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doc" ContentType="application/msword"/>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xml" ContentType="application/vnd.openxmlformats-officedocument.presentationml.tags+xml"/>
  <Override PartName="/ppt/notesSlides/notesSlide12.xml" ContentType="application/vnd.openxmlformats-officedocument.presentationml.notesSlide+xml"/>
  <Override PartName="/ppt/tags/tag3.xml" ContentType="application/vnd.openxmlformats-officedocument.presentationml.tags+xml"/>
  <Override PartName="/ppt/notesSlides/notesSlide13.xml" ContentType="application/vnd.openxmlformats-officedocument.presentationml.notesSlide+xml"/>
  <Override PartName="/ppt/tags/tag4.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5.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6.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7.xml" ContentType="application/vnd.openxmlformats-officedocument.presentationml.tags+xml"/>
  <Override PartName="/ppt/notesSlides/notesSlide27.xml" ContentType="application/vnd.openxmlformats-officedocument.presentationml.notesSlide+xml"/>
  <Override PartName="/ppt/tags/tag8.xml" ContentType="application/vnd.openxmlformats-officedocument.presentationml.tags+xml"/>
  <Override PartName="/ppt/notesSlides/notesSlide28.xml" ContentType="application/vnd.openxmlformats-officedocument.presentationml.notesSlide+xml"/>
  <Override PartName="/ppt/tags/tag9.xml" ContentType="application/vnd.openxmlformats-officedocument.presentationml.tags+xml"/>
  <Override PartName="/ppt/notesSlides/notesSlide29.xml" ContentType="application/vnd.openxmlformats-officedocument.presentationml.notesSlide+xml"/>
  <Override PartName="/ppt/tags/tag10.xml" ContentType="application/vnd.openxmlformats-officedocument.presentationml.tags+xml"/>
  <Override PartName="/ppt/notesSlides/notesSlide30.xml" ContentType="application/vnd.openxmlformats-officedocument.presentationml.notesSlide+xml"/>
  <Override PartName="/ppt/tags/tag11.xml" ContentType="application/vnd.openxmlformats-officedocument.presentationml.tags+xml"/>
  <Override PartName="/ppt/notesSlides/notesSlide31.xml" ContentType="application/vnd.openxmlformats-officedocument.presentationml.notesSlide+xml"/>
  <Override PartName="/ppt/tags/tag12.xml" ContentType="application/vnd.openxmlformats-officedocument.presentationml.tags+xml"/>
  <Override PartName="/ppt/notesSlides/notesSlide32.xml" ContentType="application/vnd.openxmlformats-officedocument.presentationml.notesSlide+xml"/>
  <Override PartName="/ppt/tags/tag13.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tags/tag14.xml" ContentType="application/vnd.openxmlformats-officedocument.presentationml.tags+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tags/tag15.xml" ContentType="application/vnd.openxmlformats-officedocument.presentationml.tags+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tags/tag16.xml" ContentType="application/vnd.openxmlformats-officedocument.presentationml.tags+xml"/>
  <Override PartName="/ppt/notesSlides/notesSlide53.xml" ContentType="application/vnd.openxmlformats-officedocument.presentationml.notesSlide+xml"/>
  <Override PartName="/ppt/tags/tag17.xml" ContentType="application/vnd.openxmlformats-officedocument.presentationml.tags+xml"/>
  <Override PartName="/ppt/notesSlides/notesSlide54.xml" ContentType="application/vnd.openxmlformats-officedocument.presentationml.notesSlide+xml"/>
  <Override PartName="/ppt/tags/tag18.xml" ContentType="application/vnd.openxmlformats-officedocument.presentationml.tags+xml"/>
  <Override PartName="/ppt/notesSlides/notesSlide55.xml" ContentType="application/vnd.openxmlformats-officedocument.presentationml.notesSlide+xml"/>
  <Override PartName="/ppt/tags/tag19.xml" ContentType="application/vnd.openxmlformats-officedocument.presentationml.tags+xml"/>
  <Override PartName="/ppt/notesSlides/notesSlide56.xml" ContentType="application/vnd.openxmlformats-officedocument.presentationml.notesSlide+xml"/>
  <Override PartName="/ppt/tags/tag20.xml" ContentType="application/vnd.openxmlformats-officedocument.presentationml.tags+xml"/>
  <Override PartName="/ppt/notesSlides/notesSlide57.xml" ContentType="application/vnd.openxmlformats-officedocument.presentationml.notesSlide+xml"/>
  <Override PartName="/ppt/tags/tag21.xml" ContentType="application/vnd.openxmlformats-officedocument.presentationml.tags+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tags/tag22.xml" ContentType="application/vnd.openxmlformats-officedocument.presentationml.tags+xml"/>
  <Override PartName="/ppt/notesSlides/notesSlide62.xml" ContentType="application/vnd.openxmlformats-officedocument.presentationml.notesSlide+xml"/>
  <Override PartName="/ppt/tags/tag23.xml" ContentType="application/vnd.openxmlformats-officedocument.presentationml.tags+xml"/>
  <Override PartName="/ppt/notesSlides/notesSlide63.xml" ContentType="application/vnd.openxmlformats-officedocument.presentationml.notesSlide+xml"/>
  <Override PartName="/ppt/tags/tag24.xml" ContentType="application/vnd.openxmlformats-officedocument.presentationml.tags+xml"/>
  <Override PartName="/ppt/notesSlides/notesSlide64.xml" ContentType="application/vnd.openxmlformats-officedocument.presentationml.notesSlide+xml"/>
  <Override PartName="/ppt/tags/tag25.xml" ContentType="application/vnd.openxmlformats-officedocument.presentationml.tags+xml"/>
  <Override PartName="/ppt/notesSlides/notesSlide65.xml" ContentType="application/vnd.openxmlformats-officedocument.presentationml.notesSlide+xml"/>
  <Override PartName="/ppt/tags/tag26.xml" ContentType="application/vnd.openxmlformats-officedocument.presentationml.tags+xml"/>
  <Override PartName="/ppt/notesSlides/notesSlide66.xml" ContentType="application/vnd.openxmlformats-officedocument.presentationml.notesSlide+xml"/>
  <Override PartName="/ppt/tags/tag27.xml" ContentType="application/vnd.openxmlformats-officedocument.presentationml.tags+xml"/>
  <Override PartName="/ppt/notesSlides/notesSlide67.xml" ContentType="application/vnd.openxmlformats-officedocument.presentationml.notesSlide+xml"/>
  <Override PartName="/ppt/tags/tag28.xml" ContentType="application/vnd.openxmlformats-officedocument.presentationml.tags+xml"/>
  <Override PartName="/ppt/notesSlides/notesSlide68.xml" ContentType="application/vnd.openxmlformats-officedocument.presentationml.notesSlide+xml"/>
  <Override PartName="/ppt/tags/tag29.xml" ContentType="application/vnd.openxmlformats-officedocument.presentationml.tags+xml"/>
  <Override PartName="/ppt/notesSlides/notesSlide69.xml" ContentType="application/vnd.openxmlformats-officedocument.presentationml.notesSlide+xml"/>
  <Override PartName="/ppt/tags/tag30.xml" ContentType="application/vnd.openxmlformats-officedocument.presentationml.tags+xml"/>
  <Override PartName="/ppt/notesSlides/notesSlide70.xml" ContentType="application/vnd.openxmlformats-officedocument.presentationml.notesSlide+xml"/>
  <Override PartName="/ppt/tags/tag31.xml" ContentType="application/vnd.openxmlformats-officedocument.presentationml.tags+xml"/>
  <Override PartName="/ppt/notesSlides/notesSlide71.xml" ContentType="application/vnd.openxmlformats-officedocument.presentationml.notesSlide+xml"/>
  <Override PartName="/ppt/tags/tag32.xml" ContentType="application/vnd.openxmlformats-officedocument.presentationml.tags+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tags/tag33.xml" ContentType="application/vnd.openxmlformats-officedocument.presentationml.tags+xml"/>
  <Override PartName="/ppt/notesSlides/notesSlide83.xml" ContentType="application/vnd.openxmlformats-officedocument.presentationml.notesSlide+xml"/>
  <Override PartName="/ppt/tags/tag34.xml" ContentType="application/vnd.openxmlformats-officedocument.presentationml.tags+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tags/tag35.xml" ContentType="application/vnd.openxmlformats-officedocument.presentationml.tags+xml"/>
  <Override PartName="/ppt/notesSlides/notesSlide89.xml" ContentType="application/vnd.openxmlformats-officedocument.presentationml.notesSlide+xml"/>
  <Override PartName="/ppt/tags/tag36.xml" ContentType="application/vnd.openxmlformats-officedocument.presentationml.tags+xml"/>
  <Override PartName="/ppt/notesSlides/notesSlide90.xml" ContentType="application/vnd.openxmlformats-officedocument.presentationml.notesSlide+xml"/>
  <Override PartName="/ppt/tags/tag37.xml" ContentType="application/vnd.openxmlformats-officedocument.presentationml.tags+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tags/tag38.xml" ContentType="application/vnd.openxmlformats-officedocument.presentationml.tags+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tags/tag39.xml" ContentType="application/vnd.openxmlformats-officedocument.presentationml.tags+xml"/>
  <Override PartName="/ppt/notesSlides/notesSlide101.xml" ContentType="application/vnd.openxmlformats-officedocument.presentationml.notesSlide+xml"/>
  <Override PartName="/ppt/tags/tag40.xml" ContentType="application/vnd.openxmlformats-officedocument.presentationml.tags+xml"/>
  <Override PartName="/ppt/notesSlides/notesSlide102.xml" ContentType="application/vnd.openxmlformats-officedocument.presentationml.notesSlide+xml"/>
  <Override PartName="/ppt/tags/tag41.xml" ContentType="application/vnd.openxmlformats-officedocument.presentationml.tags+xml"/>
  <Override PartName="/ppt/notesSlides/notesSlide103.xml" ContentType="application/vnd.openxmlformats-officedocument.presentationml.notesSlide+xml"/>
  <Override PartName="/ppt/tags/tag42.xml" ContentType="application/vnd.openxmlformats-officedocument.presentationml.tags+xml"/>
  <Override PartName="/ppt/notesSlides/notesSlide104.xml" ContentType="application/vnd.openxmlformats-officedocument.presentationml.notesSlide+xml"/>
  <Override PartName="/ppt/tags/tag43.xml" ContentType="application/vnd.openxmlformats-officedocument.presentationml.tags+xml"/>
  <Override PartName="/ppt/notesSlides/notesSlide105.xml" ContentType="application/vnd.openxmlformats-officedocument.presentationml.notesSlide+xml"/>
  <Override PartName="/ppt/tags/tag44.xml" ContentType="application/vnd.openxmlformats-officedocument.presentationml.tags+xml"/>
  <Override PartName="/ppt/notesSlides/notesSlide106.xml" ContentType="application/vnd.openxmlformats-officedocument.presentationml.notesSlide+xml"/>
  <Override PartName="/ppt/tags/tag45.xml" ContentType="application/vnd.openxmlformats-officedocument.presentationml.tags+xml"/>
  <Override PartName="/ppt/notesSlides/notesSlide107.xml" ContentType="application/vnd.openxmlformats-officedocument.presentationml.notesSlide+xml"/>
  <Override PartName="/ppt/tags/tag46.xml" ContentType="application/vnd.openxmlformats-officedocument.presentationml.tags+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tags/tag47.xml" ContentType="application/vnd.openxmlformats-officedocument.presentationml.tags+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65" r:id="rId4"/>
  </p:sldMasterIdLst>
  <p:notesMasterIdLst>
    <p:notesMasterId r:id="rId133"/>
  </p:notesMasterIdLst>
  <p:handoutMasterIdLst>
    <p:handoutMasterId r:id="rId134"/>
  </p:handoutMasterIdLst>
  <p:sldIdLst>
    <p:sldId id="407" r:id="rId5"/>
    <p:sldId id="408" r:id="rId6"/>
    <p:sldId id="415" r:id="rId7"/>
    <p:sldId id="420" r:id="rId8"/>
    <p:sldId id="421" r:id="rId9"/>
    <p:sldId id="422" r:id="rId10"/>
    <p:sldId id="423" r:id="rId11"/>
    <p:sldId id="424" r:id="rId12"/>
    <p:sldId id="425" r:id="rId13"/>
    <p:sldId id="426" r:id="rId14"/>
    <p:sldId id="427" r:id="rId15"/>
    <p:sldId id="428" r:id="rId16"/>
    <p:sldId id="429" r:id="rId17"/>
    <p:sldId id="430" r:id="rId18"/>
    <p:sldId id="431" r:id="rId19"/>
    <p:sldId id="432" r:id="rId20"/>
    <p:sldId id="433" r:id="rId21"/>
    <p:sldId id="434" r:id="rId22"/>
    <p:sldId id="435" r:id="rId23"/>
    <p:sldId id="436" r:id="rId24"/>
    <p:sldId id="437" r:id="rId25"/>
    <p:sldId id="438" r:id="rId26"/>
    <p:sldId id="481" r:id="rId27"/>
    <p:sldId id="440" r:id="rId28"/>
    <p:sldId id="441" r:id="rId29"/>
    <p:sldId id="482" r:id="rId30"/>
    <p:sldId id="443" r:id="rId31"/>
    <p:sldId id="444" r:id="rId32"/>
    <p:sldId id="445" r:id="rId33"/>
    <p:sldId id="446" r:id="rId34"/>
    <p:sldId id="447" r:id="rId35"/>
    <p:sldId id="448" r:id="rId36"/>
    <p:sldId id="449" r:id="rId37"/>
    <p:sldId id="450" r:id="rId38"/>
    <p:sldId id="451" r:id="rId39"/>
    <p:sldId id="452" r:id="rId40"/>
    <p:sldId id="453" r:id="rId41"/>
    <p:sldId id="484" r:id="rId42"/>
    <p:sldId id="455" r:id="rId43"/>
    <p:sldId id="456" r:id="rId44"/>
    <p:sldId id="457" r:id="rId45"/>
    <p:sldId id="458" r:id="rId46"/>
    <p:sldId id="459" r:id="rId47"/>
    <p:sldId id="460" r:id="rId48"/>
    <p:sldId id="461" r:id="rId49"/>
    <p:sldId id="462" r:id="rId50"/>
    <p:sldId id="463" r:id="rId51"/>
    <p:sldId id="464" r:id="rId52"/>
    <p:sldId id="465" r:id="rId53"/>
    <p:sldId id="466" r:id="rId54"/>
    <p:sldId id="467" r:id="rId55"/>
    <p:sldId id="468" r:id="rId56"/>
    <p:sldId id="469" r:id="rId57"/>
    <p:sldId id="470" r:id="rId58"/>
    <p:sldId id="471" r:id="rId59"/>
    <p:sldId id="472" r:id="rId60"/>
    <p:sldId id="483" r:id="rId61"/>
    <p:sldId id="474" r:id="rId62"/>
    <p:sldId id="475" r:id="rId63"/>
    <p:sldId id="476" r:id="rId64"/>
    <p:sldId id="477" r:id="rId65"/>
    <p:sldId id="478" r:id="rId66"/>
    <p:sldId id="479" r:id="rId67"/>
    <p:sldId id="480" r:id="rId68"/>
    <p:sldId id="548" r:id="rId69"/>
    <p:sldId id="486" r:id="rId70"/>
    <p:sldId id="487" r:id="rId71"/>
    <p:sldId id="550" r:id="rId72"/>
    <p:sldId id="489" r:id="rId73"/>
    <p:sldId id="490" r:id="rId74"/>
    <p:sldId id="491" r:id="rId75"/>
    <p:sldId id="492" r:id="rId76"/>
    <p:sldId id="493" r:id="rId77"/>
    <p:sldId id="494" r:id="rId78"/>
    <p:sldId id="495" r:id="rId79"/>
    <p:sldId id="496" r:id="rId80"/>
    <p:sldId id="497" r:id="rId81"/>
    <p:sldId id="498" r:id="rId82"/>
    <p:sldId id="499" r:id="rId83"/>
    <p:sldId id="500" r:id="rId84"/>
    <p:sldId id="501" r:id="rId85"/>
    <p:sldId id="502" r:id="rId86"/>
    <p:sldId id="503" r:id="rId87"/>
    <p:sldId id="504" r:id="rId88"/>
    <p:sldId id="505" r:id="rId89"/>
    <p:sldId id="506" r:id="rId90"/>
    <p:sldId id="507" r:id="rId91"/>
    <p:sldId id="508" r:id="rId92"/>
    <p:sldId id="509" r:id="rId93"/>
    <p:sldId id="510" r:id="rId94"/>
    <p:sldId id="511" r:id="rId95"/>
    <p:sldId id="551" r:id="rId96"/>
    <p:sldId id="513" r:id="rId97"/>
    <p:sldId id="514" r:id="rId98"/>
    <p:sldId id="515" r:id="rId99"/>
    <p:sldId id="516" r:id="rId100"/>
    <p:sldId id="517" r:id="rId101"/>
    <p:sldId id="518" r:id="rId102"/>
    <p:sldId id="519" r:id="rId103"/>
    <p:sldId id="520" r:id="rId104"/>
    <p:sldId id="521" r:id="rId105"/>
    <p:sldId id="522" r:id="rId106"/>
    <p:sldId id="523" r:id="rId107"/>
    <p:sldId id="524" r:id="rId108"/>
    <p:sldId id="525" r:id="rId109"/>
    <p:sldId id="526" r:id="rId110"/>
    <p:sldId id="527" r:id="rId111"/>
    <p:sldId id="528" r:id="rId112"/>
    <p:sldId id="529" r:id="rId113"/>
    <p:sldId id="552" r:id="rId114"/>
    <p:sldId id="553" r:id="rId115"/>
    <p:sldId id="532" r:id="rId116"/>
    <p:sldId id="554" r:id="rId117"/>
    <p:sldId id="534" r:id="rId118"/>
    <p:sldId id="535" r:id="rId119"/>
    <p:sldId id="536" r:id="rId120"/>
    <p:sldId id="537" r:id="rId121"/>
    <p:sldId id="538" r:id="rId122"/>
    <p:sldId id="539" r:id="rId123"/>
    <p:sldId id="540" r:id="rId124"/>
    <p:sldId id="541" r:id="rId125"/>
    <p:sldId id="542" r:id="rId126"/>
    <p:sldId id="543" r:id="rId127"/>
    <p:sldId id="544" r:id="rId128"/>
    <p:sldId id="545" r:id="rId129"/>
    <p:sldId id="546" r:id="rId130"/>
    <p:sldId id="547" r:id="rId131"/>
    <p:sldId id="419" r:id="rId132"/>
  </p:sldIdLst>
  <p:sldSz cx="9144000" cy="6858000" type="screen4x3"/>
  <p:notesSz cx="6858000" cy="9296400"/>
  <p:defaultTextStyle>
    <a:defPPr>
      <a:defRPr lang="en-US"/>
    </a:defPPr>
    <a:lvl1pPr algn="l" rtl="0" fontAlgn="base">
      <a:spcBef>
        <a:spcPct val="0"/>
      </a:spcBef>
      <a:spcAft>
        <a:spcPct val="0"/>
      </a:spcAft>
      <a:defRPr sz="1000" kern="1200">
        <a:solidFill>
          <a:schemeClr val="tx1"/>
        </a:solidFill>
        <a:latin typeface="Arial" pitchFamily="34" charset="0"/>
        <a:ea typeface="ＭＳ Ｐゴシック"/>
        <a:cs typeface="ＭＳ Ｐゴシック"/>
      </a:defRPr>
    </a:lvl1pPr>
    <a:lvl2pPr marL="457200" algn="l" rtl="0" fontAlgn="base">
      <a:spcBef>
        <a:spcPct val="0"/>
      </a:spcBef>
      <a:spcAft>
        <a:spcPct val="0"/>
      </a:spcAft>
      <a:defRPr sz="10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0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0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000" kern="1200">
        <a:solidFill>
          <a:schemeClr val="tx1"/>
        </a:solidFill>
        <a:latin typeface="Arial" pitchFamily="34" charset="0"/>
        <a:ea typeface="ＭＳ Ｐゴシック"/>
        <a:cs typeface="ＭＳ Ｐゴシック"/>
      </a:defRPr>
    </a:lvl5pPr>
    <a:lvl6pPr marL="2286000" algn="l" defTabSz="914400" rtl="0" eaLnBrk="1" latinLnBrk="0" hangingPunct="1">
      <a:defRPr sz="1000" kern="1200">
        <a:solidFill>
          <a:schemeClr val="tx1"/>
        </a:solidFill>
        <a:latin typeface="Arial" pitchFamily="34" charset="0"/>
        <a:ea typeface="ＭＳ Ｐゴシック"/>
        <a:cs typeface="ＭＳ Ｐゴシック"/>
      </a:defRPr>
    </a:lvl6pPr>
    <a:lvl7pPr marL="2743200" algn="l" defTabSz="914400" rtl="0" eaLnBrk="1" latinLnBrk="0" hangingPunct="1">
      <a:defRPr sz="1000" kern="1200">
        <a:solidFill>
          <a:schemeClr val="tx1"/>
        </a:solidFill>
        <a:latin typeface="Arial" pitchFamily="34" charset="0"/>
        <a:ea typeface="ＭＳ Ｐゴシック"/>
        <a:cs typeface="ＭＳ Ｐゴシック"/>
      </a:defRPr>
    </a:lvl7pPr>
    <a:lvl8pPr marL="3200400" algn="l" defTabSz="914400" rtl="0" eaLnBrk="1" latinLnBrk="0" hangingPunct="1">
      <a:defRPr sz="1000" kern="1200">
        <a:solidFill>
          <a:schemeClr val="tx1"/>
        </a:solidFill>
        <a:latin typeface="Arial" pitchFamily="34" charset="0"/>
        <a:ea typeface="ＭＳ Ｐゴシック"/>
        <a:cs typeface="ＭＳ Ｐゴシック"/>
      </a:defRPr>
    </a:lvl8pPr>
    <a:lvl9pPr marL="3657600" algn="l" defTabSz="914400" rtl="0" eaLnBrk="1" latinLnBrk="0" hangingPunct="1">
      <a:defRPr sz="1000" kern="1200">
        <a:solidFill>
          <a:schemeClr val="tx1"/>
        </a:solidFill>
        <a:latin typeface="Arial" pitchFamily="34" charset="0"/>
        <a:ea typeface="ＭＳ Ｐゴシック"/>
        <a:cs typeface="ＭＳ Ｐゴシック"/>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ollen Barmer" initials="HLB" lastIdx="6"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6699"/>
    <a:srgbClr val="3C4F82"/>
    <a:srgbClr val="6666CC"/>
    <a:srgbClr val="333366"/>
    <a:srgbClr val="99CC00"/>
    <a:srgbClr val="6699CC"/>
    <a:srgbClr val="EAEAEA"/>
    <a:srgbClr val="9999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74" autoAdjust="0"/>
    <p:restoredTop sz="92895" autoAdjust="0"/>
  </p:normalViewPr>
  <p:slideViewPr>
    <p:cSldViewPr>
      <p:cViewPr>
        <p:scale>
          <a:sx n="70" d="100"/>
          <a:sy n="70" d="100"/>
        </p:scale>
        <p:origin x="-1374" y="-42"/>
      </p:cViewPr>
      <p:guideLst>
        <p:guide orient="horz" pos="2160"/>
        <p:guide pos="2880"/>
      </p:guideLst>
    </p:cSldViewPr>
  </p:slideViewPr>
  <p:notesTextViewPr>
    <p:cViewPr>
      <p:scale>
        <a:sx n="125" d="100"/>
        <a:sy n="125" d="100"/>
      </p:scale>
      <p:origin x="0" y="0"/>
    </p:cViewPr>
  </p:notesTextViewPr>
  <p:sorterViewPr>
    <p:cViewPr>
      <p:scale>
        <a:sx n="66" d="100"/>
        <a:sy n="66" d="100"/>
      </p:scale>
      <p:origin x="0" y="6090"/>
    </p:cViewPr>
  </p:sorterViewPr>
  <p:notesViewPr>
    <p:cSldViewPr>
      <p:cViewPr>
        <p:scale>
          <a:sx n="66" d="100"/>
          <a:sy n="66" d="100"/>
        </p:scale>
        <p:origin x="-1548" y="444"/>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notesMaster" Target="notesMasters/notesMaster1.xml"/><Relationship Id="rId138" Type="http://schemas.openxmlformats.org/officeDocument/2006/relationships/theme" Target="theme/theme1.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28" Type="http://schemas.openxmlformats.org/officeDocument/2006/relationships/slide" Target="slides/slide124.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slide" Target="slides/slide109.xml"/><Relationship Id="rId118" Type="http://schemas.openxmlformats.org/officeDocument/2006/relationships/slide" Target="slides/slide114.xml"/><Relationship Id="rId134" Type="http://schemas.openxmlformats.org/officeDocument/2006/relationships/handoutMaster" Target="handoutMasters/handoutMaster1.xml"/><Relationship Id="rId139"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slide" Target="slides/slide99.xml"/><Relationship Id="rId108" Type="http://schemas.openxmlformats.org/officeDocument/2006/relationships/slide" Target="slides/slide104.xml"/><Relationship Id="rId116" Type="http://schemas.openxmlformats.org/officeDocument/2006/relationships/slide" Target="slides/slide112.xml"/><Relationship Id="rId124" Type="http://schemas.openxmlformats.org/officeDocument/2006/relationships/slide" Target="slides/slide120.xml"/><Relationship Id="rId129" Type="http://schemas.openxmlformats.org/officeDocument/2006/relationships/slide" Target="slides/slide125.xml"/><Relationship Id="rId137"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11" Type="http://schemas.openxmlformats.org/officeDocument/2006/relationships/slide" Target="slides/slide107.xml"/><Relationship Id="rId132" Type="http://schemas.openxmlformats.org/officeDocument/2006/relationships/slide" Target="slides/slide128.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slide" Target="slides/slide102.xml"/><Relationship Id="rId114" Type="http://schemas.openxmlformats.org/officeDocument/2006/relationships/slide" Target="slides/slide110.xml"/><Relationship Id="rId119" Type="http://schemas.openxmlformats.org/officeDocument/2006/relationships/slide" Target="slides/slide115.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30" Type="http://schemas.openxmlformats.org/officeDocument/2006/relationships/slide" Target="slides/slide126.xml"/><Relationship Id="rId135"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slide" Target="slides/slide127.xml"/><Relationship Id="rId136" Type="http://schemas.openxmlformats.org/officeDocument/2006/relationships/presProps" Target="presProps.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2.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95" name="Line 15"/>
          <p:cNvSpPr>
            <a:spLocks noChangeShapeType="1"/>
          </p:cNvSpPr>
          <p:nvPr/>
        </p:nvSpPr>
        <p:spPr bwMode="auto">
          <a:xfrm flipH="1">
            <a:off x="226088" y="8758592"/>
            <a:ext cx="6405824" cy="0"/>
          </a:xfrm>
          <a:prstGeom prst="line">
            <a:avLst/>
          </a:prstGeom>
          <a:noFill/>
          <a:ln w="6350">
            <a:solidFill>
              <a:schemeClr val="tx1"/>
            </a:solidFill>
            <a:round/>
            <a:headEnd/>
            <a:tailEnd/>
          </a:ln>
          <a:effectLst/>
        </p:spPr>
        <p:txBody>
          <a:bodyPr wrap="none" anchor="ctr">
            <a:spAutoFit/>
          </a:bodyPr>
          <a:lstStyle/>
          <a:p>
            <a:pPr>
              <a:spcBef>
                <a:spcPct val="30000"/>
              </a:spcBef>
              <a:defRPr/>
            </a:pPr>
            <a:endParaRPr lang="en-US" dirty="0">
              <a:latin typeface="Arial" charset="0"/>
              <a:ea typeface="ＭＳ Ｐゴシック" pitchFamily="1" charset="-128"/>
              <a:cs typeface="+mn-cs"/>
            </a:endParaRPr>
          </a:p>
        </p:txBody>
      </p:sp>
      <p:sp>
        <p:nvSpPr>
          <p:cNvPr id="46097" name="Rectangle 17"/>
          <p:cNvSpPr>
            <a:spLocks noGrp="1" noChangeArrowheads="1"/>
          </p:cNvSpPr>
          <p:nvPr>
            <p:ph type="hdr" sz="quarter"/>
          </p:nvPr>
        </p:nvSpPr>
        <p:spPr bwMode="auto">
          <a:xfrm>
            <a:off x="566790" y="299317"/>
            <a:ext cx="2673803" cy="468981"/>
          </a:xfrm>
          <a:prstGeom prst="rect">
            <a:avLst/>
          </a:prstGeom>
          <a:noFill/>
          <a:ln w="9525">
            <a:noFill/>
            <a:miter lim="800000"/>
            <a:headEnd/>
            <a:tailEnd/>
          </a:ln>
          <a:effectLst/>
        </p:spPr>
        <p:txBody>
          <a:bodyPr vert="horz" wrap="square" lIns="18906" tIns="0" rIns="18906" bIns="0" numCol="1" anchor="t" anchorCtr="0" compatLnSpc="1">
            <a:prstTxWarp prst="textNoShape">
              <a:avLst/>
            </a:prstTxWarp>
          </a:bodyPr>
          <a:lstStyle>
            <a:lvl1pPr defTabSz="949325" eaLnBrk="0" hangingPunct="0">
              <a:spcBef>
                <a:spcPct val="0"/>
              </a:spcBef>
              <a:defRPr b="1">
                <a:latin typeface="Arial" charset="0"/>
                <a:ea typeface="ＭＳ Ｐゴシック" pitchFamily="1" charset="-128"/>
                <a:cs typeface="+mn-cs"/>
              </a:defRPr>
            </a:lvl1pPr>
          </a:lstStyle>
          <a:p>
            <a:pPr>
              <a:defRPr/>
            </a:pPr>
            <a:r>
              <a:rPr lang="en-US" dirty="0" smtClean="0"/>
              <a:t>Assured Software Development 1</a:t>
            </a:r>
            <a:endParaRPr lang="en-US" dirty="0"/>
          </a:p>
        </p:txBody>
      </p:sp>
      <p:sp>
        <p:nvSpPr>
          <p:cNvPr id="46098" name="Rectangle 18"/>
          <p:cNvSpPr>
            <a:spLocks noGrp="1" noChangeArrowheads="1"/>
          </p:cNvSpPr>
          <p:nvPr>
            <p:ph type="dt" idx="1"/>
          </p:nvPr>
        </p:nvSpPr>
        <p:spPr bwMode="auto">
          <a:xfrm>
            <a:off x="3692770" y="299317"/>
            <a:ext cx="2673804" cy="468981"/>
          </a:xfrm>
          <a:prstGeom prst="rect">
            <a:avLst/>
          </a:prstGeom>
          <a:noFill/>
          <a:ln w="9525">
            <a:noFill/>
            <a:miter lim="800000"/>
            <a:headEnd/>
            <a:tailEnd/>
          </a:ln>
          <a:effectLst/>
        </p:spPr>
        <p:txBody>
          <a:bodyPr vert="horz" wrap="square" lIns="18906" tIns="0" rIns="18906" bIns="0" numCol="1" anchor="t" anchorCtr="0" compatLnSpc="1">
            <a:prstTxWarp prst="textNoShape">
              <a:avLst/>
            </a:prstTxWarp>
          </a:bodyPr>
          <a:lstStyle>
            <a:lvl1pPr algn="r" defTabSz="949325" eaLnBrk="0" hangingPunct="0">
              <a:spcBef>
                <a:spcPct val="0"/>
              </a:spcBef>
              <a:defRPr>
                <a:latin typeface="Arial" charset="0"/>
                <a:ea typeface="ＭＳ Ｐゴシック" pitchFamily="1" charset="-128"/>
                <a:cs typeface="+mn-cs"/>
              </a:defRPr>
            </a:lvl1pPr>
          </a:lstStyle>
          <a:p>
            <a:pPr>
              <a:defRPr/>
            </a:pPr>
            <a:fld id="{5FB549C1-4D98-441C-90E6-1B98A349C9AF}" type="datetime1">
              <a:rPr lang="en-US"/>
              <a:pPr>
                <a:defRPr/>
              </a:pPr>
              <a:t>3/26/2014</a:t>
            </a:fld>
            <a:endParaRPr lang="en-US" dirty="0"/>
          </a:p>
        </p:txBody>
      </p:sp>
      <p:sp>
        <p:nvSpPr>
          <p:cNvPr id="46099" name="Rectangle 19"/>
          <p:cNvSpPr>
            <a:spLocks noChangeArrowheads="1"/>
          </p:cNvSpPr>
          <p:nvPr/>
        </p:nvSpPr>
        <p:spPr bwMode="auto">
          <a:xfrm>
            <a:off x="3956538" y="8830621"/>
            <a:ext cx="2110154" cy="200077"/>
          </a:xfrm>
          <a:prstGeom prst="rect">
            <a:avLst/>
          </a:prstGeom>
          <a:noFill/>
          <a:ln w="9525">
            <a:noFill/>
            <a:miter lim="800000"/>
            <a:headEnd/>
            <a:tailEnd/>
          </a:ln>
          <a:effectLst/>
        </p:spPr>
        <p:txBody>
          <a:bodyPr lIns="18906" tIns="0" rIns="18906" bIns="0" anchor="b"/>
          <a:lstStyle/>
          <a:p>
            <a:pPr algn="ctr" defTabSz="949325">
              <a:lnSpc>
                <a:spcPct val="89000"/>
              </a:lnSpc>
              <a:spcBef>
                <a:spcPct val="40000"/>
              </a:spcBef>
              <a:defRPr/>
            </a:pPr>
            <a:r>
              <a:rPr lang="en-US" sz="800" dirty="0">
                <a:latin typeface="Arial" charset="0"/>
                <a:ea typeface="ＭＳ Ｐゴシック" pitchFamily="1" charset="-128"/>
                <a:cs typeface="+mn-cs"/>
              </a:rPr>
              <a:t>© </a:t>
            </a:r>
            <a:r>
              <a:rPr lang="en-US" sz="800" dirty="0" smtClean="0">
                <a:latin typeface="Arial" charset="0"/>
                <a:ea typeface="ＭＳ Ｐゴシック" pitchFamily="1" charset="-128"/>
                <a:cs typeface="+mn-cs"/>
              </a:rPr>
              <a:t>2014 </a:t>
            </a:r>
            <a:r>
              <a:rPr lang="en-US" sz="800" dirty="0">
                <a:latin typeface="Arial" charset="0"/>
                <a:ea typeface="ＭＳ Ｐゴシック" pitchFamily="1" charset="-128"/>
                <a:cs typeface="+mn-cs"/>
              </a:rPr>
              <a:t>Carnegie Mellon University</a:t>
            </a:r>
            <a:endParaRPr lang="en-US" sz="800" i="1" dirty="0">
              <a:latin typeface="Times New Roman" pitchFamily="18" charset="0"/>
              <a:ea typeface="ＭＳ Ｐゴシック" pitchFamily="1" charset="-128"/>
              <a:cs typeface="+mn-cs"/>
            </a:endParaRPr>
          </a:p>
        </p:txBody>
      </p:sp>
      <p:sp>
        <p:nvSpPr>
          <p:cNvPr id="46100" name="Rectangle 20"/>
          <p:cNvSpPr>
            <a:spLocks noChangeArrowheads="1"/>
          </p:cNvSpPr>
          <p:nvPr/>
        </p:nvSpPr>
        <p:spPr bwMode="auto">
          <a:xfrm>
            <a:off x="6388915" y="8849828"/>
            <a:ext cx="335270" cy="22758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defRPr/>
            </a:pPr>
            <a:fld id="{D5F53FE1-6B53-49E8-994F-B3558D9C3EC1}" type="slidenum">
              <a:rPr lang="en-US" b="1">
                <a:latin typeface="Arial" charset="0"/>
                <a:ea typeface="ＭＳ Ｐゴシック" pitchFamily="1" charset="-128"/>
                <a:cs typeface="+mn-cs"/>
              </a:rPr>
              <a:pPr algn="ctr" defTabSz="901700" eaLnBrk="0" hangingPunct="0">
                <a:lnSpc>
                  <a:spcPct val="90000"/>
                </a:lnSpc>
                <a:defRPr/>
              </a:pPr>
              <a:t>‹#›</a:t>
            </a:fld>
            <a:endParaRPr lang="en-US" b="1" dirty="0">
              <a:latin typeface="Arial" charset="0"/>
              <a:ea typeface="ＭＳ Ｐゴシック" pitchFamily="1" charset="-128"/>
              <a:cs typeface="+mn-cs"/>
            </a:endParaRPr>
          </a:p>
        </p:txBody>
      </p:sp>
      <p:pic>
        <p:nvPicPr>
          <p:cNvPr id="68615" name="Picture 21"/>
          <p:cNvPicPr>
            <a:picLocks noChangeAspect="1" noChangeArrowheads="1"/>
          </p:cNvPicPr>
          <p:nvPr/>
        </p:nvPicPr>
        <p:blipFill>
          <a:blip r:embed="rId2" cstate="print"/>
          <a:srcRect/>
          <a:stretch>
            <a:fillRect/>
          </a:stretch>
        </p:blipFill>
        <p:spPr bwMode="auto">
          <a:xfrm>
            <a:off x="188406" y="8797007"/>
            <a:ext cx="3617407" cy="291313"/>
          </a:xfrm>
          <a:prstGeom prst="rect">
            <a:avLst/>
          </a:prstGeom>
          <a:noFill/>
          <a:ln w="9525">
            <a:noFill/>
            <a:miter lim="800000"/>
            <a:headEnd/>
            <a:tailEnd/>
          </a:ln>
        </p:spPr>
      </p:pic>
    </p:spTree>
    <p:extLst>
      <p:ext uri="{BB962C8B-B14F-4D97-AF65-F5344CB8AC3E}">
        <p14:creationId xmlns:p14="http://schemas.microsoft.com/office/powerpoint/2010/main" val="4173591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4"/>
          <p:cNvSpPr>
            <a:spLocks noGrp="1" noRot="1" noChangeAspect="1" noChangeArrowheads="1" noTextEdit="1"/>
          </p:cNvSpPr>
          <p:nvPr>
            <p:ph type="sldImg" idx="2"/>
          </p:nvPr>
        </p:nvSpPr>
        <p:spPr bwMode="auto">
          <a:xfrm>
            <a:off x="1104900" y="698500"/>
            <a:ext cx="4648200" cy="348615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376813" y="4416111"/>
            <a:ext cx="6104374" cy="4182419"/>
          </a:xfrm>
          <a:prstGeom prst="rect">
            <a:avLst/>
          </a:prstGeom>
          <a:noFill/>
          <a:ln w="9525">
            <a:noFill/>
            <a:miter lim="800000"/>
            <a:headEnd/>
            <a:tailEnd/>
          </a:ln>
        </p:spPr>
        <p:txBody>
          <a:bodyPr vert="horz" wrap="square" lIns="92309" tIns="46154" rIns="92309" bIns="46154"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p:txBody>
      </p:sp>
      <p:sp>
        <p:nvSpPr>
          <p:cNvPr id="7176"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
        <p:nvSpPr>
          <p:cNvPr id="7177" name="Rectangle 9"/>
          <p:cNvSpPr>
            <a:spLocks noChangeArrowheads="1"/>
          </p:cNvSpPr>
          <p:nvPr/>
        </p:nvSpPr>
        <p:spPr bwMode="auto">
          <a:xfrm>
            <a:off x="6388915" y="8849828"/>
            <a:ext cx="335270" cy="22758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defRPr/>
            </a:pPr>
            <a:fld id="{562E6464-8D66-4894-B48F-6051886540FA}" type="slidenum">
              <a:rPr lang="en-US" b="1">
                <a:latin typeface="Arial" charset="0"/>
                <a:ea typeface="ＭＳ Ｐゴシック" pitchFamily="1" charset="-128"/>
                <a:cs typeface="+mn-cs"/>
              </a:rPr>
              <a:pPr algn="ctr" defTabSz="901700" eaLnBrk="0" hangingPunct="0">
                <a:lnSpc>
                  <a:spcPct val="90000"/>
                </a:lnSpc>
                <a:defRPr/>
              </a:pPr>
              <a:t>‹#›</a:t>
            </a:fld>
            <a:endParaRPr lang="en-US" b="1" dirty="0">
              <a:latin typeface="Arial" charset="0"/>
              <a:ea typeface="ＭＳ Ｐゴシック" pitchFamily="1" charset="-128"/>
              <a:cs typeface="+mn-cs"/>
            </a:endParaRPr>
          </a:p>
        </p:txBody>
      </p:sp>
      <p:sp>
        <p:nvSpPr>
          <p:cNvPr id="7185" name="Line 17"/>
          <p:cNvSpPr>
            <a:spLocks noChangeShapeType="1"/>
          </p:cNvSpPr>
          <p:nvPr/>
        </p:nvSpPr>
        <p:spPr bwMode="auto">
          <a:xfrm flipH="1">
            <a:off x="226088" y="8758592"/>
            <a:ext cx="6405824" cy="0"/>
          </a:xfrm>
          <a:prstGeom prst="line">
            <a:avLst/>
          </a:prstGeom>
          <a:noFill/>
          <a:ln w="6350">
            <a:solidFill>
              <a:schemeClr val="tx1"/>
            </a:solidFill>
            <a:round/>
            <a:headEnd/>
            <a:tailEnd/>
          </a:ln>
          <a:effectLst/>
        </p:spPr>
        <p:txBody>
          <a:bodyPr wrap="none" anchor="ctr">
            <a:spAutoFit/>
          </a:bodyPr>
          <a:lstStyle/>
          <a:p>
            <a:pPr>
              <a:spcBef>
                <a:spcPct val="30000"/>
              </a:spcBef>
              <a:defRPr/>
            </a:pPr>
            <a:endParaRPr lang="en-US" dirty="0">
              <a:latin typeface="Arial" charset="0"/>
              <a:ea typeface="ＭＳ Ｐゴシック" pitchFamily="1" charset="-128"/>
              <a:cs typeface="+mn-cs"/>
            </a:endParaRPr>
          </a:p>
        </p:txBody>
      </p:sp>
      <p:pic>
        <p:nvPicPr>
          <p:cNvPr id="35847" name="Picture 33"/>
          <p:cNvPicPr>
            <a:picLocks noChangeAspect="1" noChangeArrowheads="1"/>
          </p:cNvPicPr>
          <p:nvPr/>
        </p:nvPicPr>
        <p:blipFill>
          <a:blip r:embed="rId2"/>
          <a:srcRect/>
          <a:stretch>
            <a:fillRect/>
          </a:stretch>
        </p:blipFill>
        <p:spPr bwMode="auto">
          <a:xfrm>
            <a:off x="188406" y="8797007"/>
            <a:ext cx="3617407" cy="291313"/>
          </a:xfrm>
          <a:prstGeom prst="rect">
            <a:avLst/>
          </a:prstGeom>
          <a:noFill/>
          <a:ln w="9525">
            <a:noFill/>
            <a:miter lim="800000"/>
            <a:headEnd/>
            <a:tailEnd/>
          </a:ln>
        </p:spPr>
      </p:pic>
      <p:sp>
        <p:nvSpPr>
          <p:cNvPr id="7202" name="Rectangle 34"/>
          <p:cNvSpPr>
            <a:spLocks noGrp="1" noChangeArrowheads="1"/>
          </p:cNvSpPr>
          <p:nvPr>
            <p:ph type="hdr" sz="quarter"/>
          </p:nvPr>
        </p:nvSpPr>
        <p:spPr bwMode="auto">
          <a:xfrm>
            <a:off x="306161" y="115245"/>
            <a:ext cx="2972114" cy="30731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spcBef>
                <a:spcPct val="0"/>
              </a:spcBef>
              <a:defRPr b="1">
                <a:latin typeface="Arial" charset="0"/>
                <a:ea typeface="ＭＳ Ｐゴシック" pitchFamily="1" charset="-128"/>
                <a:cs typeface="+mn-cs"/>
              </a:defRPr>
            </a:lvl1pPr>
          </a:lstStyle>
          <a:p>
            <a:pPr>
              <a:defRPr/>
            </a:pPr>
            <a:endParaRPr lang="en-US" dirty="0"/>
          </a:p>
        </p:txBody>
      </p:sp>
    </p:spTree>
    <p:extLst>
      <p:ext uri="{BB962C8B-B14F-4D97-AF65-F5344CB8AC3E}">
        <p14:creationId xmlns:p14="http://schemas.microsoft.com/office/powerpoint/2010/main" val="1842297388"/>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000" kern="1200">
        <a:solidFill>
          <a:schemeClr val="tx1"/>
        </a:solidFill>
        <a:latin typeface="Arial" charset="0"/>
        <a:ea typeface="ＭＳ Ｐゴシック" pitchFamily="1" charset="-128"/>
        <a:cs typeface="ＭＳ Ｐゴシック"/>
      </a:defRPr>
    </a:lvl1pPr>
    <a:lvl2pPr marL="406400" indent="-120650"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2pPr>
    <a:lvl3pPr marL="741363" indent="-115888"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3pPr>
    <a:lvl4pPr marL="1600200" indent="-228600" algn="l" rtl="0" eaLnBrk="0" fontAlgn="base" hangingPunct="0">
      <a:spcBef>
        <a:spcPct val="30000"/>
      </a:spcBef>
      <a:spcAft>
        <a:spcPct val="0"/>
      </a:spcAft>
      <a:buSzPct val="90000"/>
      <a:buChar char="o"/>
      <a:defRPr sz="1000" kern="1200">
        <a:solidFill>
          <a:schemeClr val="tx1"/>
        </a:solidFill>
        <a:latin typeface="Arial" charset="0"/>
        <a:ea typeface="ＭＳ Ｐゴシック" pitchFamily="1" charset="-128"/>
        <a:cs typeface="ＭＳ Ｐゴシック"/>
      </a:defRPr>
    </a:lvl4pPr>
    <a:lvl5pPr marL="2057400" indent="-228600"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
        <p:nvSpPr>
          <p:cNvPr id="4"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xfrm>
            <a:off x="3884613" y="8829967"/>
            <a:ext cx="2971800" cy="464820"/>
          </a:xfrm>
          <a:prstGeom prst="rect">
            <a:avLst/>
          </a:prstGeom>
          <a:noFill/>
        </p:spPr>
        <p:txBody>
          <a:bodyPr/>
          <a:lstStyle/>
          <a:p>
            <a:fld id="{A7EA3410-6EE3-4729-A6E0-351BEE392853}" type="slidenum">
              <a:rPr lang="en-US"/>
              <a:pPr/>
              <a:t>11</a:t>
            </a:fld>
            <a:endParaRPr lang="en-US" dirty="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r>
              <a:rPr lang="en-US" dirty="0" smtClean="0"/>
              <a:t>Ken</a:t>
            </a:r>
            <a:r>
              <a:rPr lang="en-US" baseline="0" dirty="0" smtClean="0"/>
              <a:t> Orr is a </a:t>
            </a:r>
            <a:r>
              <a:rPr lang="en-US" dirty="0" smtClean="0"/>
              <a:t>software engineer, executive and consultant, known for his contributions in the field of software engineering to structured analysis</a:t>
            </a:r>
            <a:r>
              <a:rPr lang="en-US" baseline="0" dirty="0" smtClean="0"/>
              <a:t> </a:t>
            </a:r>
            <a:r>
              <a:rPr lang="en-US" dirty="0" smtClean="0"/>
              <a:t>and with the Warnier/Orr diagram.  </a:t>
            </a:r>
          </a:p>
          <a:p>
            <a:pPr eaLnBrk="1" hangingPunct="1"/>
            <a:endParaRPr lang="en-US" dirty="0" smtClean="0"/>
          </a:p>
          <a:p>
            <a:pPr eaLnBrk="1" hangingPunct="1"/>
            <a:r>
              <a:rPr lang="en-US" dirty="0" smtClean="0"/>
              <a:t>He wrote</a:t>
            </a:r>
            <a:r>
              <a:rPr lang="en-US" baseline="0" dirty="0" smtClean="0"/>
              <a:t> the article </a:t>
            </a:r>
            <a:r>
              <a:rPr lang="en-US" dirty="0" smtClean="0"/>
              <a:t>"CMM versus agile development: Religious Wars and Software Development." </a:t>
            </a:r>
            <a:r>
              <a:rPr lang="en-US" i="1" dirty="0" smtClean="0"/>
              <a:t>Agile Project Management Executive Report</a:t>
            </a:r>
            <a:r>
              <a:rPr lang="en-US" dirty="0" smtClean="0"/>
              <a:t> 3.7 (2002).  The article starts out with the following</a:t>
            </a:r>
            <a:r>
              <a:rPr lang="en-US" baseline="0" dirty="0" smtClean="0"/>
              <a:t> quote.</a:t>
            </a:r>
          </a:p>
          <a:p>
            <a:r>
              <a:rPr lang="en-US" baseline="0" dirty="0" smtClean="0"/>
              <a:t>	“</a:t>
            </a:r>
            <a:r>
              <a:rPr lang="en-US" sz="1000" kern="1200" dirty="0" smtClean="0">
                <a:solidFill>
                  <a:schemeClr val="tx1"/>
                </a:solidFill>
                <a:effectLst/>
                <a:latin typeface="Arial" charset="0"/>
                <a:ea typeface="ＭＳ Ｐゴシック" pitchFamily="1" charset="-128"/>
                <a:cs typeface="ＭＳ Ｐゴシック"/>
              </a:rPr>
              <a:t>Today, a new debate rages: agile software development versus rigorous software development.”</a:t>
            </a:r>
          </a:p>
          <a:p>
            <a:r>
              <a:rPr lang="en-US" sz="1000" kern="1200" dirty="0" smtClean="0">
                <a:solidFill>
                  <a:schemeClr val="tx1"/>
                </a:solidFill>
                <a:effectLst/>
                <a:latin typeface="Arial" charset="0"/>
                <a:ea typeface="ＭＳ Ｐゴシック" pitchFamily="1" charset="-128"/>
                <a:cs typeface="ＭＳ Ｐゴシック"/>
              </a:rPr>
              <a:t>		-- Jim Highsmith, Fellow, Cutter Business Technology Council</a:t>
            </a:r>
          </a:p>
          <a:p>
            <a:r>
              <a:rPr lang="en-US" sz="1000" kern="1200" dirty="0" smtClean="0">
                <a:solidFill>
                  <a:schemeClr val="tx1"/>
                </a:solidFill>
                <a:effectLst/>
                <a:latin typeface="Arial" charset="0"/>
                <a:ea typeface="ＭＳ Ｐゴシック" pitchFamily="1" charset="-128"/>
                <a:cs typeface="ＭＳ Ｐゴシック"/>
              </a:rPr>
              <a:t>An excerpt from the article…</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000" kern="1200" dirty="0" smtClean="0">
                <a:solidFill>
                  <a:schemeClr val="tx1"/>
                </a:solidFill>
                <a:effectLst/>
                <a:latin typeface="Arial" charset="0"/>
                <a:ea typeface="ＭＳ Ｐゴシック" pitchFamily="1" charset="-128"/>
                <a:cs typeface="ＭＳ Ｐゴシック"/>
              </a:rPr>
              <a:t>“Every decade or so, there seems to be yet another software development methodology struggle. During the 1970s, the battle was between various forms of structured and traditional development; in the 1980s, the struggle was between various forms of data modeling and traditional development; during the 1990s, it was between warring factions of object-oriented (OO) design and traditional development. Like most religious wars, the most intense conflict of methodology wars has been between either closely related methods or between those that are furthest apart. Today, in the first decade of the 21st century, the current software development war is between those supporting agile methods and those supporting CMM -- a representative of the traditional "waterfall" software development approaches.” </a:t>
            </a:r>
          </a:p>
          <a:p>
            <a:endParaRPr lang="en-US" sz="1000" kern="1200" dirty="0" smtClean="0">
              <a:solidFill>
                <a:schemeClr val="tx1"/>
              </a:solidFill>
              <a:effectLst/>
              <a:latin typeface="Arial" charset="0"/>
              <a:ea typeface="ＭＳ Ｐゴシック" pitchFamily="1" charset="-128"/>
              <a:cs typeface="ＭＳ Ｐゴシック"/>
            </a:endParaRPr>
          </a:p>
          <a:p>
            <a:pPr eaLnBrk="1" hangingPunct="1"/>
            <a:endParaRPr lang="en-US" dirty="0" smtClean="0"/>
          </a:p>
        </p:txBody>
      </p:sp>
    </p:spTree>
    <p:extLst>
      <p:ext uri="{BB962C8B-B14F-4D97-AF65-F5344CB8AC3E}">
        <p14:creationId xmlns:p14="http://schemas.microsoft.com/office/powerpoint/2010/main" val="99600187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xfrm>
            <a:off x="3884613" y="8829967"/>
            <a:ext cx="2971800" cy="464820"/>
          </a:xfrm>
          <a:prstGeom prst="rect">
            <a:avLst/>
          </a:prstGeom>
          <a:noFill/>
        </p:spPr>
        <p:txBody>
          <a:bodyPr/>
          <a:lstStyle/>
          <a:p>
            <a:fld id="{0A9EEBF8-1864-4F30-8295-137B3658B666}" type="slidenum">
              <a:rPr lang="en-US"/>
              <a:pPr/>
              <a:t>114</a:t>
            </a:fld>
            <a:endParaRPr lang="en-US" dirty="0"/>
          </a:p>
        </p:txBody>
      </p:sp>
      <p:sp>
        <p:nvSpPr>
          <p:cNvPr id="135171" name="Rectangle 2"/>
          <p:cNvSpPr>
            <a:spLocks noGrp="1" noRot="1" noChangeAspect="1" noChangeArrowheads="1" noTextEdit="1"/>
          </p:cNvSpPr>
          <p:nvPr>
            <p:ph type="sldImg"/>
          </p:nvPr>
        </p:nvSpPr>
        <p:spPr>
          <a:ln/>
        </p:spPr>
      </p:sp>
      <p:sp>
        <p:nvSpPr>
          <p:cNvPr id="135172"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856178892"/>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xfrm>
            <a:off x="3884613" y="8829967"/>
            <a:ext cx="2971800" cy="464820"/>
          </a:xfrm>
          <a:prstGeom prst="rect">
            <a:avLst/>
          </a:prstGeom>
          <a:noFill/>
        </p:spPr>
        <p:txBody>
          <a:bodyPr/>
          <a:lstStyle/>
          <a:p>
            <a:fld id="{2E3A6347-6326-43E4-989C-EEE864ED9F65}" type="slidenum">
              <a:rPr lang="en-US"/>
              <a:pPr/>
              <a:t>115</a:t>
            </a:fld>
            <a:endParaRPr lang="en-US" dirty="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1212960865"/>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xfrm>
            <a:off x="3884613" y="8829967"/>
            <a:ext cx="2971800" cy="464820"/>
          </a:xfrm>
          <a:prstGeom prst="rect">
            <a:avLst/>
          </a:prstGeom>
          <a:noFill/>
        </p:spPr>
        <p:txBody>
          <a:bodyPr/>
          <a:lstStyle/>
          <a:p>
            <a:fld id="{4ADCED2B-FE26-45C8-8C5F-0E440BA16EF3}" type="slidenum">
              <a:rPr lang="en-US"/>
              <a:pPr/>
              <a:t>116</a:t>
            </a:fld>
            <a:endParaRPr lang="en-US" dirty="0"/>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2096791479"/>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xfrm>
            <a:off x="3884613" y="8829967"/>
            <a:ext cx="2971800" cy="464820"/>
          </a:xfrm>
          <a:prstGeom prst="rect">
            <a:avLst/>
          </a:prstGeom>
          <a:noFill/>
        </p:spPr>
        <p:txBody>
          <a:bodyPr/>
          <a:lstStyle/>
          <a:p>
            <a:fld id="{CAF7993B-76B2-47D9-B705-F85151B6874B}" type="slidenum">
              <a:rPr lang="en-US"/>
              <a:pPr/>
              <a:t>117</a:t>
            </a:fld>
            <a:endParaRPr lang="en-US" dirty="0"/>
          </a:p>
        </p:txBody>
      </p:sp>
      <p:sp>
        <p:nvSpPr>
          <p:cNvPr id="137219" name="Rectangle 2"/>
          <p:cNvSpPr>
            <a:spLocks noGrp="1" noRot="1" noChangeAspect="1" noChangeArrowheads="1" noTextEdit="1"/>
          </p:cNvSpPr>
          <p:nvPr>
            <p:ph type="sldImg"/>
          </p:nvPr>
        </p:nvSpPr>
        <p:spPr>
          <a:ln/>
        </p:spPr>
      </p:sp>
      <p:sp>
        <p:nvSpPr>
          <p:cNvPr id="137220"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713380038"/>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xfrm>
            <a:off x="3884613" y="8829967"/>
            <a:ext cx="2971800" cy="464820"/>
          </a:xfrm>
          <a:prstGeom prst="rect">
            <a:avLst/>
          </a:prstGeom>
          <a:noFill/>
        </p:spPr>
        <p:txBody>
          <a:bodyPr/>
          <a:lstStyle/>
          <a:p>
            <a:fld id="{11242B60-5B3E-4668-8B3E-1301A44722B4}" type="slidenum">
              <a:rPr lang="en-US"/>
              <a:pPr/>
              <a:t>118</a:t>
            </a:fld>
            <a:endParaRPr lang="en-US" dirty="0"/>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212970208"/>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xfrm>
            <a:off x="3884613" y="8829967"/>
            <a:ext cx="2971800" cy="464820"/>
          </a:xfrm>
          <a:prstGeom prst="rect">
            <a:avLst/>
          </a:prstGeom>
          <a:noFill/>
        </p:spPr>
        <p:txBody>
          <a:bodyPr/>
          <a:lstStyle/>
          <a:p>
            <a:fld id="{247239FD-0BF6-44FC-B44C-6C8812BEBBA5}" type="slidenum">
              <a:rPr lang="en-US"/>
              <a:pPr/>
              <a:t>119</a:t>
            </a:fld>
            <a:endParaRPr lang="en-US" dirty="0"/>
          </a:p>
        </p:txBody>
      </p:sp>
      <p:sp>
        <p:nvSpPr>
          <p:cNvPr id="139267" name="Rectangle 2"/>
          <p:cNvSpPr>
            <a:spLocks noGrp="1" noRot="1" noChangeAspect="1" noChangeArrowheads="1" noTextEdit="1"/>
          </p:cNvSpPr>
          <p:nvPr>
            <p:ph type="sldImg"/>
          </p:nvPr>
        </p:nvSpPr>
        <p:spPr>
          <a:ln/>
        </p:spPr>
      </p:sp>
      <p:sp>
        <p:nvSpPr>
          <p:cNvPr id="139268"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419606167"/>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xfrm>
            <a:off x="3884613" y="8829967"/>
            <a:ext cx="2971800" cy="464820"/>
          </a:xfrm>
          <a:prstGeom prst="rect">
            <a:avLst/>
          </a:prstGeom>
          <a:noFill/>
        </p:spPr>
        <p:txBody>
          <a:bodyPr/>
          <a:lstStyle/>
          <a:p>
            <a:fld id="{8D2676EE-1D92-4187-845E-E6F81F88C55B}" type="slidenum">
              <a:rPr lang="en-US"/>
              <a:pPr/>
              <a:t>120</a:t>
            </a:fld>
            <a:endParaRPr lang="en-US" dirty="0"/>
          </a:p>
        </p:txBody>
      </p:sp>
      <p:sp>
        <p:nvSpPr>
          <p:cNvPr id="140291" name="Rectangle 2"/>
          <p:cNvSpPr>
            <a:spLocks noGrp="1" noRot="1" noChangeAspect="1" noChangeArrowheads="1" noTextEdit="1"/>
          </p:cNvSpPr>
          <p:nvPr>
            <p:ph type="sldImg"/>
          </p:nvPr>
        </p:nvSpPr>
        <p:spPr>
          <a:ln/>
        </p:spPr>
      </p:sp>
      <p:sp>
        <p:nvSpPr>
          <p:cNvPr id="140292"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2611982293"/>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xfrm>
            <a:off x="3884613" y="8829967"/>
            <a:ext cx="2971800" cy="464820"/>
          </a:xfrm>
          <a:prstGeom prst="rect">
            <a:avLst/>
          </a:prstGeom>
          <a:noFill/>
        </p:spPr>
        <p:txBody>
          <a:bodyPr/>
          <a:lstStyle/>
          <a:p>
            <a:fld id="{399ED67C-48DF-4706-9FDD-730B0685C9AA}" type="slidenum">
              <a:rPr lang="en-US"/>
              <a:pPr/>
              <a:t>121</a:t>
            </a:fld>
            <a:endParaRPr lang="en-US" dirty="0"/>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2259874017"/>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xfrm>
            <a:off x="3884613" y="8829967"/>
            <a:ext cx="2971800" cy="464820"/>
          </a:xfrm>
          <a:prstGeom prst="rect">
            <a:avLst/>
          </a:prstGeom>
          <a:noFill/>
        </p:spPr>
        <p:txBody>
          <a:bodyPr/>
          <a:lstStyle/>
          <a:p>
            <a:fld id="{587A8007-97DE-4144-8D8F-6668D2B49D94}" type="slidenum">
              <a:rPr lang="en-US"/>
              <a:pPr/>
              <a:t>122</a:t>
            </a:fld>
            <a:endParaRPr lang="en-US" dirty="0"/>
          </a:p>
        </p:txBody>
      </p:sp>
      <p:sp>
        <p:nvSpPr>
          <p:cNvPr id="142339" name="Rectangle 2"/>
          <p:cNvSpPr>
            <a:spLocks noGrp="1" noRot="1" noChangeAspect="1" noChangeArrowheads="1" noTextEdit="1"/>
          </p:cNvSpPr>
          <p:nvPr>
            <p:ph type="sldImg"/>
          </p:nvPr>
        </p:nvSpPr>
        <p:spPr>
          <a:ln/>
        </p:spPr>
      </p:sp>
      <p:sp>
        <p:nvSpPr>
          <p:cNvPr id="142340" name="Rectangle 3"/>
          <p:cNvSpPr>
            <a:spLocks noGrp="1" noChangeArrowheads="1"/>
          </p:cNvSpPr>
          <p:nvPr>
            <p:ph type="body" idx="1"/>
          </p:nvPr>
        </p:nvSpPr>
        <p:spPr>
          <a:noFill/>
          <a:ln/>
        </p:spPr>
        <p:txBody>
          <a:bodyPr/>
          <a:lstStyle/>
          <a:p>
            <a:pPr eaLnBrk="1" hangingPunct="1"/>
            <a:r>
              <a:rPr lang="en-US" dirty="0" smtClean="0"/>
              <a:t>Boehm and Turner concluded that there are five critical factors involved in determining the relative suitability of agile or plan-drive methods in a particular project</a:t>
            </a:r>
            <a:r>
              <a:rPr lang="en-US" baseline="0" dirty="0" smtClean="0"/>
              <a:t> situation.  They are </a:t>
            </a:r>
          </a:p>
          <a:p>
            <a:pPr marL="514350" lvl="1" indent="-228600" eaLnBrk="1" hangingPunct="1">
              <a:buFont typeface="+mj-lt"/>
              <a:buAutoNum type="arabicPeriod"/>
            </a:pPr>
            <a:r>
              <a:rPr lang="en-US" baseline="0" dirty="0" smtClean="0"/>
              <a:t>size</a:t>
            </a:r>
          </a:p>
          <a:p>
            <a:pPr marL="514350" lvl="1" indent="-228600" eaLnBrk="1" hangingPunct="1">
              <a:buFont typeface="+mj-lt"/>
              <a:buAutoNum type="arabicPeriod"/>
            </a:pPr>
            <a:r>
              <a:rPr lang="en-US" baseline="0" dirty="0" smtClean="0"/>
              <a:t>criticality</a:t>
            </a:r>
          </a:p>
          <a:p>
            <a:pPr marL="514350" lvl="1" indent="-228600" eaLnBrk="1" hangingPunct="1">
              <a:buFont typeface="+mj-lt"/>
              <a:buAutoNum type="arabicPeriod"/>
            </a:pPr>
            <a:r>
              <a:rPr lang="en-US" baseline="0" dirty="0" smtClean="0"/>
              <a:t>dynamism</a:t>
            </a:r>
          </a:p>
          <a:p>
            <a:pPr marL="514350" lvl="1" indent="-228600" eaLnBrk="1" hangingPunct="1">
              <a:buFont typeface="+mj-lt"/>
              <a:buAutoNum type="arabicPeriod"/>
            </a:pPr>
            <a:r>
              <a:rPr lang="en-US" baseline="0" dirty="0" smtClean="0"/>
              <a:t>personnel</a:t>
            </a:r>
          </a:p>
          <a:p>
            <a:pPr marL="514350" lvl="1" indent="-228600" eaLnBrk="1" hangingPunct="1">
              <a:buFont typeface="+mj-lt"/>
              <a:buAutoNum type="arabicPeriod"/>
            </a:pPr>
            <a:r>
              <a:rPr lang="en-US" baseline="0" dirty="0" smtClean="0"/>
              <a:t>culture</a:t>
            </a:r>
          </a:p>
          <a:p>
            <a:pPr lvl="1" eaLnBrk="1" hangingPunct="1"/>
            <a:endParaRPr lang="en-US" baseline="0" dirty="0" smtClean="0"/>
          </a:p>
          <a:p>
            <a:pPr lvl="0" eaLnBrk="1" hangingPunct="1"/>
            <a:r>
              <a:rPr lang="en-US" baseline="0" dirty="0" smtClean="0"/>
              <a:t>Size and criticality distinguish between the lighter-weight (towards center) and heavier-weight (towards periphery) methods.  The culture axis reflects the reality that agile methods will succeed better in a culture that “thrives on chaos” than one that “thrives on order” and vice versa.  The other two axes are asymmetrical in that both agile and plan-driven methods are likely to succeed at one end, and only one of them is likely to succeed at the other.  For dynamism, agile methods are comfortable with both high and low rates of change, but plan-driven methods prefer low rates of change.  For the personnel scale, plan-driven methods can work well with both high and low skill levels, agile methods require a richer mix of higher level skills.</a:t>
            </a:r>
          </a:p>
          <a:p>
            <a:pPr lvl="0" eaLnBrk="1" hangingPunct="1"/>
            <a:endParaRPr lang="en-US" baseline="0" dirty="0" smtClean="0"/>
          </a:p>
          <a:p>
            <a:pPr lvl="0" eaLnBrk="1" hangingPunct="1"/>
            <a:r>
              <a:rPr lang="en-US" baseline="0" dirty="0" smtClean="0"/>
              <a:t>By rating a project along each of the five axes, you can visibly evaluate its home ground relationships. If all the ratings are near the center, agile may be best.  If they are near the periphery, you may best succeed with a plan-driven method.</a:t>
            </a:r>
            <a:endParaRPr lang="en-US" dirty="0" smtClean="0"/>
          </a:p>
        </p:txBody>
      </p:sp>
    </p:spTree>
    <p:extLst>
      <p:ext uri="{BB962C8B-B14F-4D97-AF65-F5344CB8AC3E}">
        <p14:creationId xmlns:p14="http://schemas.microsoft.com/office/powerpoint/2010/main" val="39352478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xfrm>
            <a:off x="3884613" y="8829967"/>
            <a:ext cx="2971800" cy="464820"/>
          </a:xfrm>
          <a:prstGeom prst="rect">
            <a:avLst/>
          </a:prstGeom>
          <a:noFill/>
        </p:spPr>
        <p:txBody>
          <a:bodyPr/>
          <a:lstStyle/>
          <a:p>
            <a:fld id="{45471A05-688F-41C5-B118-D202069FB5BC}" type="slidenum">
              <a:rPr lang="en-US"/>
              <a:pPr/>
              <a:t>12</a:t>
            </a:fld>
            <a:endParaRPr lang="en-US" dirty="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This slide is from the previous</a:t>
            </a:r>
            <a:r>
              <a:rPr lang="en-US" baseline="0" dirty="0" smtClean="0"/>
              <a:t> lecture. </a:t>
            </a:r>
            <a:r>
              <a:rPr lang="en-US" dirty="0" smtClean="0"/>
              <a:t>Point out that life-cycle models define the phases that determine the sequence of major activities.  Within the phases, processes define the series of steps that will be done within that phase. </a:t>
            </a:r>
          </a:p>
          <a:p>
            <a:pPr eaLnBrk="1" hangingPunct="1"/>
            <a:endParaRPr lang="en-US" dirty="0" smtClean="0"/>
          </a:p>
        </p:txBody>
      </p:sp>
    </p:spTree>
    <p:extLst>
      <p:ext uri="{BB962C8B-B14F-4D97-AF65-F5344CB8AC3E}">
        <p14:creationId xmlns:p14="http://schemas.microsoft.com/office/powerpoint/2010/main" val="2885249707"/>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xfrm>
            <a:off x="3884613" y="8829967"/>
            <a:ext cx="2971800" cy="464820"/>
          </a:xfrm>
          <a:prstGeom prst="rect">
            <a:avLst/>
          </a:prstGeom>
          <a:noFill/>
        </p:spPr>
        <p:txBody>
          <a:bodyPr/>
          <a:lstStyle/>
          <a:p>
            <a:fld id="{32716E58-7E4A-4DE0-9A4E-682EA30713C1}" type="slidenum">
              <a:rPr lang="en-US"/>
              <a:pPr/>
              <a:t>123</a:t>
            </a:fld>
            <a:endParaRPr lang="en-US" dirty="0"/>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600170232"/>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xfrm>
            <a:off x="3884613" y="8829967"/>
            <a:ext cx="2971800" cy="464820"/>
          </a:xfrm>
          <a:prstGeom prst="rect">
            <a:avLst/>
          </a:prstGeom>
          <a:noFill/>
        </p:spPr>
        <p:txBody>
          <a:bodyPr/>
          <a:lstStyle/>
          <a:p>
            <a:fld id="{1503ADF2-51B0-4DB4-A6DF-1DA68A1299D6}" type="slidenum">
              <a:rPr lang="en-US"/>
              <a:pPr/>
              <a:t>124</a:t>
            </a:fld>
            <a:endParaRPr lang="en-US" dirty="0"/>
          </a:p>
        </p:txBody>
      </p:sp>
      <p:sp>
        <p:nvSpPr>
          <p:cNvPr id="144387" name="Rectangle 2"/>
          <p:cNvSpPr>
            <a:spLocks noGrp="1" noRot="1" noChangeAspect="1" noChangeArrowheads="1" noTextEdit="1"/>
          </p:cNvSpPr>
          <p:nvPr>
            <p:ph type="sldImg"/>
          </p:nvPr>
        </p:nvSpPr>
        <p:spPr>
          <a:ln/>
        </p:spPr>
      </p:sp>
      <p:sp>
        <p:nvSpPr>
          <p:cNvPr id="144388"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703473988"/>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xfrm>
            <a:off x="3884613" y="8829967"/>
            <a:ext cx="2971800" cy="464820"/>
          </a:xfrm>
          <a:prstGeom prst="rect">
            <a:avLst/>
          </a:prstGeom>
          <a:noFill/>
        </p:spPr>
        <p:txBody>
          <a:bodyPr/>
          <a:lstStyle/>
          <a:p>
            <a:fld id="{782C23E4-505A-481D-B927-3FEFF3087DB6}" type="slidenum">
              <a:rPr lang="en-US"/>
              <a:pPr/>
              <a:t>125</a:t>
            </a:fld>
            <a:endParaRPr lang="en-US" dirty="0"/>
          </a:p>
        </p:txBody>
      </p:sp>
      <p:sp>
        <p:nvSpPr>
          <p:cNvPr id="145411" name="Rectangle 2"/>
          <p:cNvSpPr>
            <a:spLocks noGrp="1" noRot="1" noChangeAspect="1" noChangeArrowheads="1" noTextEdit="1"/>
          </p:cNvSpPr>
          <p:nvPr>
            <p:ph type="sldImg"/>
          </p:nvPr>
        </p:nvSpPr>
        <p:spPr>
          <a:ln/>
        </p:spPr>
      </p:sp>
      <p:sp>
        <p:nvSpPr>
          <p:cNvPr id="145412" name="Rectangle 3"/>
          <p:cNvSpPr>
            <a:spLocks noGrp="1" noChangeArrowheads="1"/>
          </p:cNvSpPr>
          <p:nvPr>
            <p:ph type="body" idx="1"/>
          </p:nvPr>
        </p:nvSpPr>
        <p:spPr>
          <a:noFill/>
          <a:ln/>
        </p:spPr>
        <p:txBody>
          <a:bodyPr/>
          <a:lstStyle/>
          <a:p>
            <a:pPr eaLnBrk="1" hangingPunct="1"/>
            <a:r>
              <a:rPr lang="en-US" dirty="0" smtClean="0"/>
              <a:t>There is no “one” right method</a:t>
            </a:r>
            <a:r>
              <a:rPr lang="en-US" baseline="0" dirty="0" smtClean="0"/>
              <a:t> for an organization.  In fact, most organizations support several methods and it will depend on the projects characteristics.  When using a method, it is important that people are trained on the method and they understand how it will be implemented on that project. </a:t>
            </a:r>
            <a:endParaRPr lang="en-US" dirty="0" smtClean="0"/>
          </a:p>
        </p:txBody>
      </p:sp>
    </p:spTree>
    <p:extLst>
      <p:ext uri="{BB962C8B-B14F-4D97-AF65-F5344CB8AC3E}">
        <p14:creationId xmlns:p14="http://schemas.microsoft.com/office/powerpoint/2010/main" val="2104063"/>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xfrm>
            <a:off x="3884613" y="8829967"/>
            <a:ext cx="2971800" cy="464820"/>
          </a:xfrm>
          <a:prstGeom prst="rect">
            <a:avLst/>
          </a:prstGeom>
          <a:noFill/>
        </p:spPr>
        <p:txBody>
          <a:bodyPr/>
          <a:lstStyle/>
          <a:p>
            <a:fld id="{0EBE48A8-018D-42EB-9176-63A1DF72C627}" type="slidenum">
              <a:rPr lang="en-US"/>
              <a:pPr/>
              <a:t>127</a:t>
            </a:fld>
            <a:endParaRPr lang="en-US" dirty="0"/>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a:ln/>
        </p:spPr>
        <p:txBody>
          <a:bodyPr/>
          <a:lstStyle/>
          <a:p>
            <a:pPr eaLnBrk="1" hangingPunct="1"/>
            <a:r>
              <a:rPr lang="en-US" dirty="0" smtClean="0"/>
              <a:t>Summarize the main points of the talk. </a:t>
            </a:r>
          </a:p>
          <a:p>
            <a:pPr eaLnBrk="1" hangingPunct="1"/>
            <a:r>
              <a:rPr lang="en-US" dirty="0" smtClean="0"/>
              <a:t>Make sure that the summary is aligned with the lesson objectives.</a:t>
            </a:r>
          </a:p>
        </p:txBody>
      </p:sp>
    </p:spTree>
    <p:extLst>
      <p:ext uri="{BB962C8B-B14F-4D97-AF65-F5344CB8AC3E}">
        <p14:creationId xmlns:p14="http://schemas.microsoft.com/office/powerpoint/2010/main" val="638987965"/>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1114425" y="703263"/>
            <a:ext cx="4629150" cy="3473450"/>
          </a:xfrm>
          <a:ln/>
        </p:spPr>
      </p:sp>
      <p:sp>
        <p:nvSpPr>
          <p:cNvPr id="57347" name="Rectangle 3"/>
          <p:cNvSpPr>
            <a:spLocks noGrp="1" noChangeArrowheads="1"/>
          </p:cNvSpPr>
          <p:nvPr>
            <p:ph type="body" idx="1"/>
          </p:nvPr>
        </p:nvSpPr>
        <p:spPr>
          <a:noFill/>
          <a:ln/>
        </p:spPr>
        <p:txBody>
          <a:bodyPr/>
          <a:lstStyle/>
          <a:p>
            <a:pPr marL="0" indent="0" eaLnBrk="1" hangingPunct="1">
              <a:buFontTx/>
              <a:buNone/>
            </a:pPr>
            <a:r>
              <a:rPr lang="en-US" dirty="0" smtClean="0">
                <a:effectLst/>
              </a:rPr>
              <a:t>The concept of processes is at the heart of software and systems engineering. Software process models integrate software engineering methods and techniques and are the basis for managing projects. High product quality routinely results from high process quality. </a:t>
            </a:r>
            <a:r>
              <a:rPr lang="en-US" altLang="en-US" dirty="0" smtClean="0"/>
              <a:t>The quality of products is dependent on the QUALITY of the PROCESSES used to produce them.</a:t>
            </a:r>
            <a:r>
              <a:rPr lang="en-US" altLang="en-US" baseline="0" dirty="0" smtClean="0"/>
              <a:t> F</a:t>
            </a:r>
            <a:r>
              <a:rPr lang="en-US" altLang="en-US" dirty="0" smtClean="0"/>
              <a:t>ocus on process helps people work “</a:t>
            </a:r>
            <a:r>
              <a:rPr lang="en-US" altLang="en-US" i="1" dirty="0" smtClean="0"/>
              <a:t>smarter</a:t>
            </a:r>
            <a:r>
              <a:rPr lang="en-US" altLang="en-US" dirty="0" smtClean="0"/>
              <a:t>” rather than “</a:t>
            </a:r>
            <a:r>
              <a:rPr lang="en-US" altLang="en-US" i="1" dirty="0" smtClean="0"/>
              <a:t>harder</a:t>
            </a:r>
            <a:r>
              <a:rPr lang="en-US" altLang="en-US" dirty="0" smtClean="0"/>
              <a:t>”, to use technology </a:t>
            </a:r>
            <a:r>
              <a:rPr lang="en-US" altLang="en-US" i="1" dirty="0" smtClean="0"/>
              <a:t>effectively</a:t>
            </a:r>
            <a:r>
              <a:rPr lang="en-US" altLang="en-US" dirty="0" smtClean="0"/>
              <a:t> and to achieve better outcomes</a:t>
            </a:r>
          </a:p>
          <a:p>
            <a:pPr marL="0" indent="0" eaLnBrk="1" hangingPunct="1">
              <a:buFontTx/>
              <a:buNone/>
            </a:pPr>
            <a:endParaRPr lang="en-US" altLang="en-US" dirty="0" smtClean="0"/>
          </a:p>
          <a:p>
            <a:pPr marL="0" indent="0" eaLnBrk="1" hangingPunct="1">
              <a:buFontTx/>
              <a:buNone/>
            </a:pPr>
            <a:r>
              <a:rPr lang="en-US" altLang="en-US" dirty="0" smtClean="0"/>
              <a:t>The</a:t>
            </a:r>
            <a:r>
              <a:rPr lang="en-US" altLang="en-US" baseline="0" dirty="0" smtClean="0"/>
              <a:t> benefits of defined processes include:</a:t>
            </a:r>
          </a:p>
          <a:p>
            <a:pPr marL="635000" lvl="1" indent="-228600">
              <a:buClr>
                <a:schemeClr val="tx2"/>
              </a:buClr>
            </a:pPr>
            <a:r>
              <a:rPr lang="en-US" altLang="en-US" sz="1000" dirty="0" smtClean="0"/>
              <a:t>Improves communication and understanding of current practices</a:t>
            </a:r>
          </a:p>
          <a:p>
            <a:pPr marL="635000" lvl="1" indent="-228600">
              <a:buClr>
                <a:schemeClr val="tx2"/>
              </a:buClr>
            </a:pPr>
            <a:r>
              <a:rPr lang="en-US" altLang="en-US" sz="1000" dirty="0" smtClean="0"/>
              <a:t>Enables capture of “corporate know-how” and best practices</a:t>
            </a:r>
          </a:p>
          <a:p>
            <a:pPr marL="635000" lvl="1" indent="-228600">
              <a:buClr>
                <a:schemeClr val="tx2"/>
              </a:buClr>
            </a:pPr>
            <a:r>
              <a:rPr lang="en-US" altLang="en-US" sz="1000" dirty="0" smtClean="0"/>
              <a:t>Establishes a baseline for analysis and improvement of the process</a:t>
            </a:r>
          </a:p>
          <a:p>
            <a:pPr marL="635000" lvl="1" indent="-228600">
              <a:buClr>
                <a:schemeClr val="tx2"/>
              </a:buClr>
            </a:pPr>
            <a:r>
              <a:rPr lang="en-US" altLang="en-US" sz="1000" dirty="0" smtClean="0"/>
              <a:t>Identifies where and how to measure the process</a:t>
            </a:r>
          </a:p>
          <a:p>
            <a:pPr marL="635000" lvl="1" indent="-228600">
              <a:buClr>
                <a:schemeClr val="tx2"/>
              </a:buClr>
            </a:pPr>
            <a:r>
              <a:rPr lang="en-US" altLang="en-US" sz="1000" dirty="0" smtClean="0"/>
              <a:t>Facilitates common training and understanding; facilitates teamwork, where appropriate</a:t>
            </a:r>
          </a:p>
          <a:p>
            <a:pPr marL="635000" lvl="1" indent="-228600">
              <a:buClr>
                <a:schemeClr val="tx2"/>
              </a:buClr>
            </a:pPr>
            <a:endParaRPr lang="en-US" altLang="en-US" sz="1000" dirty="0" smtClean="0"/>
          </a:p>
          <a:p>
            <a:pPr rtl="0"/>
            <a:r>
              <a:rPr lang="en-US" dirty="0" smtClean="0"/>
              <a:t>One of the core aspects of defining a process is using historical data to analyze and improve process performance. Therefore, data collection is supported by four main elements:</a:t>
            </a:r>
          </a:p>
          <a:p>
            <a:pPr lvl="1" rtl="0"/>
            <a:r>
              <a:rPr lang="en-US" dirty="0" smtClean="0"/>
              <a:t>Scripts – document the process entry criteria, phases/steps, and exit criteria.  The</a:t>
            </a:r>
            <a:r>
              <a:rPr lang="en-US" baseline="0" dirty="0" smtClean="0"/>
              <a:t> purpose is to guide you through the process.</a:t>
            </a:r>
            <a:endParaRPr lang="en-US" dirty="0" smtClean="0"/>
          </a:p>
          <a:p>
            <a:pPr lvl="1" rtl="0"/>
            <a:r>
              <a:rPr lang="en-US" dirty="0" smtClean="0"/>
              <a:t>Measures – measure the process</a:t>
            </a:r>
            <a:r>
              <a:rPr lang="en-US" baseline="0" dirty="0" smtClean="0"/>
              <a:t> and the product.  They provide insight into how the process is working and the status of the work.</a:t>
            </a:r>
            <a:endParaRPr lang="en-US" dirty="0" smtClean="0"/>
          </a:p>
          <a:p>
            <a:pPr lvl="1" rtl="0"/>
            <a:r>
              <a:rPr lang="en-US" dirty="0" smtClean="0"/>
              <a:t>Standards – provide consistent definitions that guide the work and for gathering the data.</a:t>
            </a:r>
          </a:p>
          <a:p>
            <a:pPr lvl="1" rtl="0"/>
            <a:r>
              <a:rPr lang="en-US" dirty="0" smtClean="0"/>
              <a:t>Forms – provide a convenient and consistent framework for gathering and retaining data.</a:t>
            </a:r>
          </a:p>
          <a:p>
            <a:pPr marL="228600" lvl="0" indent="-228600">
              <a:buClr>
                <a:schemeClr val="tx2"/>
              </a:buClr>
            </a:pPr>
            <a:endParaRPr lang="en-US" altLang="en-US" sz="1000" dirty="0" smtClean="0"/>
          </a:p>
          <a:p>
            <a:pPr marL="228600" lvl="0" indent="-228600">
              <a:buClr>
                <a:schemeClr val="tx2"/>
              </a:buClr>
            </a:pPr>
            <a:r>
              <a:rPr lang="en-US" altLang="en-US" sz="1000" dirty="0" smtClean="0"/>
              <a:t>By managing</a:t>
            </a:r>
            <a:r>
              <a:rPr lang="en-US" altLang="en-US" sz="1000" baseline="0" dirty="0" smtClean="0"/>
              <a:t> your process you are able to then improve it.</a:t>
            </a:r>
            <a:endParaRPr lang="en-US" altLang="en-US" sz="1000" dirty="0" smtClean="0"/>
          </a:p>
          <a:p>
            <a:pPr marL="635000" lvl="1" indent="-228600">
              <a:buClr>
                <a:schemeClr val="tx2"/>
              </a:buClr>
            </a:pPr>
            <a:endParaRPr lang="en-US" altLang="en-US" sz="1000" dirty="0" smtClean="0"/>
          </a:p>
          <a:p>
            <a:pPr marL="228600" lvl="0" indent="-228600">
              <a:buClr>
                <a:schemeClr val="tx2"/>
              </a:buClr>
            </a:pPr>
            <a:r>
              <a:rPr lang="en-US" altLang="en-US" dirty="0" smtClean="0"/>
              <a:t>There are many ways to describe process components.  One way is ETVX.</a:t>
            </a:r>
          </a:p>
          <a:p>
            <a:pPr marL="228600" lvl="0" indent="-228600">
              <a:buClr>
                <a:schemeClr val="tx2"/>
              </a:buClr>
            </a:pPr>
            <a:endParaRPr lang="en-US" altLang="en-US" dirty="0" smtClean="0"/>
          </a:p>
          <a:p>
            <a:pPr marL="228600" lvl="0" indent="-228600">
              <a:buClr>
                <a:schemeClr val="tx2"/>
              </a:buClr>
            </a:pPr>
            <a:r>
              <a:rPr lang="en-US" altLang="en-US" dirty="0" smtClean="0"/>
              <a:t>ETVX describes activities as a set of tasks</a:t>
            </a:r>
            <a:r>
              <a:rPr lang="en-US" altLang="en-US" baseline="0" dirty="0" smtClean="0"/>
              <a:t> to be performed.  It uses a simple technique of describing four phases </a:t>
            </a:r>
            <a:r>
              <a:rPr lang="en-US" dirty="0" smtClean="0">
                <a:effectLst/>
              </a:rPr>
              <a:t>Entry Criteria, Tasks to be performed, Exit Criteria and Validation, Verification Conditions for each task. The purpose of using a process definition method such as ETVX is to develop an operational definition of the activity under a process architecture. These operational definitions can then be adapted or tailored for use on all projects which uses the defined process architecture.</a:t>
            </a:r>
            <a:endParaRPr lang="en-US" altLang="en-US" dirty="0" smtClean="0"/>
          </a:p>
          <a:p>
            <a:pPr marL="228600" lvl="0" indent="-228600">
              <a:buClr>
                <a:schemeClr val="tx2"/>
              </a:buClr>
            </a:pPr>
            <a:endParaRPr lang="en-US" altLang="en-US" dirty="0" smtClean="0"/>
          </a:p>
          <a:p>
            <a:pPr marL="0" indent="0" eaLnBrk="1" hangingPunct="1">
              <a:buFontTx/>
              <a:buNone/>
            </a:pPr>
            <a:endParaRPr lang="en-US" altLang="en-US" dirty="0" smtClean="0"/>
          </a:p>
          <a:p>
            <a:endParaRPr lang="en-US" dirty="0" smtClean="0">
              <a:effectLst/>
            </a:endParaRPr>
          </a:p>
          <a:p>
            <a:endParaRPr lang="en-US" dirty="0" smtClean="0">
              <a:effectLst/>
            </a:endParaRPr>
          </a:p>
          <a:p>
            <a:endParaRPr lang="en-US" dirty="0" smtClean="0"/>
          </a:p>
        </p:txBody>
      </p:sp>
    </p:spTree>
    <p:extLst>
      <p:ext uri="{BB962C8B-B14F-4D97-AF65-F5344CB8AC3E}">
        <p14:creationId xmlns:p14="http://schemas.microsoft.com/office/powerpoint/2010/main" val="11269319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xfrm>
            <a:off x="3884613" y="8829967"/>
            <a:ext cx="2971800" cy="464820"/>
          </a:xfrm>
          <a:prstGeom prst="rect">
            <a:avLst/>
          </a:prstGeom>
          <a:noFill/>
        </p:spPr>
        <p:txBody>
          <a:bodyPr/>
          <a:lstStyle/>
          <a:p>
            <a:fld id="{099DEFD3-3AC8-48AB-9357-7E27107E714F}" type="slidenum">
              <a:rPr lang="en-US"/>
              <a:pPr/>
              <a:t>14</a:t>
            </a:fld>
            <a:endParaRPr lang="en-US" dirty="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r>
              <a:rPr lang="en-US" dirty="0" smtClean="0"/>
              <a:t>The method is the way or approach  that you are going to use to build the system.</a:t>
            </a:r>
            <a:r>
              <a:rPr lang="en-US" baseline="0" dirty="0" smtClean="0"/>
              <a:t>  It will be used to structure, plan and control your activities.</a:t>
            </a:r>
            <a:endParaRPr lang="en-US" dirty="0" smtClean="0"/>
          </a:p>
        </p:txBody>
      </p:sp>
    </p:spTree>
    <p:extLst>
      <p:ext uri="{BB962C8B-B14F-4D97-AF65-F5344CB8AC3E}">
        <p14:creationId xmlns:p14="http://schemas.microsoft.com/office/powerpoint/2010/main" val="26880357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xfrm>
            <a:off x="3884613" y="8829967"/>
            <a:ext cx="2971800" cy="464820"/>
          </a:xfrm>
          <a:prstGeom prst="rect">
            <a:avLst/>
          </a:prstGeom>
          <a:noFill/>
        </p:spPr>
        <p:txBody>
          <a:bodyPr/>
          <a:lstStyle/>
          <a:p>
            <a:fld id="{1825B08A-2C99-40B0-91A2-EF3D8ECDF3F4}" type="slidenum">
              <a:rPr lang="en-US"/>
              <a:pPr/>
              <a:t>15</a:t>
            </a:fld>
            <a:endParaRPr lang="en-US" dirty="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16398143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xfrm>
            <a:off x="3884613" y="8829967"/>
            <a:ext cx="2971800" cy="464820"/>
          </a:xfrm>
          <a:prstGeom prst="rect">
            <a:avLst/>
          </a:prstGeom>
          <a:noFill/>
        </p:spPr>
        <p:txBody>
          <a:bodyPr/>
          <a:lstStyle/>
          <a:p>
            <a:fld id="{299C5416-A78D-4322-9378-7687FEF589E9}" type="slidenum">
              <a:rPr lang="en-US"/>
              <a:pPr/>
              <a:t>16</a:t>
            </a:fld>
            <a:endParaRPr lang="en-US" dirty="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eaLnBrk="1" hangingPunct="1"/>
            <a:r>
              <a:rPr lang="en-US" dirty="0" smtClean="0"/>
              <a:t>Too little</a:t>
            </a:r>
            <a:r>
              <a:rPr lang="en-US" baseline="0" dirty="0" smtClean="0"/>
              <a:t> process?</a:t>
            </a:r>
          </a:p>
          <a:p>
            <a:pPr lvl="1" eaLnBrk="1" hangingPunct="1"/>
            <a:r>
              <a:rPr lang="en-US" baseline="0" dirty="0" smtClean="0"/>
              <a:t>Everyone can do what they want.  </a:t>
            </a:r>
          </a:p>
          <a:p>
            <a:pPr lvl="1" eaLnBrk="1" hangingPunct="1"/>
            <a:endParaRPr lang="en-US" baseline="0" dirty="0" smtClean="0"/>
          </a:p>
          <a:p>
            <a:pPr lvl="0" eaLnBrk="1" hangingPunct="1"/>
            <a:r>
              <a:rPr lang="en-US" baseline="0" dirty="0" smtClean="0"/>
              <a:t>Too much process?</a:t>
            </a:r>
          </a:p>
          <a:p>
            <a:pPr lvl="1" eaLnBrk="1" hangingPunct="1"/>
            <a:r>
              <a:rPr lang="en-US" baseline="0" dirty="0" smtClean="0"/>
              <a:t>There are so many rules and guidelines that the developer feels constrained by what they do and do feel that they have the flexibility to think and do a good job.</a:t>
            </a:r>
          </a:p>
          <a:p>
            <a:pPr lvl="1" eaLnBrk="1" hangingPunct="1"/>
            <a:endParaRPr lang="en-US" baseline="0" dirty="0" smtClean="0"/>
          </a:p>
          <a:p>
            <a:pPr lvl="0" eaLnBrk="1" hangingPunct="1"/>
            <a:r>
              <a:rPr lang="en-US" baseline="0" dirty="0" smtClean="0"/>
              <a:t>How would you know?</a:t>
            </a:r>
          </a:p>
          <a:p>
            <a:pPr lvl="1" eaLnBrk="1" hangingPunct="1"/>
            <a:r>
              <a:rPr lang="en-US" baseline="0" dirty="0" smtClean="0"/>
              <a:t>ASK</a:t>
            </a:r>
          </a:p>
          <a:p>
            <a:pPr lvl="1" eaLnBrk="1" hangingPunct="1"/>
            <a:r>
              <a:rPr lang="en-US" baseline="0" dirty="0" smtClean="0"/>
              <a:t>Observe</a:t>
            </a:r>
          </a:p>
          <a:p>
            <a:pPr lvl="1" eaLnBrk="1" hangingPunct="1"/>
            <a:r>
              <a:rPr lang="en-US" baseline="0" dirty="0" smtClean="0"/>
              <a:t>Metrics</a:t>
            </a:r>
          </a:p>
          <a:p>
            <a:pPr lvl="1" eaLnBrk="1" hangingPunct="1"/>
            <a:r>
              <a:rPr lang="en-US" baseline="0" dirty="0" smtClean="0"/>
              <a:t>Quality of the results</a:t>
            </a:r>
            <a:endParaRPr lang="en-US" dirty="0" smtClean="0"/>
          </a:p>
        </p:txBody>
      </p:sp>
    </p:spTree>
    <p:extLst>
      <p:ext uri="{BB962C8B-B14F-4D97-AF65-F5344CB8AC3E}">
        <p14:creationId xmlns:p14="http://schemas.microsoft.com/office/powerpoint/2010/main" val="22250690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xfrm>
            <a:off x="3884613" y="8829967"/>
            <a:ext cx="2971800" cy="464820"/>
          </a:xfrm>
          <a:prstGeom prst="rect">
            <a:avLst/>
          </a:prstGeom>
          <a:noFill/>
        </p:spPr>
        <p:txBody>
          <a:bodyPr/>
          <a:lstStyle/>
          <a:p>
            <a:fld id="{2C51BF90-6764-4A2C-B328-E32D37F7B537}" type="slidenum">
              <a:rPr lang="en-US"/>
              <a:pPr/>
              <a:t>18</a:t>
            </a:fld>
            <a:endParaRPr lang="en-US" dirty="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pPr eaLnBrk="1" hangingPunct="1"/>
            <a:r>
              <a:rPr lang="en-US" dirty="0" smtClean="0"/>
              <a:t>Processes are not a silver bullet.  They are frameworks</a:t>
            </a:r>
            <a:r>
              <a:rPr lang="en-US" baseline="0" dirty="0" smtClean="0"/>
              <a:t> that allow an organization to provide guidance for key activities.   It is best to have buy-in and involve the people that will be using the process.  </a:t>
            </a:r>
          </a:p>
          <a:p>
            <a:pPr eaLnBrk="1" hangingPunct="1"/>
            <a:endParaRPr lang="en-US" baseline="0" dirty="0" smtClean="0"/>
          </a:p>
          <a:p>
            <a:pPr eaLnBrk="1" hangingPunct="1"/>
            <a:r>
              <a:rPr lang="en-US" baseline="0" dirty="0" smtClean="0"/>
              <a:t>Watt’s Humphrey had a quote, “If you don’t know where you are, a map won’t help.”  If you assume you know the current practice without doing some type of evaluation to baseline the current practice, you may find yourself “lost in the woods” in your organization and changing things that are working and not having an accurate picture of what needs to be fixed. </a:t>
            </a:r>
            <a:endParaRPr lang="en-US" dirty="0" smtClean="0"/>
          </a:p>
        </p:txBody>
      </p:sp>
    </p:spTree>
    <p:extLst>
      <p:ext uri="{BB962C8B-B14F-4D97-AF65-F5344CB8AC3E}">
        <p14:creationId xmlns:p14="http://schemas.microsoft.com/office/powerpoint/2010/main" val="35278879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xfrm>
            <a:off x="3884613" y="8829967"/>
            <a:ext cx="2971800" cy="464820"/>
          </a:xfrm>
          <a:prstGeom prst="rect">
            <a:avLst/>
          </a:prstGeom>
          <a:noFill/>
        </p:spPr>
        <p:txBody>
          <a:bodyPr/>
          <a:lstStyle/>
          <a:p>
            <a:fld id="{D26458FA-A37A-4053-8A55-519B6AC8D698}" type="slidenum">
              <a:rPr lang="en-US"/>
              <a:pPr/>
              <a:t>19</a:t>
            </a:fld>
            <a:endParaRPr lang="en-US" dirty="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pPr eaLnBrk="1" hangingPunct="1"/>
            <a:r>
              <a:rPr lang="en-US" dirty="0" smtClean="0"/>
              <a:t>Process improvement occurs within the context of the organization.</a:t>
            </a:r>
          </a:p>
          <a:p>
            <a:pPr lvl="1" eaLnBrk="1" hangingPunct="1"/>
            <a:r>
              <a:rPr lang="en-US" dirty="0" smtClean="0"/>
              <a:t>strategic</a:t>
            </a:r>
            <a:r>
              <a:rPr lang="en-US" baseline="0" dirty="0" smtClean="0"/>
              <a:t> plan</a:t>
            </a:r>
          </a:p>
          <a:p>
            <a:pPr lvl="1" eaLnBrk="1" hangingPunct="1"/>
            <a:r>
              <a:rPr lang="en-US" baseline="0" dirty="0" smtClean="0"/>
              <a:t>business objectives</a:t>
            </a:r>
          </a:p>
          <a:p>
            <a:pPr lvl="1" eaLnBrk="1" hangingPunct="1"/>
            <a:r>
              <a:rPr lang="en-US" baseline="0" dirty="0" smtClean="0"/>
              <a:t>organizational structure</a:t>
            </a:r>
          </a:p>
          <a:p>
            <a:pPr lvl="1" eaLnBrk="1" hangingPunct="1"/>
            <a:r>
              <a:rPr lang="en-US" baseline="0" dirty="0" smtClean="0"/>
              <a:t>technologies in use</a:t>
            </a:r>
          </a:p>
          <a:p>
            <a:pPr lvl="1" eaLnBrk="1" hangingPunct="1"/>
            <a:r>
              <a:rPr lang="en-US" baseline="0" dirty="0" smtClean="0"/>
              <a:t>culture</a:t>
            </a:r>
          </a:p>
          <a:p>
            <a:pPr lvl="1" eaLnBrk="1" hangingPunct="1"/>
            <a:r>
              <a:rPr lang="en-US" baseline="0" dirty="0" smtClean="0"/>
              <a:t>management </a:t>
            </a:r>
          </a:p>
          <a:p>
            <a:pPr lvl="1" eaLnBrk="1" hangingPunct="1"/>
            <a:endParaRPr lang="en-US" baseline="0" dirty="0" smtClean="0"/>
          </a:p>
          <a:p>
            <a:pPr lvl="0" eaLnBrk="1" hangingPunct="1"/>
            <a:r>
              <a:rPr lang="en-US" baseline="0" dirty="0" smtClean="0"/>
              <a:t>To have a successful effort, you should tie it back to what is going on in other parts of your organization.</a:t>
            </a:r>
            <a:endParaRPr lang="en-US" dirty="0" smtClean="0"/>
          </a:p>
        </p:txBody>
      </p:sp>
    </p:spTree>
    <p:extLst>
      <p:ext uri="{BB962C8B-B14F-4D97-AF65-F5344CB8AC3E}">
        <p14:creationId xmlns:p14="http://schemas.microsoft.com/office/powerpoint/2010/main" val="6194536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xfrm>
            <a:off x="3884613" y="8829967"/>
            <a:ext cx="2971800" cy="464820"/>
          </a:xfrm>
          <a:prstGeom prst="rect">
            <a:avLst/>
          </a:prstGeom>
          <a:noFill/>
        </p:spPr>
        <p:txBody>
          <a:bodyPr/>
          <a:lstStyle/>
          <a:p>
            <a:fld id="{B5789CF0-F6F0-4F38-8A2B-4C7F2DE9ED06}" type="slidenum">
              <a:rPr lang="en-US"/>
              <a:pPr/>
              <a:t>20</a:t>
            </a:fld>
            <a:endParaRPr lang="en-US" dirty="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r>
              <a:rPr lang="en-US" baseline="0" dirty="0" smtClean="0"/>
              <a:t> Everyone realizes the importance of having a motivated, quality work fore but even our finest people can’t perform at their best when the process is not understood or operating at its best.</a:t>
            </a:r>
            <a:endParaRPr lang="en-US" dirty="0" smtClean="0"/>
          </a:p>
        </p:txBody>
      </p:sp>
    </p:spTree>
    <p:extLst>
      <p:ext uri="{BB962C8B-B14F-4D97-AF65-F5344CB8AC3E}">
        <p14:creationId xmlns:p14="http://schemas.microsoft.com/office/powerpoint/2010/main" val="2960416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xfrm>
            <a:off x="3884613" y="8829967"/>
            <a:ext cx="2971800" cy="464820"/>
          </a:xfrm>
          <a:prstGeom prst="rect">
            <a:avLst/>
          </a:prstGeom>
          <a:noFill/>
        </p:spPr>
        <p:txBody>
          <a:bodyPr/>
          <a:lstStyle/>
          <a:p>
            <a:fld id="{94D8E898-E791-426B-812D-4E770668040B}" type="slidenum">
              <a:rPr lang="en-US"/>
              <a:pPr/>
              <a:t>21</a:t>
            </a:fld>
            <a:endParaRPr lang="en-US" dirty="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Heroes are made </a:t>
            </a:r>
            <a:r>
              <a:rPr lang="en-US" baseline="0" dirty="0" smtClean="0"/>
              <a:t>by people’s actions. Many Ad Hoc “Hobbysts” can come in and save the day, but can this be sustained overtime?  Can that hero be available to work on all projects?</a:t>
            </a:r>
          </a:p>
          <a:p>
            <a:pPr eaLnBrk="1" hangingPunct="1"/>
            <a:endParaRPr lang="en-US" dirty="0" smtClean="0"/>
          </a:p>
        </p:txBody>
      </p:sp>
    </p:spTree>
    <p:extLst>
      <p:ext uri="{BB962C8B-B14F-4D97-AF65-F5344CB8AC3E}">
        <p14:creationId xmlns:p14="http://schemas.microsoft.com/office/powerpoint/2010/main" val="30277077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1176090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xfrm>
            <a:off x="3884613" y="8829967"/>
            <a:ext cx="2971800" cy="464820"/>
          </a:xfrm>
          <a:prstGeom prst="rect">
            <a:avLst/>
          </a:prstGeom>
          <a:noFill/>
        </p:spPr>
        <p:txBody>
          <a:bodyPr/>
          <a:lstStyle/>
          <a:p>
            <a:fld id="{1FC4712E-6386-43B6-965E-A3F0243E1AE3}" type="slidenum">
              <a:rPr lang="en-US"/>
              <a:pPr/>
              <a:t>22</a:t>
            </a:fld>
            <a:endParaRPr lang="en-US" dirty="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2315900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xfrm>
            <a:off x="3884613" y="8829967"/>
            <a:ext cx="2971800" cy="464820"/>
          </a:xfrm>
          <a:prstGeom prst="rect">
            <a:avLst/>
          </a:prstGeom>
          <a:noFill/>
        </p:spPr>
        <p:txBody>
          <a:bodyPr/>
          <a:lstStyle/>
          <a:p>
            <a:fld id="{F9BF8362-ADC4-491B-B140-8D7E54C375DE}" type="slidenum">
              <a:rPr lang="en-US"/>
              <a:pPr/>
              <a:t>24</a:t>
            </a:fld>
            <a:endParaRPr lang="en-US" dirty="0"/>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4974035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xfrm>
            <a:off x="3884613" y="8829967"/>
            <a:ext cx="2971800" cy="464820"/>
          </a:xfrm>
          <a:prstGeom prst="rect">
            <a:avLst/>
          </a:prstGeom>
          <a:noFill/>
        </p:spPr>
        <p:txBody>
          <a:bodyPr/>
          <a:lstStyle/>
          <a:p>
            <a:fld id="{D1AF4A7E-E04A-428A-9A8F-CE5A31070299}" type="slidenum">
              <a:rPr lang="en-US"/>
              <a:pPr/>
              <a:t>25</a:t>
            </a:fld>
            <a:endParaRPr lang="en-US" dirty="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42857818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xfrm>
            <a:off x="1114425" y="703263"/>
            <a:ext cx="4629150" cy="3473450"/>
          </a:xfrm>
          <a:ln/>
        </p:spPr>
      </p:sp>
      <p:sp>
        <p:nvSpPr>
          <p:cNvPr id="47107"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14686808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The PSP aims to provide software engineers with disciplined methods for improving personal software development processes. The PSP helps software engineers to:</a:t>
            </a:r>
          </a:p>
          <a:p>
            <a:pPr lvl="1" rtl="0"/>
            <a:r>
              <a:rPr lang="en-US" dirty="0" smtClean="0"/>
              <a:t>Improve their estimating and planning skills.</a:t>
            </a:r>
          </a:p>
          <a:p>
            <a:pPr lvl="1" rtl="0"/>
            <a:r>
              <a:rPr lang="en-US" dirty="0" smtClean="0"/>
              <a:t>Make commitments they can keep.</a:t>
            </a:r>
          </a:p>
          <a:p>
            <a:pPr lvl="1" rtl="0"/>
            <a:r>
              <a:rPr lang="en-US" dirty="0" smtClean="0"/>
              <a:t>Manage the quality of their projects.</a:t>
            </a:r>
          </a:p>
          <a:p>
            <a:pPr lvl="1" rtl="0"/>
            <a:r>
              <a:rPr lang="en-US" dirty="0" smtClean="0"/>
              <a:t>Reduce the number of defects in their work.</a:t>
            </a:r>
          </a:p>
          <a:p>
            <a:pPr lvl="0" rtl="0"/>
            <a:r>
              <a:rPr lang="en-US" dirty="0" smtClean="0"/>
              <a:t>The goal of the PSP is to help developers produce zero-defect, quality products on schedule.</a:t>
            </a:r>
          </a:p>
          <a:p>
            <a:pPr lvl="0" rtl="0"/>
            <a:endParaRPr lang="en-US" dirty="0" smtClean="0"/>
          </a:p>
          <a:p>
            <a:pPr lvl="0" rtl="0"/>
            <a:r>
              <a:rPr lang="en-US" dirty="0" smtClean="0"/>
              <a:t>PSP training follows an evolutionary improvement approach: an engineer learning to integrate the PSP into his or her process begins at the first level,</a:t>
            </a:r>
            <a:r>
              <a:rPr lang="en-US" baseline="0" dirty="0" smtClean="0"/>
              <a:t> </a:t>
            </a:r>
            <a:r>
              <a:rPr lang="en-US" dirty="0" smtClean="0"/>
              <a:t>PSP0,</a:t>
            </a:r>
            <a:r>
              <a:rPr lang="en-US" baseline="0" dirty="0" smtClean="0"/>
              <a:t> </a:t>
            </a:r>
            <a:r>
              <a:rPr lang="en-US" dirty="0" smtClean="0"/>
              <a:t>and progresses in process maturity to the final level – PSP3. Each Level has detailed scripts, checklists and templates to guide the engineer through required steps and helps the engineer improve his own personal software process. Humphrey encourages proficient engineers to customize these scripts and templates as they gain an understanding of their own strengths and weaknesses.</a:t>
            </a:r>
          </a:p>
          <a:p>
            <a:pPr lvl="0" rtl="0"/>
            <a:endParaRPr lang="en-US" dirty="0" smtClean="0"/>
          </a:p>
          <a:p>
            <a:pPr rtl="0"/>
            <a:r>
              <a:rPr lang="en-US" dirty="0" smtClean="0"/>
              <a:t>The input to PSP is the requirements; requirements document is completed and delivered to the engineer. </a:t>
            </a:r>
          </a:p>
          <a:p>
            <a:pPr rtl="0"/>
            <a:endParaRPr lang="en-US" dirty="0" smtClean="0"/>
          </a:p>
          <a:p>
            <a:pPr rtl="0"/>
            <a:r>
              <a:rPr lang="en-US" dirty="0" smtClean="0"/>
              <a:t>PSP0, PSP0.1 (Introduces process discipline and measurement)PSP0 has 3 phases: planning, development (design, coding, test) and a post mortem. A baseline is established of current process measuring: time spent on programming, faults injected/removed, size of a program. In a post mortem, the engineer ensures all data for the projects has been properly recorded and analyzed. PSP0.1 advances the process by adding a coding standard, a size measurement and the development of a personal process improvement plan (PIP). In the PIP, the engineer records ideas for improving his own process.</a:t>
            </a:r>
          </a:p>
          <a:p>
            <a:pPr rtl="0"/>
            <a:endParaRPr lang="en-US" dirty="0" smtClean="0"/>
          </a:p>
          <a:p>
            <a:pPr rtl="0"/>
            <a:r>
              <a:rPr lang="en-US" dirty="0" smtClean="0"/>
              <a:t>PSP1, PSP1.1 (Introduces estimating and planning)Based upon the baseline data collected in PSP0 and PSP0.1, the engineer estimates how large a new program will be and prepares a test report (PSP1). Accumulated data from previous projects is used to estimate the total time. Each new project will record the actual time spent. This information is used for task and schedule planning and estimation (PSP1.1).</a:t>
            </a:r>
          </a:p>
          <a:p>
            <a:pPr rtl="0"/>
            <a:endParaRPr lang="en-US" dirty="0" smtClean="0"/>
          </a:p>
          <a:p>
            <a:pPr rtl="0"/>
            <a:r>
              <a:rPr lang="en-US" dirty="0" smtClean="0"/>
              <a:t>PSP2, PSP2.1 (Introduces quality management and design)PSP2 adds two new phases: design review and code review. Defect prevention and removal are the focus at the PSP2. Engineers learn to evaluate and improve their process by measuring how long tasks take and the number of defects they inject and remove in each phase of development. Engineers construct and use checklists for design and code reviews. PSP2.1 introduces design specification and analysis techniques.</a:t>
            </a:r>
          </a:p>
          <a:p>
            <a:pPr rtl="0"/>
            <a:endParaRPr lang="en-US" dirty="0" smtClean="0"/>
          </a:p>
          <a:p>
            <a:pPr rtl="0"/>
            <a:r>
              <a:rPr lang="en-US" dirty="0" smtClean="0"/>
              <a:t>PSP3 is a legacy level that has been superseded by TSP.</a:t>
            </a:r>
          </a:p>
          <a:p>
            <a:pPr lvl="0" rtl="0"/>
            <a:endParaRPr lang="en-US" dirty="0" smtClean="0"/>
          </a:p>
          <a:p>
            <a:endParaRPr lang="en-US"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3629370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1114425" y="703263"/>
            <a:ext cx="4629150" cy="3473450"/>
          </a:xfrm>
          <a:ln/>
        </p:spPr>
      </p:sp>
      <p:sp>
        <p:nvSpPr>
          <p:cNvPr id="50179"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1794789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1114425" y="703263"/>
            <a:ext cx="4629150" cy="3473450"/>
          </a:xfrm>
          <a:ln/>
        </p:spPr>
      </p:sp>
      <p:sp>
        <p:nvSpPr>
          <p:cNvPr id="51203" name="Rectangle 3"/>
          <p:cNvSpPr>
            <a:spLocks noGrp="1" noChangeArrowheads="1"/>
          </p:cNvSpPr>
          <p:nvPr>
            <p:ph type="body" idx="1"/>
          </p:nvPr>
        </p:nvSpPr>
        <p:spPr>
          <a:noFill/>
          <a:ln/>
        </p:spPr>
        <p:txBody>
          <a:bodyPr/>
          <a:lstStyle/>
          <a:p>
            <a:r>
              <a:rPr lang="en-US" dirty="0" smtClean="0"/>
              <a:t>These graduated</a:t>
            </a:r>
            <a:r>
              <a:rPr lang="en-US" baseline="0" dirty="0" smtClean="0"/>
              <a:t> exercises not only allow students to learn the PSP methods but help them to discover their own personal habits.</a:t>
            </a:r>
            <a:endParaRPr lang="en-US" dirty="0" smtClean="0"/>
          </a:p>
        </p:txBody>
      </p:sp>
    </p:spTree>
    <p:extLst>
      <p:ext uri="{BB962C8B-B14F-4D97-AF65-F5344CB8AC3E}">
        <p14:creationId xmlns:p14="http://schemas.microsoft.com/office/powerpoint/2010/main" val="10045303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xfrm>
            <a:off x="1114425" y="703263"/>
            <a:ext cx="4629150" cy="3473450"/>
          </a:xfrm>
          <a:ln/>
        </p:spPr>
      </p:sp>
      <p:sp>
        <p:nvSpPr>
          <p:cNvPr id="52227" name="Rectangle 3"/>
          <p:cNvSpPr>
            <a:spLocks noGrp="1" noChangeArrowheads="1"/>
          </p:cNvSpPr>
          <p:nvPr>
            <p:ph type="body" idx="1"/>
          </p:nvPr>
        </p:nvSpPr>
        <p:spPr>
          <a:noFill/>
          <a:ln/>
        </p:spPr>
        <p:txBody>
          <a:bodyPr/>
          <a:lstStyle/>
          <a:p>
            <a:pPr rtl="0"/>
            <a:r>
              <a:rPr lang="en-US" dirty="0" smtClean="0"/>
              <a:t>High-quality software is the goal of the PSP, and quality is measured in terms of defects. For the PSP, a quality process should produce low-defect software that meets the user needs. The PSP phase structure enables PSP developers to catch defects early. By catching defects early, the PSP can reduce the amount of time spent in later phases, such as Test.</a:t>
            </a:r>
          </a:p>
          <a:p>
            <a:pPr rtl="0"/>
            <a:r>
              <a:rPr lang="en-US" dirty="0" smtClean="0"/>
              <a:t>The PSP theory is that it is more economical and effective to remove defects as close as possible to where and when they were injected, so software engineers are encouraged to conduct personal reviews for each phase of development. Therefore the PSP phase structure includes two review phases:</a:t>
            </a:r>
          </a:p>
          <a:p>
            <a:pPr lvl="1" rtl="0"/>
            <a:r>
              <a:rPr lang="en-US" dirty="0" smtClean="0"/>
              <a:t>Design Review</a:t>
            </a:r>
          </a:p>
          <a:p>
            <a:pPr lvl="1" rtl="0"/>
            <a:r>
              <a:rPr lang="en-US" dirty="0" smtClean="0"/>
              <a:t>Code Review</a:t>
            </a:r>
          </a:p>
          <a:p>
            <a:pPr rtl="0"/>
            <a:endParaRPr lang="en-US" dirty="0" smtClean="0"/>
          </a:p>
          <a:p>
            <a:pPr rtl="0"/>
            <a:r>
              <a:rPr lang="en-US" dirty="0" smtClean="0"/>
              <a:t>The key data collected in PSP are time, defect, and size data – the time spent in each phase; when and where defects were injected, found, and fixed; and the size of the product parts. Software developers use many other measures that are derived from these three basic measures to understand and improve their</a:t>
            </a:r>
            <a:r>
              <a:rPr lang="en-US" baseline="0" dirty="0" smtClean="0"/>
              <a:t> </a:t>
            </a:r>
            <a:r>
              <a:rPr lang="en-US" dirty="0" smtClean="0"/>
              <a:t>performance. The PSP is intended to help a developer improve their personal process; therefore PSP developers are expected to continue adapting the process to ensure it meets their personal needs</a:t>
            </a:r>
          </a:p>
          <a:p>
            <a:pPr rtl="0"/>
            <a:endParaRPr lang="en-US" dirty="0" smtClean="0"/>
          </a:p>
          <a:p>
            <a:pPr rtl="0"/>
            <a:r>
              <a:rPr lang="en-US" dirty="0" smtClean="0"/>
              <a:t>Logging time, defect, and size data is an essential part of planning and tracking PSP projects, as historical data is used to improve estimating accuracy. The PSP uses the PROxy-Based Estimation (PROBE) method to improve a developer’s estimating skills for more accurate project planning. For project tracking, the PSP uses the Earned Value method.</a:t>
            </a:r>
          </a:p>
          <a:p>
            <a:pPr rtl="0"/>
            <a:r>
              <a:rPr lang="en-US" dirty="0" smtClean="0"/>
              <a:t>The PSP also uses statistical techniques, such as correlation, linear regression, and standard deviation, to translate data into useful information for improving estimating, planning and quality. These statistical formulas are calculated by the PSP tool.</a:t>
            </a:r>
          </a:p>
          <a:p>
            <a:endParaRPr lang="en-US" dirty="0" smtClean="0"/>
          </a:p>
        </p:txBody>
      </p:sp>
    </p:spTree>
    <p:extLst>
      <p:ext uri="{BB962C8B-B14F-4D97-AF65-F5344CB8AC3E}">
        <p14:creationId xmlns:p14="http://schemas.microsoft.com/office/powerpoint/2010/main" val="3374703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1114425" y="703263"/>
            <a:ext cx="4629150" cy="3473450"/>
          </a:xfrm>
          <a:ln/>
        </p:spPr>
      </p:sp>
      <p:sp>
        <p:nvSpPr>
          <p:cNvPr id="53251"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9111585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1114425" y="703263"/>
            <a:ext cx="4629150" cy="3473450"/>
          </a:xfrm>
          <a:ln/>
        </p:spPr>
      </p:sp>
      <p:sp>
        <p:nvSpPr>
          <p:cNvPr id="54275"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42580272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xfrm>
            <a:off x="1114425" y="703263"/>
            <a:ext cx="4629150" cy="3473450"/>
          </a:xfrm>
          <a:ln/>
        </p:spPr>
      </p:sp>
      <p:sp>
        <p:nvSpPr>
          <p:cNvPr id="58371"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21554212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1114425" y="703263"/>
            <a:ext cx="4629150" cy="3473450"/>
          </a:xfrm>
          <a:ln/>
        </p:spPr>
      </p:sp>
      <p:sp>
        <p:nvSpPr>
          <p:cNvPr id="59395"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6504157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1114425" y="703263"/>
            <a:ext cx="4629150" cy="3473450"/>
          </a:xfrm>
          <a:ln/>
        </p:spPr>
      </p:sp>
      <p:sp>
        <p:nvSpPr>
          <p:cNvPr id="60419" name="Rectangle 3"/>
          <p:cNvSpPr>
            <a:spLocks noGrp="1" noChangeArrowheads="1"/>
          </p:cNvSpPr>
          <p:nvPr>
            <p:ph type="body" idx="1"/>
          </p:nvPr>
        </p:nvSpPr>
        <p:spPr>
          <a:noFill/>
          <a:ln/>
        </p:spPr>
        <p:txBody>
          <a:bodyPr/>
          <a:lstStyle/>
          <a:p>
            <a:pPr rtl="0"/>
            <a:r>
              <a:rPr lang="en-US" dirty="0" smtClean="0"/>
              <a:t>In combination with the Personal Software Process (</a:t>
            </a:r>
            <a:r>
              <a:rPr lang="en-US" b="0" dirty="0" smtClean="0"/>
              <a:t>PSP), the Team Software Process (TSP) provides </a:t>
            </a:r>
            <a:r>
              <a:rPr lang="en-US" dirty="0" smtClean="0"/>
              <a:t>a defined operational process framework that is designed to help teams of managers and engineers organize projects and produce software products that range in size of sizes beyond from small projects of several thousand lines of code (KLOC) to very large projects greater than half a million lines of code. The TSP is intended to improve the levels of quality and productivity of a team's software development project, in order to help them better meet the cost and schedule commitments of developing a software system.</a:t>
            </a:r>
          </a:p>
          <a:p>
            <a:pPr rtl="0"/>
            <a:endParaRPr lang="en-US" dirty="0" smtClean="0"/>
          </a:p>
          <a:p>
            <a:pPr rtl="0"/>
            <a:r>
              <a:rPr lang="en-US" dirty="0" smtClean="0"/>
              <a:t>The initial version of the TSP was developed and piloted by Watts Humphrey in the late 1990s and the Technical Report for TSP sponsored by the U.S. Department of Defense was published in November 2000. The book by Watts Humphrey, </a:t>
            </a:r>
            <a:r>
              <a:rPr lang="en-US" i="1" dirty="0" smtClean="0"/>
              <a:t>Introduction to the Team Software Process</a:t>
            </a:r>
            <a:r>
              <a:rPr lang="en-US" dirty="0" smtClean="0"/>
              <a:t>, presents a view the TSP intended for use in academic settings, that focuses on the process of building a software production team, establishing team goals, distributing team roles, and other teamwork-related activities. </a:t>
            </a:r>
            <a:endParaRPr lang="en-US" dirty="0"/>
          </a:p>
        </p:txBody>
      </p:sp>
    </p:spTree>
    <p:extLst>
      <p:ext uri="{BB962C8B-B14F-4D97-AF65-F5344CB8AC3E}">
        <p14:creationId xmlns:p14="http://schemas.microsoft.com/office/powerpoint/2010/main" val="34907014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1114425" y="703263"/>
            <a:ext cx="4629150" cy="3473450"/>
          </a:xfrm>
          <a:ln/>
        </p:spPr>
      </p:sp>
      <p:sp>
        <p:nvSpPr>
          <p:cNvPr id="61443"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35104795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xfrm>
            <a:off x="1114425" y="703263"/>
            <a:ext cx="4629150" cy="3473450"/>
          </a:xfrm>
          <a:ln/>
        </p:spPr>
      </p:sp>
      <p:sp>
        <p:nvSpPr>
          <p:cNvPr id="62467"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115156183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xfrm>
            <a:off x="1114425" y="703263"/>
            <a:ext cx="4629150" cy="3473450"/>
          </a:xfrm>
          <a:ln/>
        </p:spPr>
      </p:sp>
      <p:sp>
        <p:nvSpPr>
          <p:cNvPr id="63491" name="Rectangle 3"/>
          <p:cNvSpPr>
            <a:spLocks noGrp="1" noChangeArrowheads="1"/>
          </p:cNvSpPr>
          <p:nvPr>
            <p:ph type="body" idx="1"/>
          </p:nvPr>
        </p:nvSpPr>
        <p:spPr>
          <a:noFill/>
          <a:ln/>
        </p:spPr>
        <p:txBody>
          <a:bodyPr/>
          <a:lstStyle/>
          <a:p>
            <a:r>
              <a:rPr lang="en-US" dirty="0" smtClean="0"/>
              <a:t>TSP starts</a:t>
            </a:r>
            <a:r>
              <a:rPr lang="en-US" baseline="0" dirty="0" smtClean="0"/>
              <a:t> with a project launch.  The process of forming and building a team does not happen by accident, and it takes time.  Teams need to establish their working relationships, determine member roles, and agree on goals. An hour or so spent on team-building issues at the beginning of the project saves time later.</a:t>
            </a:r>
          </a:p>
          <a:p>
            <a:endParaRPr lang="en-US" sz="1000" b="0" i="0" u="none" strike="noStrike" kern="1200" baseline="0" dirty="0" smtClean="0">
              <a:solidFill>
                <a:schemeClr val="tx1"/>
              </a:solidFill>
              <a:latin typeface="Arial" charset="0"/>
              <a:ea typeface="ＭＳ Ｐゴシック" pitchFamily="1" charset="-128"/>
              <a:cs typeface="ＭＳ Ｐゴシック"/>
            </a:endParaRPr>
          </a:p>
          <a:p>
            <a:r>
              <a:rPr lang="en-US" sz="1000" b="0" i="0" u="none" strike="noStrike" kern="1200" baseline="0" dirty="0" smtClean="0">
                <a:solidFill>
                  <a:schemeClr val="tx1"/>
                </a:solidFill>
                <a:latin typeface="Arial" charset="0"/>
                <a:ea typeface="ＭＳ Ｐゴシック" pitchFamily="1" charset="-128"/>
                <a:cs typeface="ＭＳ Ｐゴシック"/>
              </a:rPr>
              <a:t>Some of the key activities include:</a:t>
            </a:r>
          </a:p>
          <a:p>
            <a:pPr lvl="1"/>
            <a:r>
              <a:rPr lang="en-US" sz="1000" b="0" i="0" u="none" strike="noStrike" kern="1200" baseline="0" dirty="0" smtClean="0">
                <a:solidFill>
                  <a:schemeClr val="tx1"/>
                </a:solidFill>
                <a:latin typeface="Arial" charset="0"/>
                <a:ea typeface="ＭＳ Ｐゴシック" pitchFamily="1" charset="-128"/>
                <a:cs typeface="ＭＳ Ｐゴシック"/>
              </a:rPr>
              <a:t>Management presents expectations.</a:t>
            </a:r>
          </a:p>
          <a:p>
            <a:pPr lvl="1"/>
            <a:r>
              <a:rPr lang="en-US" sz="1000" b="0" i="0" u="none" strike="noStrike" kern="1200" baseline="0" dirty="0" smtClean="0">
                <a:solidFill>
                  <a:schemeClr val="tx1"/>
                </a:solidFill>
                <a:latin typeface="Arial" charset="0"/>
                <a:ea typeface="ＭＳ Ｐゴシック" pitchFamily="1" charset="-128"/>
                <a:cs typeface="ＭＳ Ｐゴシック"/>
              </a:rPr>
              <a:t>Team estimates effort and determines whether it can meet management's expectations.</a:t>
            </a:r>
          </a:p>
          <a:p>
            <a:pPr lvl="1"/>
            <a:r>
              <a:rPr lang="en-US" sz="1000" b="0" i="0" u="none" strike="noStrike" kern="1200" baseline="0" dirty="0" smtClean="0">
                <a:solidFill>
                  <a:schemeClr val="tx1"/>
                </a:solidFill>
                <a:latin typeface="Arial" charset="0"/>
                <a:ea typeface="ＭＳ Ｐゴシック" pitchFamily="1" charset="-128"/>
                <a:cs typeface="ＭＳ Ｐゴシック"/>
              </a:rPr>
              <a:t>Team makes quality plan to ensure a good product.</a:t>
            </a:r>
          </a:p>
          <a:p>
            <a:pPr lvl="1"/>
            <a:r>
              <a:rPr lang="en-US" sz="1000" b="0" i="0" u="none" strike="noStrike" kern="1200" baseline="0" dirty="0" smtClean="0">
                <a:solidFill>
                  <a:schemeClr val="tx1"/>
                </a:solidFill>
                <a:latin typeface="Arial" charset="0"/>
                <a:ea typeface="ＭＳ Ｐゴシック" pitchFamily="1" charset="-128"/>
                <a:cs typeface="ＭＳ Ｐゴシック"/>
              </a:rPr>
              <a:t>Team and management negotiate if necessary.</a:t>
            </a:r>
          </a:p>
          <a:p>
            <a:pPr lvl="1"/>
            <a:r>
              <a:rPr lang="en-US" sz="1000" b="0" i="0" u="none" strike="noStrike" kern="1200" baseline="0" dirty="0" smtClean="0">
                <a:solidFill>
                  <a:schemeClr val="tx1"/>
                </a:solidFill>
                <a:latin typeface="Arial" charset="0"/>
                <a:ea typeface="ＭＳ Ｐゴシック" pitchFamily="1" charset="-128"/>
                <a:cs typeface="ＭＳ Ｐゴシック"/>
              </a:rPr>
              <a:t>Team and management agree on plan, and work begins.</a:t>
            </a:r>
            <a:endParaRPr lang="en-US" baseline="0" dirty="0" smtClean="0"/>
          </a:p>
          <a:p>
            <a:endParaRPr lang="en-US" baseline="0" dirty="0" smtClean="0"/>
          </a:p>
          <a:p>
            <a:r>
              <a:rPr lang="en-US" baseline="0" dirty="0" smtClean="0"/>
              <a:t>Step 1: Develop Strategy</a:t>
            </a:r>
          </a:p>
          <a:p>
            <a:r>
              <a:rPr lang="en-US" baseline="0" dirty="0" smtClean="0"/>
              <a:t>In the launch step, your team agreed on what a successful project would look like and established measureable role and team goals.  In this step, you devise a strategy for doing the work, create a conceptual product design, and make a preliminary estimate of the product’s size and development time.  If the estimate indicates that the work will take longer than the time you have available, you revise the strategy until the work fits the time available.  Finally, you document the strategy.  This step is done before you do project planning.</a:t>
            </a:r>
            <a:endParaRPr lang="en-US" dirty="0" smtClean="0"/>
          </a:p>
        </p:txBody>
      </p:sp>
    </p:spTree>
    <p:extLst>
      <p:ext uri="{BB962C8B-B14F-4D97-AF65-F5344CB8AC3E}">
        <p14:creationId xmlns:p14="http://schemas.microsoft.com/office/powerpoint/2010/main" val="442083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xfrm>
            <a:off x="1114425" y="703263"/>
            <a:ext cx="4629150" cy="3473450"/>
          </a:xfrm>
          <a:ln/>
        </p:spPr>
      </p:sp>
      <p:sp>
        <p:nvSpPr>
          <p:cNvPr id="64515" name="Rectangle 3"/>
          <p:cNvSpPr>
            <a:spLocks noGrp="1" noChangeArrowheads="1"/>
          </p:cNvSpPr>
          <p:nvPr>
            <p:ph type="body" idx="1"/>
          </p:nvPr>
        </p:nvSpPr>
        <p:spPr>
          <a:noFill/>
          <a:ln/>
        </p:spPr>
        <p:txBody>
          <a:bodyPr/>
          <a:lstStyle/>
          <a:p>
            <a:r>
              <a:rPr lang="en-US" dirty="0" smtClean="0"/>
              <a:t>Step 2 creates the plans you will need to manage your project.  The complexity of a</a:t>
            </a:r>
            <a:r>
              <a:rPr lang="en-US" baseline="0" dirty="0" smtClean="0"/>
              <a:t> development plan is governed by the complexity of thee work that you plan to do.  A completed TSP plan has several forms that contain size and time estimates, the schedule , and a quality plan.  You will use Earned Value and learn how to make defect-injection and yield estimates to see whether the plan meets your team’s quality objectives.</a:t>
            </a:r>
            <a:endParaRPr lang="en-US" dirty="0" smtClean="0"/>
          </a:p>
        </p:txBody>
      </p:sp>
    </p:spTree>
    <p:extLst>
      <p:ext uri="{BB962C8B-B14F-4D97-AF65-F5344CB8AC3E}">
        <p14:creationId xmlns:p14="http://schemas.microsoft.com/office/powerpoint/2010/main" val="42022080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1114425" y="703263"/>
            <a:ext cx="4629150" cy="3473450"/>
          </a:xfrm>
          <a:ln/>
        </p:spPr>
      </p:sp>
      <p:sp>
        <p:nvSpPr>
          <p:cNvPr id="65539" name="Rectangle 3"/>
          <p:cNvSpPr>
            <a:spLocks noGrp="1" noChangeArrowheads="1"/>
          </p:cNvSpPr>
          <p:nvPr>
            <p:ph type="body" idx="1"/>
          </p:nvPr>
        </p:nvSpPr>
        <p:spPr>
          <a:noFill/>
          <a:ln/>
        </p:spPr>
        <p:txBody>
          <a:bodyPr/>
          <a:lstStyle/>
          <a:p>
            <a:r>
              <a:rPr lang="en-US" dirty="0" smtClean="0"/>
              <a:t>In</a:t>
            </a:r>
            <a:r>
              <a:rPr lang="en-US" baseline="0" dirty="0" smtClean="0"/>
              <a:t> this step, the software requirements specification is produced. This specification describes the functions you intend the product to perform.  It will also provide clear and unambiguous criteria for evaluating the finished product.</a:t>
            </a:r>
            <a:endParaRPr lang="en-US" dirty="0" smtClean="0"/>
          </a:p>
        </p:txBody>
      </p:sp>
    </p:spTree>
    <p:extLst>
      <p:ext uri="{BB962C8B-B14F-4D97-AF65-F5344CB8AC3E}">
        <p14:creationId xmlns:p14="http://schemas.microsoft.com/office/powerpoint/2010/main" val="19368637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xfrm>
            <a:off x="3884613" y="8829967"/>
            <a:ext cx="2971800" cy="464820"/>
          </a:xfrm>
          <a:prstGeom prst="rect">
            <a:avLst/>
          </a:prstGeom>
          <a:noFill/>
        </p:spPr>
        <p:txBody>
          <a:bodyPr/>
          <a:lstStyle/>
          <a:p>
            <a:fld id="{12C1FDD3-878D-4D03-81D3-3DE8F49A2B74}" type="slidenum">
              <a:rPr lang="en-US"/>
              <a:pPr/>
              <a:t>4</a:t>
            </a:fld>
            <a:endParaRPr lang="en-US" dirty="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r>
              <a:rPr lang="en-US" sz="1200" dirty="0" smtClean="0"/>
              <a:t>List the learning objectives for this particular session. </a:t>
            </a:r>
          </a:p>
          <a:p>
            <a:pPr eaLnBrk="1" hangingPunct="1"/>
            <a:endParaRPr lang="en-US" sz="1200" dirty="0"/>
          </a:p>
          <a:p>
            <a:pPr eaLnBrk="1" hangingPunct="1"/>
            <a:r>
              <a:rPr lang="en-US" sz="1200" dirty="0" smtClean="0"/>
              <a:t>The student will learn</a:t>
            </a:r>
          </a:p>
          <a:p>
            <a:pPr eaLnBrk="1" hangingPunct="1">
              <a:buFontTx/>
              <a:buChar char="•"/>
            </a:pPr>
            <a:r>
              <a:rPr lang="en-US" sz="1200" dirty="0" smtClean="0"/>
              <a:t>the difference between process, method, and framework</a:t>
            </a:r>
          </a:p>
          <a:p>
            <a:pPr eaLnBrk="1" hangingPunct="1">
              <a:buFontTx/>
              <a:buChar char="•"/>
            </a:pPr>
            <a:r>
              <a:rPr lang="en-US" sz="1200" dirty="0" smtClean="0"/>
              <a:t>the concepts of PSP/TSP/SCDM</a:t>
            </a:r>
          </a:p>
          <a:p>
            <a:pPr eaLnBrk="1" hangingPunct="1">
              <a:buFontTx/>
              <a:buChar char="•"/>
            </a:pPr>
            <a:r>
              <a:rPr lang="en-US" sz="1200" dirty="0" smtClean="0"/>
              <a:t>the fundamentals of Agile methods </a:t>
            </a:r>
          </a:p>
        </p:txBody>
      </p:sp>
    </p:spTree>
    <p:extLst>
      <p:ext uri="{BB962C8B-B14F-4D97-AF65-F5344CB8AC3E}">
        <p14:creationId xmlns:p14="http://schemas.microsoft.com/office/powerpoint/2010/main" val="398794737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xfrm>
            <a:off x="1114425" y="703263"/>
            <a:ext cx="4629150" cy="3473450"/>
          </a:xfrm>
          <a:ln/>
        </p:spPr>
      </p:sp>
      <p:sp>
        <p:nvSpPr>
          <p:cNvPr id="66563" name="Rectangle 3"/>
          <p:cNvSpPr>
            <a:spLocks noGrp="1" noChangeArrowheads="1"/>
          </p:cNvSpPr>
          <p:nvPr>
            <p:ph type="body" idx="1"/>
          </p:nvPr>
        </p:nvSpPr>
        <p:spPr>
          <a:noFill/>
          <a:ln/>
        </p:spPr>
        <p:txBody>
          <a:bodyPr/>
          <a:lstStyle/>
          <a:p>
            <a:r>
              <a:rPr lang="en-US" dirty="0" smtClean="0"/>
              <a:t>This step is to ensure that engineers produce thorough,</a:t>
            </a:r>
            <a:r>
              <a:rPr lang="en-US" baseline="0" dirty="0" smtClean="0"/>
              <a:t> high-quality designs.  When designing with teams, you first produce the overall design structure and then divide this overall product into principal components.  The team members then separately design these components and provide their designs to the development manager, who combines them in the system design specification.  It is also important to produce and inspect the integration test plan.</a:t>
            </a:r>
            <a:endParaRPr lang="en-US" dirty="0" smtClean="0"/>
          </a:p>
        </p:txBody>
      </p:sp>
    </p:spTree>
    <p:extLst>
      <p:ext uri="{BB962C8B-B14F-4D97-AF65-F5344CB8AC3E}">
        <p14:creationId xmlns:p14="http://schemas.microsoft.com/office/powerpoint/2010/main" val="294357103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1114425" y="703263"/>
            <a:ext cx="4629150" cy="3473450"/>
          </a:xfrm>
          <a:ln/>
        </p:spPr>
      </p:sp>
      <p:sp>
        <p:nvSpPr>
          <p:cNvPr id="67587" name="Rectangle 3"/>
          <p:cNvSpPr>
            <a:spLocks noGrp="1" noChangeArrowheads="1"/>
          </p:cNvSpPr>
          <p:nvPr>
            <p:ph type="body" idx="1"/>
          </p:nvPr>
        </p:nvSpPr>
        <p:spPr>
          <a:noFill/>
          <a:ln/>
        </p:spPr>
        <p:txBody>
          <a:bodyPr/>
          <a:lstStyle/>
          <a:p>
            <a:r>
              <a:rPr lang="en-US" dirty="0" smtClean="0"/>
              <a:t>The principal activities in the implementation</a:t>
            </a:r>
            <a:r>
              <a:rPr lang="en-US" baseline="0" dirty="0" smtClean="0"/>
              <a:t> process are implementation planning, detailed design, detailed-design inspection, coding, code inspection, unit testing, component quality review, and component release. Implementation standards are also developed to add to and extend the standards defined in the design phase.</a:t>
            </a:r>
            <a:endParaRPr lang="en-US" dirty="0" smtClean="0"/>
          </a:p>
        </p:txBody>
      </p:sp>
    </p:spTree>
    <p:extLst>
      <p:ext uri="{BB962C8B-B14F-4D97-AF65-F5344CB8AC3E}">
        <p14:creationId xmlns:p14="http://schemas.microsoft.com/office/powerpoint/2010/main" val="243984803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xfrm>
            <a:off x="1114425" y="703263"/>
            <a:ext cx="4629150" cy="3473450"/>
          </a:xfrm>
          <a:ln/>
        </p:spPr>
      </p:sp>
      <p:sp>
        <p:nvSpPr>
          <p:cNvPr id="68611" name="Rectangle 3"/>
          <p:cNvSpPr>
            <a:spLocks noGrp="1" noChangeArrowheads="1"/>
          </p:cNvSpPr>
          <p:nvPr>
            <p:ph type="body" idx="1"/>
          </p:nvPr>
        </p:nvSpPr>
        <p:spPr>
          <a:noFill/>
          <a:ln/>
        </p:spPr>
        <p:txBody>
          <a:bodyPr/>
          <a:lstStyle/>
          <a:p>
            <a:r>
              <a:rPr lang="en-US" dirty="0" smtClean="0"/>
              <a:t>This step covers both testing and documentation.  The purpose of testing is to asses the product, not to</a:t>
            </a:r>
            <a:r>
              <a:rPr lang="en-US" baseline="0" dirty="0" smtClean="0"/>
              <a:t> fix it.  With TSP you have the data to judge which parts of the system are most likely to be defect-prone.  Typically, those modules with the most defects in test are likely to have the most defects remaining after test. </a:t>
            </a:r>
            <a:endParaRPr lang="en-US" dirty="0" smtClean="0"/>
          </a:p>
        </p:txBody>
      </p:sp>
    </p:spTree>
    <p:extLst>
      <p:ext uri="{BB962C8B-B14F-4D97-AF65-F5344CB8AC3E}">
        <p14:creationId xmlns:p14="http://schemas.microsoft.com/office/powerpoint/2010/main" val="301295895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xfrm>
            <a:off x="1114425" y="703263"/>
            <a:ext cx="4629150" cy="3473450"/>
          </a:xfrm>
          <a:ln/>
        </p:spPr>
      </p:sp>
      <p:sp>
        <p:nvSpPr>
          <p:cNvPr id="69635" name="Rectangle 3"/>
          <p:cNvSpPr>
            <a:spLocks noGrp="1" noChangeArrowheads="1"/>
          </p:cNvSpPr>
          <p:nvPr>
            <p:ph type="body" idx="1"/>
          </p:nvPr>
        </p:nvSpPr>
        <p:spPr>
          <a:noFill/>
          <a:ln/>
        </p:spPr>
        <p:txBody>
          <a:bodyPr/>
          <a:lstStyle/>
          <a:p>
            <a:r>
              <a:rPr lang="en-US" dirty="0" smtClean="0"/>
              <a:t>This is the</a:t>
            </a:r>
            <a:r>
              <a:rPr lang="en-US" baseline="0" dirty="0" smtClean="0"/>
              <a:t> final step in the PSP process.  In this step, you review the team’s work to ensure that you have completed all the needed tasks and recorded all the required data.  You also reexamine what you did in this cycle, both to learn what went right and wrong and to see how to do the job better the next time.</a:t>
            </a:r>
            <a:endParaRPr lang="en-US" dirty="0" smtClean="0"/>
          </a:p>
        </p:txBody>
      </p:sp>
    </p:spTree>
    <p:extLst>
      <p:ext uri="{BB962C8B-B14F-4D97-AF65-F5344CB8AC3E}">
        <p14:creationId xmlns:p14="http://schemas.microsoft.com/office/powerpoint/2010/main" val="58194467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xfrm>
            <a:off x="1114425" y="703263"/>
            <a:ext cx="4629150" cy="3473450"/>
          </a:xfrm>
          <a:ln/>
        </p:spPr>
      </p:sp>
      <p:sp>
        <p:nvSpPr>
          <p:cNvPr id="70659"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2454296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scripts and example forms</a:t>
            </a:r>
            <a:r>
              <a:rPr lang="en-US" baseline="0" dirty="0" smtClean="0"/>
              <a:t> </a:t>
            </a:r>
            <a:r>
              <a:rPr lang="en-US" dirty="0" smtClean="0"/>
              <a:t>are</a:t>
            </a:r>
            <a:r>
              <a:rPr lang="en-US" baseline="0" dirty="0" smtClean="0"/>
              <a:t> described in the TSP book.</a:t>
            </a:r>
            <a:endParaRPr lang="en-US"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99792476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xfrm>
            <a:off x="1114425" y="703263"/>
            <a:ext cx="4629150" cy="3473450"/>
          </a:xfrm>
          <a:ln/>
        </p:spPr>
      </p:sp>
      <p:sp>
        <p:nvSpPr>
          <p:cNvPr id="71683" name="Rectangle 3"/>
          <p:cNvSpPr>
            <a:spLocks noGrp="1" noChangeArrowheads="1"/>
          </p:cNvSpPr>
          <p:nvPr>
            <p:ph type="body" idx="1"/>
          </p:nvPr>
        </p:nvSpPr>
        <p:spPr>
          <a:noFill/>
          <a:ln/>
        </p:spPr>
        <p:txBody>
          <a:bodyPr/>
          <a:lstStyle/>
          <a:p>
            <a:r>
              <a:rPr lang="en-US" dirty="0" smtClean="0"/>
              <a:t>Each role represents a single facet of the overall team’s activities</a:t>
            </a:r>
            <a:r>
              <a:rPr lang="en-US" baseline="0" dirty="0" smtClean="0"/>
              <a:t>.</a:t>
            </a:r>
            <a:endParaRPr lang="en-US" dirty="0" smtClean="0"/>
          </a:p>
        </p:txBody>
      </p:sp>
    </p:spTree>
    <p:extLst>
      <p:ext uri="{BB962C8B-B14F-4D97-AF65-F5344CB8AC3E}">
        <p14:creationId xmlns:p14="http://schemas.microsoft.com/office/powerpoint/2010/main" val="338559898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xfrm>
            <a:off x="1114425" y="703263"/>
            <a:ext cx="4629150" cy="3473450"/>
          </a:xfrm>
          <a:ln/>
        </p:spPr>
      </p:sp>
      <p:sp>
        <p:nvSpPr>
          <p:cNvPr id="72707" name="Rectangle 3"/>
          <p:cNvSpPr>
            <a:spLocks noGrp="1" noChangeArrowheads="1"/>
          </p:cNvSpPr>
          <p:nvPr>
            <p:ph type="body" idx="1"/>
          </p:nvPr>
        </p:nvSpPr>
        <p:spPr>
          <a:noFill/>
          <a:ln/>
        </p:spPr>
        <p:txBody>
          <a:bodyPr/>
          <a:lstStyle/>
          <a:p>
            <a:r>
              <a:rPr lang="en-US" dirty="0" smtClean="0"/>
              <a:t>The team leader’s goals</a:t>
            </a:r>
            <a:r>
              <a:rPr lang="en-US" baseline="0" dirty="0" smtClean="0"/>
              <a:t> and measures are discussed in the TSP book.</a:t>
            </a:r>
            <a:endParaRPr lang="en-US" dirty="0" smtClean="0"/>
          </a:p>
        </p:txBody>
      </p:sp>
    </p:spTree>
    <p:extLst>
      <p:ext uri="{BB962C8B-B14F-4D97-AF65-F5344CB8AC3E}">
        <p14:creationId xmlns:p14="http://schemas.microsoft.com/office/powerpoint/2010/main" val="280979262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xfrm>
            <a:off x="1114425" y="703263"/>
            <a:ext cx="4629150" cy="3473450"/>
          </a:xfrm>
          <a:ln/>
        </p:spPr>
      </p:sp>
      <p:sp>
        <p:nvSpPr>
          <p:cNvPr id="78851"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19512290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xfrm>
            <a:off x="3884613" y="8829967"/>
            <a:ext cx="2971800" cy="464820"/>
          </a:xfrm>
          <a:prstGeom prst="rect">
            <a:avLst/>
          </a:prstGeom>
          <a:noFill/>
        </p:spPr>
        <p:txBody>
          <a:bodyPr/>
          <a:lstStyle/>
          <a:p>
            <a:fld id="{85B61B6F-307B-4994-AF69-558A196C5D95}" type="slidenum">
              <a:rPr lang="en-US"/>
              <a:pPr/>
              <a:t>54</a:t>
            </a:fld>
            <a:endParaRPr lang="en-US" dirty="0"/>
          </a:p>
        </p:txBody>
      </p:sp>
      <p:sp>
        <p:nvSpPr>
          <p:cNvPr id="120835" name="Rectangle 2"/>
          <p:cNvSpPr>
            <a:spLocks noGrp="1" noRot="1" noChangeAspect="1" noChangeArrowheads="1" noTextEdit="1"/>
          </p:cNvSpPr>
          <p:nvPr>
            <p:ph type="sldImg"/>
          </p:nvPr>
        </p:nvSpPr>
        <p:spPr>
          <a:ln/>
        </p:spPr>
      </p:sp>
      <p:sp>
        <p:nvSpPr>
          <p:cNvPr id="120836" name="Rectangle 3"/>
          <p:cNvSpPr>
            <a:spLocks noGrp="1" noChangeArrowheads="1"/>
          </p:cNvSpPr>
          <p:nvPr>
            <p:ph type="body" idx="1"/>
          </p:nvPr>
        </p:nvSpPr>
        <p:spPr>
          <a:noFill/>
          <a:ln/>
        </p:spPr>
        <p:txBody>
          <a:bodyPr/>
          <a:lstStyle/>
          <a:p>
            <a:r>
              <a:rPr lang="en-US" sz="1200" b="0" i="0" u="none" strike="noStrike" kern="1200" baseline="0" dirty="0" smtClean="0">
                <a:solidFill>
                  <a:schemeClr val="tx1"/>
                </a:solidFill>
                <a:latin typeface="Arial" charset="0"/>
                <a:ea typeface="ＭＳ Ｐゴシック" pitchFamily="1" charset="-128"/>
                <a:cs typeface="ＭＳ Ｐゴシック"/>
              </a:rPr>
              <a:t>There are many companies that use TSP as you can see below.</a:t>
            </a:r>
          </a:p>
          <a:p>
            <a:endParaRPr lang="en-US" sz="1200" b="0" i="0" u="none" strike="noStrike" kern="1200" baseline="0" dirty="0" smtClean="0">
              <a:solidFill>
                <a:schemeClr val="tx1"/>
              </a:solidFill>
              <a:latin typeface="Arial" charset="0"/>
              <a:ea typeface="ＭＳ Ｐゴシック" pitchFamily="1" charset="-128"/>
              <a:cs typeface="ＭＳ Ｐゴシック"/>
            </a:endParaRPr>
          </a:p>
          <a:p>
            <a:r>
              <a:rPr lang="en-US" sz="1200" b="0" i="0" u="none" strike="noStrike" kern="1200" baseline="0" dirty="0" smtClean="0">
                <a:solidFill>
                  <a:schemeClr val="tx1"/>
                </a:solidFill>
                <a:latin typeface="Arial" charset="0"/>
                <a:ea typeface="ＭＳ Ｐゴシック" pitchFamily="1" charset="-128"/>
                <a:cs typeface="ＭＳ Ｐゴシック"/>
              </a:rPr>
              <a:t>Adobe Systems Incorporated, Advanced Information Services Inc., Altran Praxis Ltd, CAE USA Inc., CGI Group, Inc., Composite Engineering Inc., Davis Systems, DEK International GmbH, Delaware Software, European Software Institute – Center, Eastern Europe </a:t>
            </a:r>
            <a:r>
              <a:rPr lang="pt-BR" sz="1200" b="0" i="0" u="none" strike="noStrike" kern="1200" baseline="0" dirty="0" smtClean="0">
                <a:solidFill>
                  <a:schemeClr val="tx1"/>
                </a:solidFill>
                <a:latin typeface="Arial" charset="0"/>
                <a:ea typeface="ＭＳ Ｐゴシック" pitchFamily="1" charset="-128"/>
                <a:cs typeface="ＭＳ Ｐゴシック"/>
              </a:rPr>
              <a:t>Expert Software Consultants Ltd. Faculdade de Engenharia da Universidade do Porto Fuji Xerox Co., Ltd. FUJIFILM Corporation </a:t>
            </a:r>
            <a:r>
              <a:rPr lang="en-US" sz="1200" b="0" i="0" u="none" strike="noStrike" kern="1200" baseline="0" dirty="0" smtClean="0">
                <a:solidFill>
                  <a:schemeClr val="tx1"/>
                </a:solidFill>
                <a:latin typeface="Arial" charset="0"/>
                <a:ea typeface="ＭＳ Ｐゴシック" pitchFamily="1" charset="-128"/>
                <a:cs typeface="ＭＳ Ｐゴシック"/>
              </a:rPr>
              <a:t>FUJIFILM Software Co., Ltd. Hitachi Solutions, Ltd. HP Enterprises </a:t>
            </a:r>
            <a:r>
              <a:rPr lang="es-ES" sz="1200" b="0" i="0" u="none" strike="noStrike" kern="1200" baseline="0" dirty="0" smtClean="0">
                <a:solidFill>
                  <a:schemeClr val="tx1"/>
                </a:solidFill>
                <a:latin typeface="Arial" charset="0"/>
                <a:ea typeface="ＭＳ Ｐゴシック" pitchFamily="1" charset="-128"/>
                <a:cs typeface="ＭＳ Ｐゴシック"/>
              </a:rPr>
              <a:t>Services, LLC Instituto Tecnologico y de Estudios Superiores de </a:t>
            </a:r>
            <a:r>
              <a:rPr lang="en-US" sz="1200" b="0" i="0" u="none" strike="noStrike" kern="1200" baseline="0" dirty="0" smtClean="0">
                <a:solidFill>
                  <a:schemeClr val="tx1"/>
                </a:solidFill>
                <a:latin typeface="Arial" charset="0"/>
                <a:ea typeface="ＭＳ Ｐゴシック" pitchFamily="1" charset="-128"/>
                <a:cs typeface="ＭＳ Ｐゴシック"/>
              </a:rPr>
              <a:t>Monterrey (TEC) It Era S.A. de C.V. Johannesburg Centre for Software Engineering Kernel Corporativo S.A. de C.V. Kyushu Institute of Technology Kyushu University Mitsubishi Space Software Co., Ltd. Neoris de Mexico S.A. de C.V. Next Process Institute Ltd. Oracle Corporation PersonalSoft S.A.S. Procesix Colombia Ltda. Process &amp; Project Health Services PS&amp;J Consulting Services Inc. QuarkSoft, S.C. SEONTI S.A. de C.V. Siemens AG SILAC Ingenieria de Software S.A. de C.V. SKIZCorp Technology Softtek Integration Systems, Inc. Software Engineering Competence Center (SECC) Software Industry Excellence Center de Mexico SC Software Park Thailand - NSTDA Software Technology Process &amp; People, Inc. Strongstep-Innovation in Software Quality Team Management Consulting Organization, Inc. Technology and Software Provider S.A. de C.V. Tektronix Communications The Wall Group Toshiba Corporation Towa Software S.A. de C.V. U.S. Air Force CRSIP STSC U.S. Naval Air Systems Command (NAVAIR) U.S. Naval</a:t>
            </a:r>
            <a:endParaRPr lang="en-US" sz="1200" b="0" dirty="0" smtClean="0"/>
          </a:p>
        </p:txBody>
      </p:sp>
    </p:spTree>
    <p:extLst>
      <p:ext uri="{BB962C8B-B14F-4D97-AF65-F5344CB8AC3E}">
        <p14:creationId xmlns:p14="http://schemas.microsoft.com/office/powerpoint/2010/main" val="4001246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xfrm>
            <a:off x="3884613" y="8829967"/>
            <a:ext cx="2971800" cy="464820"/>
          </a:xfrm>
          <a:prstGeom prst="rect">
            <a:avLst/>
          </a:prstGeom>
          <a:noFill/>
        </p:spPr>
        <p:txBody>
          <a:bodyPr/>
          <a:lstStyle/>
          <a:p>
            <a:fld id="{F42E4F1E-4CA5-490B-A9B2-64A2A2C301CE}" type="slidenum">
              <a:rPr lang="en-US"/>
              <a:pPr/>
              <a:t>6</a:t>
            </a:fld>
            <a:endParaRPr lang="en-US" dirty="0"/>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p:spPr>
        <p:txBody>
          <a:bodyPr/>
          <a:lstStyle/>
          <a:p>
            <a:pPr eaLnBrk="1" hangingPunct="1"/>
            <a:r>
              <a:rPr lang="en-US" dirty="0" smtClean="0"/>
              <a:t>Process</a:t>
            </a:r>
            <a:r>
              <a:rPr lang="en-US" baseline="0" dirty="0" smtClean="0"/>
              <a:t> was defined in the previous lecture.  </a:t>
            </a:r>
            <a:endParaRPr lang="en-US" dirty="0" smtClean="0"/>
          </a:p>
        </p:txBody>
      </p:sp>
    </p:spTree>
    <p:extLst>
      <p:ext uri="{BB962C8B-B14F-4D97-AF65-F5344CB8AC3E}">
        <p14:creationId xmlns:p14="http://schemas.microsoft.com/office/powerpoint/2010/main" val="395596994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TSP is document driven.</a:t>
            </a:r>
          </a:p>
          <a:p>
            <a:endParaRPr lang="en-US" dirty="0" smtClean="0"/>
          </a:p>
          <a:p>
            <a:pPr lvl="0"/>
            <a:r>
              <a:rPr lang="en-US" dirty="0" smtClean="0"/>
              <a:t>Strengths:</a:t>
            </a:r>
          </a:p>
          <a:p>
            <a:pPr lvl="1"/>
            <a:r>
              <a:rPr lang="en-US" dirty="0" smtClean="0"/>
              <a:t>Structured</a:t>
            </a:r>
          </a:p>
          <a:p>
            <a:pPr lvl="1"/>
            <a:r>
              <a:rPr lang="en-US" dirty="0" smtClean="0"/>
              <a:t>Scripted</a:t>
            </a:r>
          </a:p>
          <a:p>
            <a:pPr lvl="1"/>
            <a:r>
              <a:rPr lang="en-US" dirty="0" smtClean="0"/>
              <a:t>Highly defined</a:t>
            </a:r>
          </a:p>
          <a:p>
            <a:pPr lvl="1"/>
            <a:r>
              <a:rPr lang="en-US" dirty="0" smtClean="0"/>
              <a:t>New teams, or ones with no structure</a:t>
            </a:r>
          </a:p>
          <a:p>
            <a:pPr lvl="1"/>
            <a:r>
              <a:rPr lang="en-US" dirty="0" smtClean="0"/>
              <a:t>SEI has data on about 20 projects</a:t>
            </a:r>
          </a:p>
          <a:p>
            <a:endParaRPr lang="en-US" dirty="0" smtClean="0"/>
          </a:p>
          <a:p>
            <a:r>
              <a:rPr lang="en-US" dirty="0" smtClean="0"/>
              <a:t>Weaknesses:</a:t>
            </a:r>
          </a:p>
          <a:p>
            <a:pPr lvl="1"/>
            <a:r>
              <a:rPr lang="en-US" dirty="0" smtClean="0"/>
              <a:t>Possible problems with change/flexibility</a:t>
            </a:r>
          </a:p>
          <a:p>
            <a:pPr lvl="1"/>
            <a:r>
              <a:rPr lang="en-US" dirty="0" smtClean="0"/>
              <a:t>Requirements?</a:t>
            </a:r>
          </a:p>
          <a:p>
            <a:pPr lvl="1"/>
            <a:r>
              <a:rPr lang="en-US" dirty="0" smtClean="0"/>
              <a:t>Documentation</a:t>
            </a:r>
          </a:p>
          <a:p>
            <a:pPr lvl="1"/>
            <a:r>
              <a:rPr lang="en-US" dirty="0" smtClean="0"/>
              <a:t>Data</a:t>
            </a:r>
          </a:p>
          <a:p>
            <a:endParaRPr lang="en-US"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65723191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xfrm>
            <a:off x="1114425" y="703263"/>
            <a:ext cx="4629150" cy="3473450"/>
          </a:xfrm>
          <a:ln/>
        </p:spPr>
      </p:sp>
      <p:sp>
        <p:nvSpPr>
          <p:cNvPr id="80899"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7619430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xfrm>
            <a:off x="3884613" y="8829967"/>
            <a:ext cx="2971800" cy="464820"/>
          </a:xfrm>
          <a:prstGeom prst="rect">
            <a:avLst/>
          </a:prstGeom>
          <a:noFill/>
        </p:spPr>
        <p:txBody>
          <a:bodyPr/>
          <a:lstStyle/>
          <a:p>
            <a:fld id="{F6A2399A-E640-401B-96C6-274EC5EFDCB2}" type="slidenum">
              <a:rPr lang="en-US"/>
              <a:pPr/>
              <a:t>58</a:t>
            </a:fld>
            <a:endParaRPr lang="en-US" dirty="0"/>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ln/>
        </p:spPr>
        <p:txBody>
          <a:bodyPr/>
          <a:lstStyle/>
          <a:p>
            <a:r>
              <a:rPr lang="en-US" b="0" dirty="0" smtClean="0"/>
              <a:t>The architecture</a:t>
            </a:r>
            <a:r>
              <a:rPr lang="en-US" b="0" baseline="0" dirty="0" smtClean="0"/>
              <a:t> </a:t>
            </a:r>
            <a:r>
              <a:rPr lang="en-US" b="0" dirty="0" smtClean="0"/>
              <a:t>centric design method is a method for software architectural design developed in 2005 by Anthony J. Lattanze of the SEI at Carnegie Mellon University. It places </a:t>
            </a:r>
            <a:r>
              <a:rPr lang="en-US" sz="1000" b="0" i="0" u="none" strike="noStrike" kern="1200" baseline="0" dirty="0" smtClean="0">
                <a:solidFill>
                  <a:schemeClr val="tx1"/>
                </a:solidFill>
                <a:latin typeface="Arial" charset="0"/>
                <a:ea typeface="ＭＳ Ｐゴシック" pitchFamily="1" charset="-128"/>
                <a:cs typeface="ＭＳ Ｐゴシック"/>
              </a:rPr>
              <a:t>the software architecture at the center of a development effort rather than software processes. ACDM weaves together product, technology, process, and people into a cohesive lightweight, scalable development method.</a:t>
            </a:r>
          </a:p>
          <a:p>
            <a:pPr eaLnBrk="1" hangingPunct="1"/>
            <a:endParaRPr lang="en-US" b="0" dirty="0" smtClean="0"/>
          </a:p>
          <a:p>
            <a:pPr rtl="0"/>
            <a:r>
              <a:rPr lang="en-US" dirty="0" smtClean="0"/>
              <a:t>The key goals of ACDM are to help software development teams:</a:t>
            </a:r>
          </a:p>
          <a:p>
            <a:pPr lvl="1" rtl="0"/>
            <a:r>
              <a:rPr lang="en-US" dirty="0" smtClean="0"/>
              <a:t>Get the information from stakeholders needed to define the architecture as early as possible.</a:t>
            </a:r>
          </a:p>
          <a:p>
            <a:pPr lvl="1" rtl="0"/>
            <a:r>
              <a:rPr lang="en-US" dirty="0" smtClean="0"/>
              <a:t>Create, refine, and update the architecture in an iterative way throughout the lifecycle whether the lifecycle is waterfall or iterative.</a:t>
            </a:r>
          </a:p>
          <a:p>
            <a:pPr lvl="1" rtl="0"/>
            <a:r>
              <a:rPr lang="en-US" dirty="0" smtClean="0"/>
              <a:t>Validate that the architecture will meet the expectations once implemented.</a:t>
            </a:r>
          </a:p>
          <a:p>
            <a:pPr lvl="1" rtl="0"/>
            <a:r>
              <a:rPr lang="en-US" dirty="0" smtClean="0"/>
              <a:t>Define meaningful roles for team members to guide their efforts.</a:t>
            </a:r>
          </a:p>
          <a:p>
            <a:pPr lvl="1" rtl="0"/>
            <a:r>
              <a:rPr lang="en-US" dirty="0" smtClean="0"/>
              <a:t>Create better estimates and schedules based on the architectural blueprint.</a:t>
            </a:r>
          </a:p>
          <a:p>
            <a:pPr lvl="1" rtl="0"/>
            <a:r>
              <a:rPr lang="en-US" dirty="0" smtClean="0"/>
              <a:t>Provide insight into project performance.</a:t>
            </a:r>
          </a:p>
          <a:p>
            <a:pPr lvl="1" rtl="0"/>
            <a:r>
              <a:rPr lang="en-US" dirty="0" smtClean="0"/>
              <a:t>Establish a lightweight, scalable, tailorable, repeatable process framework.</a:t>
            </a:r>
          </a:p>
          <a:p>
            <a:pPr lvl="1" rtl="0"/>
            <a:endParaRPr lang="en-US" dirty="0" smtClean="0"/>
          </a:p>
          <a:p>
            <a:r>
              <a:rPr lang="en-US" sz="1000" b="0" i="1" u="none" strike="noStrike" kern="1200" baseline="0" dirty="0" smtClean="0">
                <a:solidFill>
                  <a:schemeClr val="tx1"/>
                </a:solidFill>
                <a:latin typeface="Arial" charset="0"/>
                <a:ea typeface="ＭＳ Ｐゴシック" pitchFamily="1" charset="-128"/>
                <a:cs typeface="ＭＳ Ｐゴシック"/>
              </a:rPr>
              <a:t>“The Architecture Centric Development Method,” Anthony J. Lattanze, February 2005, </a:t>
            </a:r>
          </a:p>
          <a:p>
            <a:r>
              <a:rPr lang="en-US" sz="1000" b="0" i="1" u="none" strike="noStrike" kern="1200" baseline="0" dirty="0" smtClean="0">
                <a:solidFill>
                  <a:schemeClr val="tx1"/>
                </a:solidFill>
                <a:latin typeface="Arial" charset="0"/>
                <a:ea typeface="ＭＳ Ｐゴシック" pitchFamily="1" charset="-128"/>
                <a:cs typeface="ＭＳ Ｐゴシック"/>
              </a:rPr>
              <a:t>CMU-ISRI-05-103, School of Computer Science, Carnegie Mellon University, Pittsburgh, PA</a:t>
            </a:r>
            <a:endParaRPr lang="en-US" b="0" i="1" dirty="0" smtClean="0"/>
          </a:p>
        </p:txBody>
      </p:sp>
    </p:spTree>
    <p:extLst>
      <p:ext uri="{BB962C8B-B14F-4D97-AF65-F5344CB8AC3E}">
        <p14:creationId xmlns:p14="http://schemas.microsoft.com/office/powerpoint/2010/main" val="38081239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ACDM Stages</a:t>
            </a:r>
          </a:p>
          <a:p>
            <a:r>
              <a:rPr lang="en-US" dirty="0" smtClean="0"/>
              <a:t>Stage 1: </a:t>
            </a:r>
            <a:r>
              <a:rPr lang="en-US" sz="1000" b="0" i="0" u="none" strike="noStrike" kern="1200" baseline="0" dirty="0" smtClean="0">
                <a:solidFill>
                  <a:schemeClr val="tx1"/>
                </a:solidFill>
                <a:latin typeface="Arial" charset="0"/>
                <a:ea typeface="ＭＳ Ｐゴシック" pitchFamily="1" charset="-128"/>
                <a:cs typeface="ＭＳ Ｐゴシック"/>
              </a:rPr>
              <a:t>Discover Architectural Drivers - Meet with client stakeholders to discover and document architectural drivers: high-level functional requirements, constraints and quality attributes.</a:t>
            </a:r>
          </a:p>
          <a:p>
            <a:r>
              <a:rPr lang="en-US" sz="1000" b="0" i="0" u="none" strike="noStrike" kern="1200" baseline="0" dirty="0" smtClean="0">
                <a:solidFill>
                  <a:schemeClr val="tx1"/>
                </a:solidFill>
                <a:latin typeface="Arial" charset="0"/>
                <a:ea typeface="ＭＳ Ｐゴシック" pitchFamily="1" charset="-128"/>
                <a:cs typeface="ＭＳ Ｐゴシック"/>
              </a:rPr>
              <a:t>Stage 2: Establish Project Scope - Distill architectural drivers into an architectural drivers specification. Create a Statement of Work and Preliminary Project Plan.</a:t>
            </a:r>
          </a:p>
          <a:p>
            <a:r>
              <a:rPr lang="en-US" sz="1000" b="0" i="0" u="none" strike="noStrike" kern="1200" baseline="0" dirty="0" smtClean="0">
                <a:solidFill>
                  <a:schemeClr val="tx1"/>
                </a:solidFill>
                <a:latin typeface="Arial" charset="0"/>
                <a:ea typeface="ＭＳ Ｐゴシック" pitchFamily="1" charset="-128"/>
                <a:cs typeface="ＭＳ Ｐゴシック"/>
              </a:rPr>
              <a:t>Stage 3: Create Notional Architecture - Create the initial architecture which includes a run-time view, code view, and physical view of the system.</a:t>
            </a:r>
          </a:p>
          <a:p>
            <a:r>
              <a:rPr lang="en-US" sz="1000" b="0" i="0" u="none" strike="noStrike" kern="1200" baseline="0" dirty="0" smtClean="0">
                <a:solidFill>
                  <a:schemeClr val="tx1"/>
                </a:solidFill>
                <a:latin typeface="Arial" charset="0"/>
                <a:ea typeface="ＭＳ Ｐゴシック" pitchFamily="1" charset="-128"/>
                <a:cs typeface="ＭＳ Ｐゴシック"/>
              </a:rPr>
              <a:t>Stage 4: Architectural Review - Review the notional architecture to discover and document risks and issues.</a:t>
            </a:r>
          </a:p>
          <a:p>
            <a:r>
              <a:rPr lang="en-US" sz="1000" b="0" i="0" u="none" strike="noStrike" kern="1200" baseline="0" dirty="0" smtClean="0">
                <a:solidFill>
                  <a:schemeClr val="tx1"/>
                </a:solidFill>
                <a:latin typeface="Arial" charset="0"/>
                <a:ea typeface="ＭＳ Ｐゴシック" pitchFamily="1" charset="-128"/>
                <a:cs typeface="ＭＳ Ｐゴシック"/>
              </a:rPr>
              <a:t>Stage 5: Production Go/No-Go - Prioritize and list the risks and issues discovered during the architecture review and decide whether the architecture is ready for production (production step 6) or whether it needs to be refined (refine step 6).</a:t>
            </a:r>
          </a:p>
          <a:p>
            <a:endParaRPr lang="en-US" sz="1000" b="0" i="0" u="none" strike="noStrike" kern="1200" baseline="0" dirty="0" smtClean="0">
              <a:solidFill>
                <a:schemeClr val="tx1"/>
              </a:solidFill>
              <a:latin typeface="Arial" charset="0"/>
              <a:ea typeface="ＭＳ Ｐゴシック" pitchFamily="1" charset="-128"/>
            </a:endParaRPr>
          </a:p>
          <a:p>
            <a:endParaRPr lang="en-US" sz="1000" b="0" i="0" u="none" strike="noStrike" kern="1200" baseline="0" dirty="0" smtClean="0">
              <a:solidFill>
                <a:schemeClr val="tx1"/>
              </a:solidFill>
              <a:latin typeface="Arial" charset="0"/>
              <a:ea typeface="ＭＳ Ｐゴシック" pitchFamily="1" charset="-128"/>
            </a:endParaRPr>
          </a:p>
          <a:p>
            <a:r>
              <a:rPr lang="en-US" sz="1000" b="0" i="0" u="sng" strike="noStrike" kern="1200" baseline="0" dirty="0" smtClean="0">
                <a:solidFill>
                  <a:schemeClr val="tx1"/>
                </a:solidFill>
                <a:latin typeface="Arial" charset="0"/>
                <a:ea typeface="ＭＳ Ｐゴシック" pitchFamily="1" charset="-128"/>
              </a:rPr>
              <a:t>Refine</a:t>
            </a:r>
          </a:p>
          <a:p>
            <a:r>
              <a:rPr lang="en-US" sz="1000" b="0" i="0" u="none" strike="noStrike" kern="1200" baseline="0" dirty="0" smtClean="0">
                <a:solidFill>
                  <a:schemeClr val="tx1"/>
                </a:solidFill>
                <a:latin typeface="Arial" charset="0"/>
                <a:ea typeface="ＭＳ Ｐゴシック" pitchFamily="1" charset="-128"/>
              </a:rPr>
              <a:t>Stage 6: </a:t>
            </a:r>
            <a:r>
              <a:rPr lang="en-US" sz="1000" b="0" i="0" u="none" strike="noStrike" kern="1200" baseline="0" dirty="0" smtClean="0">
                <a:solidFill>
                  <a:schemeClr val="tx1"/>
                </a:solidFill>
                <a:latin typeface="Arial" charset="0"/>
                <a:ea typeface="ＭＳ Ｐゴシック" pitchFamily="1" charset="-128"/>
                <a:cs typeface="ＭＳ Ｐゴシック"/>
              </a:rPr>
              <a:t>Experiment Planning - Team creates experiments to mitigate risks and/or issues that were discovered during the review. Experiments are targeted, planned, technical prototypes that are for the purpose of exploring technical issues associated with the architecture or to further explore the architectural drivers.</a:t>
            </a:r>
          </a:p>
          <a:p>
            <a:r>
              <a:rPr lang="en-US" sz="1000" b="0" i="0" u="none" strike="noStrike" kern="1200" baseline="0" dirty="0" smtClean="0">
                <a:solidFill>
                  <a:schemeClr val="tx1"/>
                </a:solidFill>
                <a:latin typeface="Arial" charset="0"/>
                <a:ea typeface="ＭＳ Ｐゴシック" pitchFamily="1" charset="-128"/>
                <a:cs typeface="ＭＳ Ｐゴシック"/>
              </a:rPr>
              <a:t>Stage 7: Experiment Execution and Architecture Refinement - The team carries out the experiments and documents the results. The architecture is refined based on the results of the experiments.</a:t>
            </a:r>
          </a:p>
          <a:p>
            <a:r>
              <a:rPr lang="en-US" sz="1000" b="0" i="0" u="none" strike="noStrike" kern="1200" baseline="0" dirty="0" smtClean="0">
                <a:solidFill>
                  <a:schemeClr val="tx1"/>
                </a:solidFill>
                <a:latin typeface="Arial" charset="0"/>
                <a:ea typeface="ＭＳ Ｐゴシック" pitchFamily="1" charset="-128"/>
                <a:cs typeface="ＭＳ Ｐゴシック"/>
              </a:rPr>
              <a:t>Return to Stage 4, Architectural Review to review the refined architecture.</a:t>
            </a:r>
          </a:p>
          <a:p>
            <a:endParaRPr lang="en-US" sz="1000" b="1" i="0" u="none" strike="noStrike" kern="1200" baseline="0" dirty="0" smtClean="0">
              <a:solidFill>
                <a:schemeClr val="tx1"/>
              </a:solidFill>
              <a:latin typeface="Arial" charset="0"/>
              <a:ea typeface="ＭＳ Ｐゴシック" pitchFamily="1" charset="-128"/>
            </a:endParaRPr>
          </a:p>
          <a:p>
            <a:r>
              <a:rPr lang="en-US" sz="1000" b="0" i="0" u="sng" strike="noStrike" kern="1200" baseline="0" dirty="0" smtClean="0">
                <a:solidFill>
                  <a:schemeClr val="tx1"/>
                </a:solidFill>
                <a:latin typeface="Arial" charset="0"/>
                <a:ea typeface="ＭＳ Ｐゴシック" pitchFamily="1" charset="-128"/>
              </a:rPr>
              <a:t>Production</a:t>
            </a:r>
          </a:p>
          <a:p>
            <a:r>
              <a:rPr lang="en-US" sz="1000" b="0" i="0" u="none" strike="noStrike" kern="1200" baseline="0" dirty="0" smtClean="0">
                <a:solidFill>
                  <a:schemeClr val="tx1"/>
                </a:solidFill>
                <a:latin typeface="Arial" charset="0"/>
                <a:ea typeface="ＭＳ Ｐゴシック" pitchFamily="1" charset="-128"/>
              </a:rPr>
              <a:t>Stage 6: </a:t>
            </a:r>
            <a:r>
              <a:rPr lang="en-US" sz="1000" b="0" i="0" u="none" strike="noStrike" kern="1200" baseline="0" dirty="0" smtClean="0">
                <a:solidFill>
                  <a:schemeClr val="tx1"/>
                </a:solidFill>
                <a:latin typeface="Arial" charset="0"/>
                <a:ea typeface="ＭＳ Ｐゴシック" pitchFamily="1" charset="-128"/>
                <a:cs typeface="ＭＳ Ｐゴシック"/>
              </a:rPr>
              <a:t>Production Planning - Team creates a detailed plan for the construction of the system based on the refined architecture. Each element of the architecture has an “owner” and shepherds the construction of the element to completion. The plan schedules time and resources for detailed element design, reviews, construction, test, and so forth.</a:t>
            </a:r>
          </a:p>
          <a:p>
            <a:r>
              <a:rPr lang="en-US" sz="1000" b="0" i="0" u="none" strike="noStrike" kern="1200" baseline="0" dirty="0" smtClean="0">
                <a:solidFill>
                  <a:schemeClr val="tx1"/>
                </a:solidFill>
                <a:latin typeface="Arial" charset="0"/>
                <a:ea typeface="ＭＳ Ｐゴシック" pitchFamily="1" charset="-128"/>
                <a:cs typeface="ＭＳ Ｐゴシック"/>
              </a:rPr>
              <a:t>Stage 7: Production - The team executes the production plan and is actively engaged in building the system. Production includes construction of the elements of the architecture, integration of the system, as well as element and system test. Production may result in producing the whole system, parts of the system, or in deliverable increments of the system.</a:t>
            </a:r>
            <a:endParaRPr lang="en-US" b="0"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23080406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0" i="0" u="none" strike="noStrike" kern="1200" baseline="0" dirty="0" smtClean="0">
                <a:solidFill>
                  <a:schemeClr val="tx1"/>
                </a:solidFill>
                <a:latin typeface="Arial" charset="0"/>
                <a:ea typeface="ＭＳ Ｐゴシック" pitchFamily="1" charset="-128"/>
                <a:cs typeface="ＭＳ Ｐゴシック"/>
              </a:rPr>
              <a:t>Stage 1-5 focuses on</a:t>
            </a:r>
          </a:p>
          <a:p>
            <a:pPr lvl="1"/>
            <a:r>
              <a:rPr lang="en-US" sz="1000" b="0" i="0" u="none" strike="noStrike" kern="1200" baseline="0" dirty="0" smtClean="0">
                <a:solidFill>
                  <a:schemeClr val="tx1"/>
                </a:solidFill>
                <a:latin typeface="Arial" charset="0"/>
                <a:ea typeface="ＭＳ Ｐゴシック" pitchFamily="1" charset="-128"/>
                <a:cs typeface="ＭＳ Ｐゴシック"/>
              </a:rPr>
              <a:t>how long it will take to discover the architectural drivers</a:t>
            </a:r>
          </a:p>
          <a:p>
            <a:pPr lvl="1"/>
            <a:r>
              <a:rPr lang="en-US" sz="1000" b="0" i="0" u="none" strike="noStrike" kern="1200" baseline="0" dirty="0" smtClean="0">
                <a:solidFill>
                  <a:schemeClr val="tx1"/>
                </a:solidFill>
                <a:latin typeface="Arial" charset="0"/>
                <a:ea typeface="ＭＳ Ｐゴシック" pitchFamily="1" charset="-128"/>
                <a:cs typeface="ＭＳ Ｐゴシック"/>
              </a:rPr>
              <a:t>create the notional architecture</a:t>
            </a:r>
          </a:p>
          <a:p>
            <a:pPr lvl="1"/>
            <a:r>
              <a:rPr lang="en-US" sz="1000" b="0" i="0" u="none" strike="noStrike" kern="1200" baseline="0" dirty="0" smtClean="0">
                <a:solidFill>
                  <a:schemeClr val="tx1"/>
                </a:solidFill>
                <a:latin typeface="Arial" charset="0"/>
                <a:ea typeface="ＭＳ Ｐゴシック" pitchFamily="1" charset="-128"/>
                <a:cs typeface="ＭＳ Ｐゴシック"/>
              </a:rPr>
              <a:t>how many experiments</a:t>
            </a:r>
          </a:p>
          <a:p>
            <a:pPr lvl="1"/>
            <a:r>
              <a:rPr lang="en-US" sz="1000" b="0" i="0" u="none" strike="noStrike" kern="1200" baseline="0" dirty="0" smtClean="0">
                <a:solidFill>
                  <a:schemeClr val="tx1"/>
                </a:solidFill>
                <a:latin typeface="Arial" charset="0"/>
                <a:ea typeface="ＭＳ Ｐゴシック" pitchFamily="1" charset="-128"/>
                <a:cs typeface="ＭＳ Ｐゴシック"/>
              </a:rPr>
              <a:t>refining the architecture for production</a:t>
            </a:r>
          </a:p>
          <a:p>
            <a:endParaRPr lang="en-US" sz="1000" b="0" i="0" u="none" strike="noStrike" kern="1200" baseline="0" dirty="0" smtClean="0">
              <a:solidFill>
                <a:schemeClr val="tx1"/>
              </a:solidFill>
              <a:latin typeface="Arial" charset="0"/>
              <a:ea typeface="ＭＳ Ｐゴシック" pitchFamily="1" charset="-128"/>
              <a:cs typeface="ＭＳ Ｐゴシック"/>
            </a:endParaRPr>
          </a:p>
          <a:p>
            <a:r>
              <a:rPr lang="en-US" sz="1000" b="0" i="0" u="none" strike="noStrike" kern="1200" baseline="0" dirty="0" smtClean="0">
                <a:solidFill>
                  <a:schemeClr val="tx1"/>
                </a:solidFill>
                <a:latin typeface="Arial" charset="0"/>
                <a:ea typeface="ＭＳ Ｐゴシック" pitchFamily="1" charset="-128"/>
                <a:cs typeface="ＭＳ Ｐゴシック"/>
              </a:rPr>
              <a:t>Stage 6-7 focus on</a:t>
            </a:r>
          </a:p>
          <a:p>
            <a:pPr lvl="1"/>
            <a:r>
              <a:rPr lang="en-US" sz="1000" b="0" i="0" u="none" strike="noStrike" kern="1200" baseline="0" dirty="0" smtClean="0">
                <a:solidFill>
                  <a:schemeClr val="tx1"/>
                </a:solidFill>
                <a:latin typeface="Arial" charset="0"/>
                <a:ea typeface="ＭＳ Ｐゴシック" pitchFamily="1" charset="-128"/>
                <a:cs typeface="ＭＳ Ｐゴシック"/>
              </a:rPr>
              <a:t>mapping architectural elements to tasks, schedules, and personnel</a:t>
            </a:r>
          </a:p>
          <a:p>
            <a:pPr lvl="1"/>
            <a:r>
              <a:rPr lang="en-US" sz="1000" b="0" i="0" u="none" strike="noStrike" kern="1200" baseline="0" dirty="0" smtClean="0">
                <a:solidFill>
                  <a:schemeClr val="tx1"/>
                </a:solidFill>
                <a:latin typeface="Arial" charset="0"/>
                <a:ea typeface="ＭＳ Ｐゴシック" pitchFamily="1" charset="-128"/>
                <a:cs typeface="ＭＳ Ｐゴシック"/>
              </a:rPr>
              <a:t>how long it will take to design, construct, and test each element</a:t>
            </a:r>
          </a:p>
          <a:p>
            <a:pPr lvl="1"/>
            <a:r>
              <a:rPr lang="en-US" sz="1000" b="0" i="0" u="none" strike="noStrike" kern="1200" baseline="0" dirty="0" smtClean="0">
                <a:solidFill>
                  <a:schemeClr val="tx1"/>
                </a:solidFill>
                <a:latin typeface="Arial" charset="0"/>
                <a:ea typeface="ＭＳ Ｐゴシック" pitchFamily="1" charset="-128"/>
                <a:cs typeface="ＭＳ Ｐゴシック"/>
              </a:rPr>
              <a:t>how long it will take to integrate the elements of the architecture into a system</a:t>
            </a:r>
          </a:p>
          <a:p>
            <a:endParaRPr lang="en-US" sz="1000" b="0" i="0" u="none" strike="noStrike" kern="1200" baseline="0" dirty="0" smtClean="0">
              <a:solidFill>
                <a:schemeClr val="tx1"/>
              </a:solidFill>
              <a:latin typeface="Arial" charset="0"/>
              <a:ea typeface="ＭＳ Ｐゴシック" pitchFamily="1" charset="-128"/>
              <a:cs typeface="ＭＳ Ｐゴシック"/>
            </a:endParaRPr>
          </a:p>
          <a:p>
            <a:r>
              <a:rPr lang="en-US" sz="1000" b="0" i="0" u="none" strike="noStrike" kern="1200" baseline="0" dirty="0" smtClean="0">
                <a:solidFill>
                  <a:schemeClr val="tx1"/>
                </a:solidFill>
                <a:latin typeface="Arial" charset="0"/>
                <a:ea typeface="ＭＳ Ｐゴシック" pitchFamily="1" charset="-128"/>
                <a:cs typeface="ＭＳ Ｐゴシック"/>
              </a:rPr>
              <a:t>Stage 5 is roughly on the mid-point. Those activities prior to stage 5 are discovery oriented where developers gather information to build, refine, and baseline the architecture. Since not much is known about the product, project, or client stakeholders; this period of time is characterized as the </a:t>
            </a:r>
            <a:r>
              <a:rPr lang="en-US" sz="1000" b="0" i="1" u="none" strike="noStrike" kern="1200" baseline="0" dirty="0" smtClean="0">
                <a:solidFill>
                  <a:schemeClr val="tx1"/>
                </a:solidFill>
                <a:latin typeface="Arial" charset="0"/>
                <a:ea typeface="ＭＳ Ｐゴシック" pitchFamily="1" charset="-128"/>
                <a:cs typeface="ＭＳ Ｐゴシック"/>
              </a:rPr>
              <a:t>Period of Uncertainty</a:t>
            </a:r>
            <a:r>
              <a:rPr lang="en-US" sz="1000" b="0" i="0" u="none" strike="noStrike" kern="1200" baseline="0" dirty="0" smtClean="0">
                <a:solidFill>
                  <a:schemeClr val="tx1"/>
                </a:solidFill>
                <a:latin typeface="Arial" charset="0"/>
                <a:ea typeface="ＭＳ Ｐゴシック" pitchFamily="1" charset="-128"/>
                <a:cs typeface="ＭＳ Ｐゴシック"/>
              </a:rPr>
              <a:t>. ACDM activities prior to stage 5 are designed to overcome the </a:t>
            </a:r>
            <a:r>
              <a:rPr lang="en-US" sz="1000" b="0" i="1" u="none" strike="noStrike" kern="1200" baseline="0" dirty="0" smtClean="0">
                <a:solidFill>
                  <a:schemeClr val="tx1"/>
                </a:solidFill>
                <a:latin typeface="Arial" charset="0"/>
                <a:ea typeface="ＭＳ Ｐゴシック" pitchFamily="1" charset="-128"/>
                <a:cs typeface="ＭＳ Ｐゴシック"/>
              </a:rPr>
              <a:t>Period of Uncertainty </a:t>
            </a:r>
            <a:r>
              <a:rPr lang="en-US" sz="1000" b="0" i="0" u="none" strike="noStrike" kern="1200" baseline="0" dirty="0" smtClean="0">
                <a:solidFill>
                  <a:schemeClr val="tx1"/>
                </a:solidFill>
                <a:latin typeface="Arial" charset="0"/>
                <a:ea typeface="ＭＳ Ｐゴシック" pitchFamily="1" charset="-128"/>
                <a:cs typeface="ＭＳ Ｐゴシック"/>
              </a:rPr>
              <a:t>as quickly as possible. Those activities occurring after stage 5 are detailed design and construction oriented. The architecture is base-lined and should embody the needs and desires of the stakeholders; this period of time is characterized as the </a:t>
            </a:r>
            <a:r>
              <a:rPr lang="en-US" sz="1000" b="0" i="1" u="none" strike="noStrike" kern="1200" baseline="0" dirty="0" smtClean="0">
                <a:solidFill>
                  <a:schemeClr val="tx1"/>
                </a:solidFill>
                <a:latin typeface="Arial" charset="0"/>
                <a:ea typeface="ＭＳ Ｐゴシック" pitchFamily="1" charset="-128"/>
                <a:cs typeface="ＭＳ Ｐゴシック"/>
              </a:rPr>
              <a:t>Period of Certainty</a:t>
            </a:r>
            <a:r>
              <a:rPr lang="en-US" sz="1000" b="0" i="0" u="none" strike="noStrike" kern="1200" baseline="0" dirty="0" smtClean="0">
                <a:solidFill>
                  <a:schemeClr val="tx1"/>
                </a:solidFill>
                <a:latin typeface="Arial" charset="0"/>
                <a:ea typeface="ＭＳ Ｐゴシック" pitchFamily="1" charset="-128"/>
                <a:cs typeface="ＭＳ Ｐゴシック"/>
              </a:rPr>
              <a:t>. The focus of the Preliminary Project Plans is determining how long the team will spend creating and refining the architecture NOT on building the final product. Philosophically speaking, ACDM works best when the team defines the notional architecture, reviews it, and baselines the architecture as quickly as possible. The benefit of this approach is that the </a:t>
            </a:r>
            <a:r>
              <a:rPr lang="en-US" sz="1000" b="0" i="1" u="none" strike="noStrike" kern="1200" baseline="0" dirty="0" smtClean="0">
                <a:solidFill>
                  <a:schemeClr val="tx1"/>
                </a:solidFill>
                <a:latin typeface="Arial" charset="0"/>
                <a:ea typeface="ＭＳ Ｐゴシック" pitchFamily="1" charset="-128"/>
                <a:cs typeface="ＭＳ Ｐゴシック"/>
              </a:rPr>
              <a:t>Period of Uncertainty </a:t>
            </a:r>
            <a:r>
              <a:rPr lang="en-US" sz="1000" b="0" i="0" u="none" strike="noStrike" kern="1200" baseline="0" dirty="0" smtClean="0">
                <a:solidFill>
                  <a:schemeClr val="tx1"/>
                </a:solidFill>
                <a:latin typeface="Arial" charset="0"/>
                <a:ea typeface="ＭＳ Ｐゴシック" pitchFamily="1" charset="-128"/>
                <a:cs typeface="ＭＳ Ｐゴシック"/>
              </a:rPr>
              <a:t>is shortened, and the </a:t>
            </a:r>
            <a:r>
              <a:rPr lang="en-US" sz="1000" b="0" i="1" u="none" strike="noStrike" kern="1200" baseline="0" dirty="0" smtClean="0">
                <a:solidFill>
                  <a:schemeClr val="tx1"/>
                </a:solidFill>
                <a:latin typeface="Arial" charset="0"/>
                <a:ea typeface="ＭＳ Ｐゴシック" pitchFamily="1" charset="-128"/>
                <a:cs typeface="ＭＳ Ｐゴシック"/>
              </a:rPr>
              <a:t>Period of Certainty </a:t>
            </a:r>
            <a:r>
              <a:rPr lang="en-US" sz="1000" b="0" i="0" u="none" strike="noStrike" kern="1200" baseline="0" dirty="0" smtClean="0">
                <a:solidFill>
                  <a:schemeClr val="tx1"/>
                </a:solidFill>
                <a:latin typeface="Arial" charset="0"/>
                <a:ea typeface="ＭＳ Ｐゴシック" pitchFamily="1" charset="-128"/>
                <a:cs typeface="ＭＳ Ｐゴシック"/>
              </a:rPr>
              <a:t>is reached earlier. Once the Period of Certainty is reached, more accurate estimates for production can be made.</a:t>
            </a:r>
            <a:endParaRPr lang="en-US"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4418160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xfrm>
            <a:off x="3884613" y="8829967"/>
            <a:ext cx="2971800" cy="464820"/>
          </a:xfrm>
          <a:prstGeom prst="rect">
            <a:avLst/>
          </a:prstGeom>
          <a:noFill/>
        </p:spPr>
        <p:txBody>
          <a:bodyPr/>
          <a:lstStyle/>
          <a:p>
            <a:fld id="{9370A918-6025-41C5-97C3-91508975BD6D}" type="slidenum">
              <a:rPr lang="en-US"/>
              <a:pPr/>
              <a:t>61</a:t>
            </a:fld>
            <a:endParaRPr lang="en-US" dirty="0"/>
          </a:p>
        </p:txBody>
      </p:sp>
      <p:sp>
        <p:nvSpPr>
          <p:cNvPr id="129027" name="Rectangle 2"/>
          <p:cNvSpPr>
            <a:spLocks noGrp="1" noRot="1" noChangeAspect="1" noChangeArrowheads="1" noTextEdit="1"/>
          </p:cNvSpPr>
          <p:nvPr>
            <p:ph type="sldImg"/>
          </p:nvPr>
        </p:nvSpPr>
        <p:spPr>
          <a:ln/>
        </p:spPr>
      </p:sp>
      <p:sp>
        <p:nvSpPr>
          <p:cNvPr id="129028"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105068290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xfrm>
            <a:off x="3884613" y="8829967"/>
            <a:ext cx="2971800" cy="464820"/>
          </a:xfrm>
          <a:prstGeom prst="rect">
            <a:avLst/>
          </a:prstGeom>
          <a:noFill/>
        </p:spPr>
        <p:txBody>
          <a:bodyPr/>
          <a:lstStyle/>
          <a:p>
            <a:fld id="{11A632C4-82D7-4711-8512-89ABA3021DF1}" type="slidenum">
              <a:rPr lang="en-US"/>
              <a:pPr/>
              <a:t>62</a:t>
            </a:fld>
            <a:endParaRPr lang="en-US" dirty="0"/>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77182843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xfrm>
            <a:off x="3884613" y="8829967"/>
            <a:ext cx="2971800" cy="464820"/>
          </a:xfrm>
          <a:prstGeom prst="rect">
            <a:avLst/>
          </a:prstGeom>
          <a:noFill/>
        </p:spPr>
        <p:txBody>
          <a:bodyPr/>
          <a:lstStyle/>
          <a:p>
            <a:fld id="{6551BF52-A424-49C8-86B8-52C83BB24177}" type="slidenum">
              <a:rPr lang="en-US"/>
              <a:pPr/>
              <a:t>63</a:t>
            </a:fld>
            <a:endParaRPr lang="en-US" dirty="0"/>
          </a:p>
        </p:txBody>
      </p:sp>
      <p:sp>
        <p:nvSpPr>
          <p:cNvPr id="131075" name="Rectangle 2"/>
          <p:cNvSpPr>
            <a:spLocks noGrp="1" noRot="1" noChangeAspect="1" noChangeArrowheads="1" noTextEdit="1"/>
          </p:cNvSpPr>
          <p:nvPr>
            <p:ph type="sldImg"/>
          </p:nvPr>
        </p:nvSpPr>
        <p:spPr>
          <a:ln/>
        </p:spPr>
      </p:sp>
      <p:sp>
        <p:nvSpPr>
          <p:cNvPr id="131076" name="Rectangle 3"/>
          <p:cNvSpPr>
            <a:spLocks noGrp="1" noChangeArrowheads="1"/>
          </p:cNvSpPr>
          <p:nvPr>
            <p:ph type="body" idx="1"/>
          </p:nvPr>
        </p:nvSpPr>
        <p:spPr>
          <a:noFill/>
          <a:ln/>
        </p:spPr>
        <p:txBody>
          <a:bodyPr/>
          <a:lstStyle/>
          <a:p>
            <a:pPr eaLnBrk="1" hangingPunct="1"/>
            <a:r>
              <a:rPr lang="en-US" sz="1000" b="0" i="0" u="none" strike="noStrike" kern="1200" baseline="0" dirty="0" smtClean="0">
                <a:solidFill>
                  <a:schemeClr val="tx1"/>
                </a:solidFill>
                <a:latin typeface="Arial" charset="0"/>
                <a:ea typeface="ＭＳ Ｐゴシック" pitchFamily="1" charset="-128"/>
                <a:cs typeface="ＭＳ Ｐゴシック"/>
              </a:rPr>
              <a:t>Functionality is a measure of how well a system does the work it was intended to do, but functionality is not all that matters in software development. Properties like interoperability, modifiability, and portability also matter as much as functionality does. These properties are determined primarily by the software structure – or the </a:t>
            </a:r>
            <a:r>
              <a:rPr lang="en-US" sz="1000" b="0" i="1" u="none" strike="noStrike" kern="1200" baseline="0" dirty="0" smtClean="0">
                <a:solidFill>
                  <a:schemeClr val="tx1"/>
                </a:solidFill>
                <a:latin typeface="Arial" charset="0"/>
                <a:ea typeface="ＭＳ Ｐゴシック" pitchFamily="1" charset="-128"/>
                <a:cs typeface="ＭＳ Ｐゴシック"/>
              </a:rPr>
              <a:t>software architecture</a:t>
            </a:r>
            <a:r>
              <a:rPr lang="en-US" sz="1000" b="0" i="0" u="none" strike="noStrike" kern="1200" baseline="0" dirty="0" smtClean="0">
                <a:solidFill>
                  <a:schemeClr val="tx1"/>
                </a:solidFill>
                <a:latin typeface="Arial" charset="0"/>
                <a:ea typeface="ＭＳ Ｐゴシック" pitchFamily="1" charset="-128"/>
                <a:cs typeface="ＭＳ Ｐゴシック"/>
              </a:rPr>
              <a:t>. </a:t>
            </a:r>
          </a:p>
          <a:p>
            <a:pPr eaLnBrk="1" hangingPunct="1"/>
            <a:endParaRPr lang="en-US" sz="1000" b="0" i="0" u="none" strike="noStrike" kern="1200" baseline="0" dirty="0" smtClean="0">
              <a:solidFill>
                <a:schemeClr val="tx1"/>
              </a:solidFill>
              <a:latin typeface="Arial" charset="0"/>
              <a:ea typeface="ＭＳ Ｐゴシック" pitchFamily="1" charset="-128"/>
              <a:cs typeface="ＭＳ Ｐゴシック"/>
            </a:endParaRPr>
          </a:p>
          <a:p>
            <a:pPr eaLnBrk="1" hangingPunct="1"/>
            <a:r>
              <a:rPr lang="en-US" sz="1000" b="0" i="0" u="none" strike="noStrike" kern="1200" baseline="0" dirty="0" smtClean="0">
                <a:solidFill>
                  <a:schemeClr val="tx1"/>
                </a:solidFill>
                <a:latin typeface="Arial" charset="0"/>
                <a:ea typeface="ＭＳ Ｐゴシック" pitchFamily="1" charset="-128"/>
                <a:cs typeface="ＭＳ Ｐゴシック"/>
              </a:rPr>
              <a:t>While many structures can satisfy functionality, few can satisfy the required functionally and the quality attribute properties needed in a system. Achieving quality attributes in a predicable way can only be accomplished by deliberately selecting the appropriate structures early in the development process. This is a radical departure from high speed, lightweight programming methodologies (e.g. XP) that focuses on functionality and prescribes writing software until a product emerges – architectures also emerge in this paradigm. </a:t>
            </a:r>
          </a:p>
          <a:p>
            <a:pPr eaLnBrk="1" hangingPunct="1"/>
            <a:endParaRPr lang="en-US" sz="1000" b="0" i="0" u="none" strike="noStrike" kern="1200" baseline="0" dirty="0" smtClean="0">
              <a:solidFill>
                <a:schemeClr val="tx1"/>
              </a:solidFill>
              <a:latin typeface="Arial" charset="0"/>
              <a:ea typeface="ＭＳ Ｐゴシック" pitchFamily="1" charset="-128"/>
              <a:cs typeface="ＭＳ Ｐゴシック"/>
            </a:endParaRPr>
          </a:p>
          <a:p>
            <a:pPr eaLnBrk="1" hangingPunct="1"/>
            <a:r>
              <a:rPr lang="en-US" sz="1000" b="0" i="0" u="none" strike="noStrike" kern="1200" baseline="0" dirty="0" smtClean="0">
                <a:solidFill>
                  <a:schemeClr val="tx1"/>
                </a:solidFill>
                <a:latin typeface="Arial" charset="0"/>
                <a:ea typeface="ＭＳ Ｐゴシック" pitchFamily="1" charset="-128"/>
                <a:cs typeface="ＭＳ Ｐゴシック"/>
              </a:rPr>
              <a:t>Emergent architectural structures may or may not meet the expectations of the broader stakeholders. Other methods espouse high ceremony processes and heavy emphasis on document production. The Architecture Centric Development Method (ACDM) can be differentiated from these extremes in that ACDM places the software architecture at the center of a development effort rather than software processes. Like architectures in the building and construction industries, ACDM prescribes using the architecture design to drive not only the technical aspects of the project, but also the programmatic issues of a development effort as well. ACDM weaves together product, technology, process, and people into a cohesive lightweight, scalable development method.</a:t>
            </a:r>
            <a:endParaRPr lang="en-US" dirty="0" smtClean="0"/>
          </a:p>
        </p:txBody>
      </p:sp>
    </p:spTree>
    <p:extLst>
      <p:ext uri="{BB962C8B-B14F-4D97-AF65-F5344CB8AC3E}">
        <p14:creationId xmlns:p14="http://schemas.microsoft.com/office/powerpoint/2010/main" val="230708763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xfrm>
            <a:off x="3884613" y="8829967"/>
            <a:ext cx="2971800" cy="464820"/>
          </a:xfrm>
          <a:prstGeom prst="rect">
            <a:avLst/>
          </a:prstGeom>
          <a:noFill/>
        </p:spPr>
        <p:txBody>
          <a:bodyPr/>
          <a:lstStyle/>
          <a:p>
            <a:fld id="{0EBE48A8-018D-42EB-9176-63A1DF72C627}" type="slidenum">
              <a:rPr lang="en-US"/>
              <a:pPr/>
              <a:t>64</a:t>
            </a:fld>
            <a:endParaRPr lang="en-US" dirty="0"/>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a:ln/>
        </p:spPr>
        <p:txBody>
          <a:bodyPr/>
          <a:lstStyle/>
          <a:p>
            <a:pPr eaLnBrk="1" hangingPunct="1"/>
            <a:r>
              <a:rPr lang="en-US" dirty="0" smtClean="0"/>
              <a:t>Summarize the main points of the talk. </a:t>
            </a:r>
          </a:p>
          <a:p>
            <a:pPr eaLnBrk="1" hangingPunct="1"/>
            <a:endParaRPr lang="en-US" dirty="0" smtClean="0"/>
          </a:p>
        </p:txBody>
      </p:sp>
    </p:spTree>
    <p:extLst>
      <p:ext uri="{BB962C8B-B14F-4D97-AF65-F5344CB8AC3E}">
        <p14:creationId xmlns:p14="http://schemas.microsoft.com/office/powerpoint/2010/main" val="35414786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7" name="Notes Placeholder 2"/>
          <p:cNvSpPr>
            <a:spLocks noGrp="1"/>
          </p:cNvSpPr>
          <p:nvPr>
            <p:ph type="body" idx="1"/>
          </p:nvPr>
        </p:nvSpPr>
        <p:spPr>
          <a:noFill/>
          <a:ln/>
        </p:spPr>
        <p:txBody>
          <a:bodyPr/>
          <a:lstStyle/>
          <a:p>
            <a:pPr eaLnBrk="1" hangingPunct="1"/>
            <a:r>
              <a:rPr lang="en-US" dirty="0" smtClean="0"/>
              <a:t>When you define processes</a:t>
            </a:r>
            <a:r>
              <a:rPr lang="en-US" baseline="0" dirty="0" smtClean="0"/>
              <a:t> try to keep them simple.  They should contain enough information that you understand the main activities but at the same time processes should be usable by multiple projects in multiple environments with tailoring as appropriate.  </a:t>
            </a:r>
            <a:endParaRPr lang="en-US" dirty="0" smtClean="0"/>
          </a:p>
        </p:txBody>
      </p:sp>
      <p:sp>
        <p:nvSpPr>
          <p:cNvPr id="93188" name="Slide Number Placeholder 3"/>
          <p:cNvSpPr>
            <a:spLocks noGrp="1"/>
          </p:cNvSpPr>
          <p:nvPr>
            <p:ph type="sldNum" sz="quarter" idx="5"/>
          </p:nvPr>
        </p:nvSpPr>
        <p:spPr>
          <a:xfrm>
            <a:off x="3884613" y="8829967"/>
            <a:ext cx="2971800" cy="464820"/>
          </a:xfrm>
          <a:prstGeom prst="rect">
            <a:avLst/>
          </a:prstGeom>
          <a:noFill/>
        </p:spPr>
        <p:txBody>
          <a:bodyPr/>
          <a:lstStyle/>
          <a:p>
            <a:fld id="{F3F3CE7D-CE27-4875-9291-35654869087F}" type="slidenum">
              <a:rPr lang="en-US"/>
              <a:pPr/>
              <a:t>7</a:t>
            </a:fld>
            <a:endParaRPr lang="en-US" dirty="0"/>
          </a:p>
        </p:txBody>
      </p:sp>
    </p:spTree>
    <p:extLst>
      <p:ext uri="{BB962C8B-B14F-4D97-AF65-F5344CB8AC3E}">
        <p14:creationId xmlns:p14="http://schemas.microsoft.com/office/powerpoint/2010/main" val="197283575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274498853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xfrm>
            <a:off x="3884613" y="8829967"/>
            <a:ext cx="2971800" cy="464820"/>
          </a:xfrm>
          <a:prstGeom prst="rect">
            <a:avLst/>
          </a:prstGeom>
          <a:noFill/>
        </p:spPr>
        <p:txBody>
          <a:bodyPr/>
          <a:lstStyle/>
          <a:p>
            <a:fld id="{B74A6745-9790-4BAA-8D14-537E01C6B14D}" type="slidenum">
              <a:rPr lang="en-US"/>
              <a:pPr/>
              <a:t>67</a:t>
            </a:fld>
            <a:endParaRPr lang="en-US" dirty="0"/>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pPr eaLnBrk="1" hangingPunct="1"/>
            <a:r>
              <a:rPr lang="en-US" dirty="0" smtClean="0"/>
              <a:t>Alistair Cockburn was</a:t>
            </a:r>
            <a:r>
              <a:rPr lang="en-US" baseline="0" dirty="0" smtClean="0"/>
              <a:t> one of the developers of the Agile Development Manifesto.</a:t>
            </a:r>
            <a:endParaRPr lang="en-US" dirty="0" smtClean="0"/>
          </a:p>
        </p:txBody>
      </p:sp>
    </p:spTree>
    <p:extLst>
      <p:ext uri="{BB962C8B-B14F-4D97-AF65-F5344CB8AC3E}">
        <p14:creationId xmlns:p14="http://schemas.microsoft.com/office/powerpoint/2010/main" val="175527554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xfrm>
            <a:off x="3884613" y="8829967"/>
            <a:ext cx="2971800" cy="464820"/>
          </a:xfrm>
          <a:prstGeom prst="rect">
            <a:avLst/>
          </a:prstGeom>
          <a:noFill/>
        </p:spPr>
        <p:txBody>
          <a:bodyPr/>
          <a:lstStyle/>
          <a:p>
            <a:fld id="{6551BF52-A424-49C8-86B8-52C83BB24177}" type="slidenum">
              <a:rPr lang="en-US"/>
              <a:pPr/>
              <a:t>68</a:t>
            </a:fld>
            <a:endParaRPr lang="en-US" dirty="0"/>
          </a:p>
        </p:txBody>
      </p:sp>
      <p:sp>
        <p:nvSpPr>
          <p:cNvPr id="131075" name="Rectangle 2"/>
          <p:cNvSpPr>
            <a:spLocks noGrp="1" noRot="1" noChangeAspect="1" noChangeArrowheads="1" noTextEdit="1"/>
          </p:cNvSpPr>
          <p:nvPr>
            <p:ph type="sldImg"/>
          </p:nvPr>
        </p:nvSpPr>
        <p:spPr>
          <a:ln/>
        </p:spPr>
      </p:sp>
      <p:sp>
        <p:nvSpPr>
          <p:cNvPr id="131076"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230708763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xfrm>
            <a:off x="3884613" y="8829967"/>
            <a:ext cx="2971800" cy="464820"/>
          </a:xfrm>
          <a:prstGeom prst="rect">
            <a:avLst/>
          </a:prstGeom>
          <a:noFill/>
        </p:spPr>
        <p:txBody>
          <a:bodyPr/>
          <a:lstStyle/>
          <a:p>
            <a:fld id="{36F84F4B-84A0-4EA2-ACF3-57AB9046E8AF}" type="slidenum">
              <a:rPr lang="en-US"/>
              <a:pPr/>
              <a:t>69</a:t>
            </a:fld>
            <a:endParaRPr lang="en-US" dirty="0"/>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82899841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xfrm>
            <a:off x="3884613" y="8829967"/>
            <a:ext cx="2971800" cy="464820"/>
          </a:xfrm>
          <a:prstGeom prst="rect">
            <a:avLst/>
          </a:prstGeom>
          <a:noFill/>
        </p:spPr>
        <p:txBody>
          <a:bodyPr/>
          <a:lstStyle/>
          <a:p>
            <a:fld id="{F2279FF7-DE6E-4D90-8EC8-3BDAF75D4460}" type="slidenum">
              <a:rPr lang="en-US"/>
              <a:pPr/>
              <a:t>70</a:t>
            </a:fld>
            <a:endParaRPr lang="en-US" dirty="0"/>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ln/>
        </p:spPr>
        <p:txBody>
          <a:bodyPr/>
          <a:lstStyle/>
          <a:p>
            <a:r>
              <a:rPr lang="en-US" dirty="0" smtClean="0"/>
              <a:t>Rapid development and delivery is now often the most important requirement for software systems</a:t>
            </a:r>
          </a:p>
          <a:p>
            <a:pPr lvl="1"/>
            <a:r>
              <a:rPr lang="en-US" dirty="0" smtClean="0"/>
              <a:t>Businesses operate in a fast –changing requirement and it is practically impossible to produce a set of stable software requirements</a:t>
            </a:r>
          </a:p>
          <a:p>
            <a:pPr lvl="1"/>
            <a:r>
              <a:rPr lang="en-US" dirty="0" smtClean="0"/>
              <a:t>Software has to evolve quickly to reflect changing business needs.</a:t>
            </a:r>
          </a:p>
          <a:p>
            <a:endParaRPr lang="en-US" dirty="0" smtClean="0"/>
          </a:p>
          <a:p>
            <a:r>
              <a:rPr lang="en-US" dirty="0" smtClean="0"/>
              <a:t>Rapid software development</a:t>
            </a:r>
          </a:p>
          <a:p>
            <a:pPr lvl="1"/>
            <a:r>
              <a:rPr lang="en-US" dirty="0" smtClean="0"/>
              <a:t>Specification, design and implementation are inter-leaved</a:t>
            </a:r>
          </a:p>
          <a:p>
            <a:pPr lvl="1"/>
            <a:r>
              <a:rPr lang="en-US" dirty="0" smtClean="0"/>
              <a:t>System is developed as a series of versions with stakeholders involved in version evaluation</a:t>
            </a:r>
          </a:p>
          <a:p>
            <a:pPr lvl="1"/>
            <a:endParaRPr lang="en-US" dirty="0" smtClean="0"/>
          </a:p>
          <a:p>
            <a:pPr marL="0" indent="0">
              <a:buNone/>
            </a:pPr>
            <a:r>
              <a:rPr lang="en-US" dirty="0" smtClean="0"/>
              <a:t>And now.. Chaos Report published in 2012.</a:t>
            </a:r>
          </a:p>
          <a:p>
            <a:pPr lvl="1"/>
            <a:r>
              <a:rPr lang="en-US" sz="1000" dirty="0" smtClean="0"/>
              <a:t>49% of businesses say most of their company is using Agile development</a:t>
            </a:r>
          </a:p>
          <a:p>
            <a:pPr lvl="1"/>
            <a:r>
              <a:rPr lang="en-US" sz="1000" dirty="0" smtClean="0"/>
              <a:t>52 % of customers are happy or very happy with Agile projects</a:t>
            </a:r>
          </a:p>
          <a:p>
            <a:pPr lvl="1"/>
            <a:r>
              <a:rPr lang="en-US" sz="1000" dirty="0" smtClean="0"/>
              <a:t>The number of those who plan to implement agile development in future projects has increased from 59% in 2011 83% in 2012.</a:t>
            </a:r>
          </a:p>
          <a:p>
            <a:pPr lvl="1"/>
            <a:r>
              <a:rPr lang="en-US" sz="1000" dirty="0" smtClean="0"/>
              <a:t>The most popular Agile method used is Scrum (52%)</a:t>
            </a:r>
          </a:p>
          <a:p>
            <a:pPr lvl="0"/>
            <a:endParaRPr lang="en-US" dirty="0" smtClean="0"/>
          </a:p>
          <a:p>
            <a:pPr eaLnBrk="1" hangingPunct="1"/>
            <a:endParaRPr lang="en-US" dirty="0" smtClean="0"/>
          </a:p>
        </p:txBody>
      </p:sp>
    </p:spTree>
    <p:extLst>
      <p:ext uri="{BB962C8B-B14F-4D97-AF65-F5344CB8AC3E}">
        <p14:creationId xmlns:p14="http://schemas.microsoft.com/office/powerpoint/2010/main" val="118833983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xfrm>
            <a:off x="3884613" y="8829967"/>
            <a:ext cx="2971800" cy="464820"/>
          </a:xfrm>
          <a:prstGeom prst="rect">
            <a:avLst/>
          </a:prstGeom>
          <a:noFill/>
        </p:spPr>
        <p:txBody>
          <a:bodyPr/>
          <a:lstStyle/>
          <a:p>
            <a:fld id="{E2E8675B-1042-4DBF-83A8-0817E5CA6745}" type="slidenum">
              <a:rPr lang="en-US"/>
              <a:pPr/>
              <a:t>71</a:t>
            </a:fld>
            <a:endParaRPr lang="en-US" dirty="0"/>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50826830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xfrm>
            <a:off x="3884613" y="8829967"/>
            <a:ext cx="2971800" cy="464820"/>
          </a:xfrm>
          <a:prstGeom prst="rect">
            <a:avLst/>
          </a:prstGeom>
          <a:noFill/>
        </p:spPr>
        <p:txBody>
          <a:bodyPr/>
          <a:lstStyle/>
          <a:p>
            <a:fld id="{24AA6426-E374-4C31-962E-1966F12123AA}" type="slidenum">
              <a:rPr lang="en-US"/>
              <a:pPr/>
              <a:t>72</a:t>
            </a:fld>
            <a:endParaRPr lang="en-US" dirty="0"/>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a:ln/>
        </p:spPr>
        <p:txBody>
          <a:bodyPr/>
          <a:lstStyle/>
          <a:p>
            <a:pPr eaLnBrk="1" hangingPunct="1"/>
            <a:r>
              <a:rPr lang="en-US" dirty="0" smtClean="0"/>
              <a:t>Statements</a:t>
            </a:r>
            <a:r>
              <a:rPr lang="en-US" baseline="0" dirty="0" smtClean="0"/>
              <a:t> taken from the Manifesto for Agile Software Development</a:t>
            </a:r>
          </a:p>
          <a:p>
            <a:pPr eaLnBrk="1" hangingPunct="1"/>
            <a:endParaRPr lang="en-US" baseline="0" dirty="0" smtClean="0"/>
          </a:p>
          <a:p>
            <a:pPr eaLnBrk="1" hangingPunct="1"/>
            <a:r>
              <a:rPr lang="en-US" baseline="0" dirty="0" smtClean="0"/>
              <a:t>“</a:t>
            </a:r>
            <a:r>
              <a:rPr lang="en-US" dirty="0" smtClean="0"/>
              <a:t>That is, while there is value in the items on</a:t>
            </a:r>
            <a:br>
              <a:rPr lang="en-US" dirty="0" smtClean="0"/>
            </a:br>
            <a:r>
              <a:rPr lang="en-US" dirty="0" smtClean="0"/>
              <a:t>the right, we value the items on the left more.”</a:t>
            </a:r>
          </a:p>
        </p:txBody>
      </p:sp>
    </p:spTree>
    <p:extLst>
      <p:ext uri="{BB962C8B-B14F-4D97-AF65-F5344CB8AC3E}">
        <p14:creationId xmlns:p14="http://schemas.microsoft.com/office/powerpoint/2010/main" val="27032317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xfrm>
            <a:off x="3884613" y="8829967"/>
            <a:ext cx="2971800" cy="464820"/>
          </a:xfrm>
          <a:prstGeom prst="rect">
            <a:avLst/>
          </a:prstGeom>
          <a:noFill/>
        </p:spPr>
        <p:txBody>
          <a:bodyPr/>
          <a:lstStyle/>
          <a:p>
            <a:fld id="{B9CCE93F-9FA7-447A-9913-FBE7D2A030DD}" type="slidenum">
              <a:rPr lang="en-US"/>
              <a:pPr/>
              <a:t>73</a:t>
            </a:fld>
            <a:endParaRPr lang="en-US" dirty="0"/>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p:spPr>
        <p:txBody>
          <a:bodyPr/>
          <a:lstStyle/>
          <a:p>
            <a:pPr eaLnBrk="1" hangingPunct="1"/>
            <a:r>
              <a:rPr lang="en-US" dirty="0" smtClean="0"/>
              <a:t>Statements</a:t>
            </a:r>
            <a:r>
              <a:rPr lang="en-US" baseline="0" dirty="0" smtClean="0"/>
              <a:t> taken from the Manifesto for Agile Software Development</a:t>
            </a:r>
          </a:p>
          <a:p>
            <a:pPr eaLnBrk="1" hangingPunct="1"/>
            <a:endParaRPr lang="en-US" baseline="0" dirty="0" smtClean="0"/>
          </a:p>
          <a:p>
            <a:pPr eaLnBrk="1" hangingPunct="1"/>
            <a:r>
              <a:rPr lang="en-US" baseline="0" dirty="0" smtClean="0"/>
              <a:t>“</a:t>
            </a:r>
            <a:r>
              <a:rPr lang="en-US" dirty="0" smtClean="0"/>
              <a:t>That is, while there is value in the items on</a:t>
            </a:r>
            <a:br>
              <a:rPr lang="en-US" dirty="0" smtClean="0"/>
            </a:br>
            <a:r>
              <a:rPr lang="en-US" dirty="0" smtClean="0"/>
              <a:t>the right, we value the items on the left more.”</a:t>
            </a:r>
          </a:p>
          <a:p>
            <a:pPr eaLnBrk="1" hangingPunct="1"/>
            <a:endParaRPr lang="en-US" dirty="0" smtClean="0"/>
          </a:p>
        </p:txBody>
      </p:sp>
    </p:spTree>
    <p:extLst>
      <p:ext uri="{BB962C8B-B14F-4D97-AF65-F5344CB8AC3E}">
        <p14:creationId xmlns:p14="http://schemas.microsoft.com/office/powerpoint/2010/main" val="165119124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xfrm>
            <a:off x="3884613" y="8829967"/>
            <a:ext cx="2971800" cy="464820"/>
          </a:xfrm>
          <a:prstGeom prst="rect">
            <a:avLst/>
          </a:prstGeom>
          <a:noFill/>
        </p:spPr>
        <p:txBody>
          <a:bodyPr/>
          <a:lstStyle/>
          <a:p>
            <a:fld id="{20BBF5F3-E561-4FB0-9C8E-B76199EA91C3}" type="slidenum">
              <a:rPr lang="en-US"/>
              <a:pPr/>
              <a:t>74</a:t>
            </a:fld>
            <a:endParaRPr lang="en-US" dirty="0"/>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2619670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 process</a:t>
            </a:r>
            <a:r>
              <a:rPr lang="en-US" baseline="0" dirty="0" smtClean="0"/>
              <a:t> frameworks will require some adaptation (tailoring) to your environment.  It is advisable to first run through the process to understand what needs to be tailored.  Process tailoring should be based on criteria and not be a pick and choose approach.  </a:t>
            </a:r>
            <a:endParaRPr lang="en-US"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412148254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xfrm>
            <a:off x="3884613" y="8829967"/>
            <a:ext cx="2971800" cy="464820"/>
          </a:xfrm>
          <a:prstGeom prst="rect">
            <a:avLst/>
          </a:prstGeom>
          <a:noFill/>
        </p:spPr>
        <p:txBody>
          <a:bodyPr/>
          <a:lstStyle/>
          <a:p>
            <a:fld id="{1A192B7B-B148-465A-91CB-85DC2CE76155}" type="slidenum">
              <a:rPr lang="en-US"/>
              <a:pPr/>
              <a:t>75</a:t>
            </a:fld>
            <a:endParaRPr lang="en-US"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9786308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xfrm>
            <a:off x="3884613" y="8829967"/>
            <a:ext cx="2971800" cy="464820"/>
          </a:xfrm>
          <a:prstGeom prst="rect">
            <a:avLst/>
          </a:prstGeom>
          <a:noFill/>
        </p:spPr>
        <p:txBody>
          <a:bodyPr/>
          <a:lstStyle/>
          <a:p>
            <a:fld id="{2526AB6B-4F0F-4083-BF28-612C20B1D3C4}" type="slidenum">
              <a:rPr lang="en-US"/>
              <a:pPr/>
              <a:t>76</a:t>
            </a:fld>
            <a:endParaRPr lang="en-US" dirty="0"/>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271543317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xfrm>
            <a:off x="3884613" y="8829967"/>
            <a:ext cx="2971800" cy="464820"/>
          </a:xfrm>
          <a:prstGeom prst="rect">
            <a:avLst/>
          </a:prstGeom>
          <a:noFill/>
        </p:spPr>
        <p:txBody>
          <a:bodyPr/>
          <a:lstStyle/>
          <a:p>
            <a:fld id="{DCFD6544-95EF-45AA-8BE3-DDFDA9CD883F}" type="slidenum">
              <a:rPr lang="en-US"/>
              <a:pPr/>
              <a:t>77</a:t>
            </a:fld>
            <a:endParaRPr lang="en-US" dirty="0"/>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43429218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0" dirty="0" smtClean="0"/>
              <a:t>Extreme Programming (XP) is a software development methodology which is intended to improve software quality and responsiveness to changing customer </a:t>
            </a:r>
            <a:r>
              <a:rPr lang="en-US" dirty="0" smtClean="0"/>
              <a:t>requirements. As a type of agile software development, it advocates frequent "releases" in short development cycles, which is intended to improve productivity and introduce checkpoints at which new customer requirements can be adopted.</a:t>
            </a:r>
          </a:p>
          <a:p>
            <a:pPr rtl="0"/>
            <a:endParaRPr lang="en-US" dirty="0" smtClean="0"/>
          </a:p>
          <a:p>
            <a:pPr rtl="0"/>
            <a:r>
              <a:rPr lang="en-US" dirty="0" smtClean="0"/>
              <a:t>Other elements of Extreme Programming include: programming in pairs or doing extensive code review, unit testing of all code, avoiding programming of features until they are actually needed, a flat management structure, simplicity and clarity in code, expecting changes in the customer's requirements as time passes and the problem is better understood, and frequent communication with the customer and among programmers. The methodology takes its name from the idea that the beneficial elements of traditional software engineering practices are taken to "extreme" levels. As an example, code reviews are considered a beneficial practice; taken to the extreme, code can be reviewed </a:t>
            </a:r>
            <a:r>
              <a:rPr lang="en-US" i="1" dirty="0" smtClean="0"/>
              <a:t>continuously</a:t>
            </a:r>
            <a:r>
              <a:rPr lang="en-US" dirty="0" smtClean="0"/>
              <a:t>, i.e. the practice of pair programming. </a:t>
            </a:r>
            <a:r>
              <a:rPr lang="en-US" i="1" dirty="0" smtClean="0"/>
              <a:t>Wikipedia</a:t>
            </a:r>
          </a:p>
          <a:p>
            <a:endParaRPr lang="en-US"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61021295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XP makes a big issue about its core value of Communication. This is wonderful, as communication is definitely a key factor to the success of any project, XP or otherwise. Unfortunately, XP also makes a big issue about not doing any documentation (or at least very little, or none at all). I think this is partly why XP has such a broad appeal amongst earnest young programmers. </a:t>
            </a:r>
          </a:p>
          <a:p>
            <a:endParaRPr lang="en-US" dirty="0" smtClean="0"/>
          </a:p>
          <a:p>
            <a:r>
              <a:rPr lang="en-US" dirty="0" smtClean="0"/>
              <a:t>Simplicity - XP promotes a throwaway approach to source code (i.e. write, toss, rewrite). And so, through countless waves of throwaway code, the design gradually evolves. To counter this time-consuming, high risk approach, we are encouraged to keep everything simple. The theory is that if you are constantly re-evaluating where the project needs to go, then you might lose only a week or two down any particular design blind alley. From Extreme Programming Explained, "XP is making a bet. It is betting that it is better to do a simple thing today and pay a little more tomorrow to change it if it needs it, than to do a more complicated thing today that may never be used anyway.“</a:t>
            </a:r>
          </a:p>
          <a:p>
            <a:endParaRPr lang="en-US" dirty="0" smtClean="0"/>
          </a:p>
          <a:p>
            <a:r>
              <a:rPr lang="en-US" dirty="0" smtClean="0"/>
              <a:t>Feedback - XP values feedback as a way of determining the current state of the system. From Extreme Programming Explained, "The business people say, "I had no idea that was so expensive. Just do this one third of it. That will do fine for now.“</a:t>
            </a:r>
          </a:p>
          <a:p>
            <a:endParaRPr lang="en-US" dirty="0" smtClean="0"/>
          </a:p>
          <a:p>
            <a:r>
              <a:rPr lang="en-US" dirty="0" smtClean="0"/>
              <a:t>Courage - From Extreme Programming Explained, "Go home at 5PM... Notice that nothing is hanging over your head: everything you've done for the day is integrated or tossed.“ Kent Beck, "Maybe you have three design alternatives. So, code a day's worth of each alternative, just to see how they feel. Toss the code and start over on the most promising design."</a:t>
            </a:r>
          </a:p>
          <a:p>
            <a:endParaRPr lang="en-US"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144587920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The main planning process within extreme programming is called the Planning Game. The game is a meeting that occurs once per iteration, typically once a week. The planning process is divided into two parts:</a:t>
            </a:r>
          </a:p>
          <a:p>
            <a:pPr rtl="0"/>
            <a:r>
              <a:rPr lang="en-US" dirty="0" smtClean="0"/>
              <a:t>Release Planning: This is focused on determining what requirements are included in which near-term releases, and when they should be delivered. The customers and developers are both part of this. Release Planning consists of three phases:</a:t>
            </a:r>
          </a:p>
          <a:p>
            <a:pPr lvl="1" rtl="0"/>
            <a:r>
              <a:rPr lang="en-US" dirty="0" smtClean="0"/>
              <a:t>Exploration Phase: In this phase the customer will provide a shortlist of high-value requirements for the system. These will be written down on user story cards.</a:t>
            </a:r>
          </a:p>
          <a:p>
            <a:pPr lvl="1" rtl="0"/>
            <a:r>
              <a:rPr lang="en-US" dirty="0" smtClean="0"/>
              <a:t>Commitment Phase: Within the commitment phase business and developers will commit themselves to the functionality that will be included and the date of the next release.</a:t>
            </a:r>
          </a:p>
          <a:p>
            <a:pPr lvl="1" rtl="0"/>
            <a:r>
              <a:rPr lang="en-US" dirty="0" smtClean="0"/>
              <a:t>Steering Phase: In the steering phase the plan can be adjusted, new requirements can be added and/or existing requirements can be changed or removed.</a:t>
            </a:r>
          </a:p>
          <a:p>
            <a:pPr rtl="0"/>
            <a:endParaRPr lang="en-US" dirty="0" smtClean="0"/>
          </a:p>
          <a:p>
            <a:pPr rtl="0"/>
            <a:r>
              <a:rPr lang="en-US" dirty="0" smtClean="0"/>
              <a:t>Iteration Planning: This plans the activities and tasks of the developers. In this process the customer is not involved. Iteration Planning also consists of three phases:</a:t>
            </a:r>
          </a:p>
          <a:p>
            <a:pPr lvl="1" rtl="0"/>
            <a:r>
              <a:rPr lang="en-US" dirty="0" smtClean="0"/>
              <a:t>Exploration Phase: Within this phase the requirement will be translated to different tasks. The tasks are recorded on task cards.</a:t>
            </a:r>
          </a:p>
          <a:p>
            <a:pPr lvl="1" rtl="0"/>
            <a:r>
              <a:rPr lang="en-US" dirty="0" smtClean="0"/>
              <a:t>Commitment Phase: The tasks will be assigned to the programmers and the time it takes to complete will be estimated.</a:t>
            </a:r>
          </a:p>
          <a:p>
            <a:pPr lvl="1" rtl="0"/>
            <a:r>
              <a:rPr lang="en-US" dirty="0" smtClean="0"/>
              <a:t>Steering Phase: The tasks are performed and the end result is matched with the original user story.</a:t>
            </a:r>
          </a:p>
          <a:p>
            <a:pPr rtl="0"/>
            <a:endParaRPr lang="en-US" dirty="0" smtClean="0"/>
          </a:p>
          <a:p>
            <a:pPr rtl="0"/>
            <a:r>
              <a:rPr lang="en-US" dirty="0" smtClean="0"/>
              <a:t>The purpose of the Planning Game is to guide the product into delivery. Instead of predicting the exact dates of when deliverables will be needed and produced, which is difficult to do, it aims to "steer the project" into delivery using a straightforward approach.</a:t>
            </a:r>
            <a:r>
              <a:rPr lang="en-US" baseline="30000" dirty="0" smtClean="0"/>
              <a:t> </a:t>
            </a:r>
            <a:r>
              <a:rPr lang="en-US" i="1" baseline="0" dirty="0" smtClean="0"/>
              <a:t> Wikipedia</a:t>
            </a:r>
            <a:endParaRPr lang="en-US" dirty="0" smtClean="0"/>
          </a:p>
          <a:p>
            <a:endParaRPr lang="en-US"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279952825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0" dirty="0" smtClean="0"/>
              <a:t>Test-driven development (TDD) is a software development process that relies on the repetition of a very short development cycle: first the developer writes an (initially failing) automated test case that defines a desired improvement or new function, then produces the minimum amount of code </a:t>
            </a:r>
            <a:r>
              <a:rPr lang="en-US" dirty="0" smtClean="0"/>
              <a:t>to pass that test, and finally refactors the new code to acceptable standards. Kent Beck, who is credited with having developed or 'rediscovered' the technique, stated in 2003 that TDD encourages simple designs and inspires confidence.</a:t>
            </a:r>
          </a:p>
          <a:p>
            <a:pPr rtl="0"/>
            <a:endParaRPr lang="en-US" dirty="0" smtClean="0"/>
          </a:p>
          <a:p>
            <a:pPr rtl="0"/>
            <a:r>
              <a:rPr lang="en-US" dirty="0" smtClean="0"/>
              <a:t>Test-driven development is related to the test-first programming concepts of extreme programming, begun in 1999, but more recently has created more general interest in its own right.</a:t>
            </a:r>
            <a:r>
              <a:rPr lang="en-US" baseline="0" dirty="0" smtClean="0"/>
              <a:t> </a:t>
            </a:r>
            <a:r>
              <a:rPr lang="en-US" i="1" baseline="0" dirty="0" smtClean="0"/>
              <a:t> Wikipedia</a:t>
            </a:r>
            <a:endParaRPr lang="en-US" dirty="0" smtClean="0"/>
          </a:p>
          <a:p>
            <a:endParaRPr lang="en-US"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334030803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0" dirty="0" smtClean="0"/>
              <a:t>Pair programming is an agile software development technique in which two programmers work together at one workstation. One, the driver, writes code while the other, the observer, reviews each line of code as it is typed in. The two programmers switch roles frequently. While reviewing, the observer also considers the "strategic" direction of the work, coming up with ideas for improvements and likely future problems to address. This frees the driver to focus all of his or her attention on the "tactical" aspects of completing the current task, using the observer as a safety net and guide. </a:t>
            </a:r>
            <a:r>
              <a:rPr lang="en-US" b="0" i="1" dirty="0" smtClean="0"/>
              <a:t> Wikipedia</a:t>
            </a:r>
            <a:endParaRPr lang="en-US" b="0" dirty="0" smtClean="0"/>
          </a:p>
          <a:p>
            <a:endParaRPr lang="en-US"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393094209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XP Programmer is responsible for implementing the code to support the user stories.</a:t>
            </a:r>
          </a:p>
          <a:p>
            <a:r>
              <a:rPr lang="en-US" dirty="0" smtClean="0"/>
              <a:t>The XP Tester role helps the customer define and write acceptance tests for user stories.</a:t>
            </a:r>
          </a:p>
          <a:p>
            <a:r>
              <a:rPr lang="en-US" dirty="0" smtClean="0"/>
              <a:t>The XP Customer role has the responsibility of defining what is the right product to build, determining the order in which features will be built, and making sure the product actually works.</a:t>
            </a:r>
          </a:p>
          <a:p>
            <a:r>
              <a:rPr lang="en-US" dirty="0" smtClean="0"/>
              <a:t>The XP Tracker role measures and communicates the team's progress.</a:t>
            </a:r>
          </a:p>
          <a:p>
            <a:r>
              <a:rPr lang="en-US" dirty="0" smtClean="0"/>
              <a:t>The XP Coach is a supporting role which helps a team stay on process and help the team learn.</a:t>
            </a:r>
          </a:p>
          <a:p>
            <a:r>
              <a:rPr lang="en-US" dirty="0" smtClean="0"/>
              <a:t>The XP Consultant is hired when the team needs additional special</a:t>
            </a:r>
            <a:r>
              <a:rPr lang="en-US" baseline="0" dirty="0" smtClean="0"/>
              <a:t> knowledge.</a:t>
            </a:r>
          </a:p>
          <a:p>
            <a:r>
              <a:rPr lang="en-US" baseline="0" dirty="0" smtClean="0"/>
              <a:t>The XP Big Boss is the manager of the project and provides the resources.</a:t>
            </a:r>
            <a:endParaRPr lang="en-US"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1381317754"/>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0" dirty="0" smtClean="0"/>
              <a:t>Scrum is an iterative and incremental Agile software development framework for managing software projects and product or application development. It defines "a flexible, holistic product development strategy where a development team works as a unit to reach a common goal." It challenges assumptions of the "traditional, sequential approach" to product development. Scrum enables teams to self-organize by encouraging physical co-location of all team members and daily face to face communication among all team members and disciplines in the project. A key principle of Scrum is its recognition that during a project the customers can change their minds about what they want and need (often called requirements churn), and that unpredicted challenges cannot be easily addressed in a traditional predictive or planned manner. As such, Scrum adopts an empirical approach—accepting that the problem cannot be fully understood or defined, focusing instead on maximizing the team's ability to deliver quickly and respond to emerging requirements</a:t>
            </a:r>
            <a:r>
              <a:rPr lang="en-US" dirty="0" smtClean="0"/>
              <a:t>. </a:t>
            </a:r>
            <a:r>
              <a:rPr lang="en-US" i="1" dirty="0" smtClean="0"/>
              <a:t>Wikipedia</a:t>
            </a:r>
            <a:endParaRPr lang="en-US" dirty="0" smtClean="0"/>
          </a:p>
          <a:p>
            <a:endParaRPr lang="en-US"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42218109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xfrm>
            <a:off x="3884613" y="8829967"/>
            <a:ext cx="2971800" cy="464820"/>
          </a:xfrm>
          <a:prstGeom prst="rect">
            <a:avLst/>
          </a:prstGeom>
          <a:noFill/>
        </p:spPr>
        <p:txBody>
          <a:bodyPr/>
          <a:lstStyle/>
          <a:p>
            <a:fld id="{2554B000-9C8B-434B-BFEB-5C3EC2D0AD86}" type="slidenum">
              <a:rPr lang="en-US"/>
              <a:pPr/>
              <a:t>9</a:t>
            </a:fld>
            <a:endParaRPr lang="en-US" dirty="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pPr eaLnBrk="1" hangingPunct="1"/>
            <a:r>
              <a:rPr lang="en-US" dirty="0" smtClean="0"/>
              <a:t>Change can be hard. If you are going</a:t>
            </a:r>
            <a:r>
              <a:rPr lang="en-US" baseline="0" dirty="0" smtClean="0"/>
              <a:t> to change behaviors in your organization it will take time, patience, and commitment.  Be careful to not be overly enthusiastic but try to involve others to get their buy-in.  Sponsorship by senior and middle management is important.  Be ready to take a couple steps back for each step forward.  Changing an organization is not a sprint but rather a marathon.</a:t>
            </a:r>
            <a:endParaRPr lang="en-US" dirty="0" smtClean="0"/>
          </a:p>
        </p:txBody>
      </p:sp>
    </p:spTree>
    <p:extLst>
      <p:ext uri="{BB962C8B-B14F-4D97-AF65-F5344CB8AC3E}">
        <p14:creationId xmlns:p14="http://schemas.microsoft.com/office/powerpoint/2010/main" val="2252460427"/>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Meeting</a:t>
            </a:r>
            <a:r>
              <a:rPr lang="en-US" baseline="0" dirty="0" smtClean="0"/>
              <a:t> time is limited but there are frequent meetings.</a:t>
            </a:r>
            <a:endParaRPr lang="en-US"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3976558827"/>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i="1" dirty="0" smtClean="0"/>
              <a:t>product backlog</a:t>
            </a:r>
            <a:r>
              <a:rPr lang="en-US" dirty="0" smtClean="0"/>
              <a:t> is an ordered list of </a:t>
            </a:r>
            <a:r>
              <a:rPr lang="en-US" i="1" dirty="0" smtClean="0"/>
              <a:t>requirements</a:t>
            </a:r>
            <a:r>
              <a:rPr lang="en-US" i="0" baseline="0" dirty="0" smtClean="0"/>
              <a:t> </a:t>
            </a:r>
            <a:r>
              <a:rPr lang="en-US" dirty="0" smtClean="0"/>
              <a:t>that is maintained for a product. It consists of features, bug fixes, non-functional requirements, etc.—whatever needs to be done in order to successfully deliver a viable product. The </a:t>
            </a:r>
            <a:r>
              <a:rPr lang="en-US" i="1" dirty="0" smtClean="0"/>
              <a:t>product backlog items</a:t>
            </a:r>
            <a:r>
              <a:rPr lang="en-US" dirty="0" smtClean="0"/>
              <a:t> (PBIs) are ordered by the Product Owner based on considerations like risk, business value, dependencies, date needed, etc.</a:t>
            </a:r>
          </a:p>
          <a:p>
            <a:endParaRPr lang="en-US" dirty="0" smtClean="0"/>
          </a:p>
          <a:p>
            <a:r>
              <a:rPr lang="en-US" dirty="0" smtClean="0"/>
              <a:t>The </a:t>
            </a:r>
            <a:r>
              <a:rPr lang="en-US" i="1" dirty="0" smtClean="0"/>
              <a:t>sprint backlog</a:t>
            </a:r>
            <a:r>
              <a:rPr lang="en-US" dirty="0" smtClean="0"/>
              <a:t> is the list of work the Development Team must address during the next sprint. The list is derived by selecting product backlog items from the top of the product backlog until the Development Team feels it has enough work to fill the sprint.</a:t>
            </a:r>
          </a:p>
          <a:p>
            <a:endParaRPr lang="en-US" dirty="0" smtClean="0"/>
          </a:p>
          <a:p>
            <a:r>
              <a:rPr lang="en-US" dirty="0" smtClean="0"/>
              <a:t>The </a:t>
            </a:r>
            <a:r>
              <a:rPr lang="en-US" i="1" dirty="0" smtClean="0"/>
              <a:t>sprint burn down chart </a:t>
            </a:r>
            <a:r>
              <a:rPr lang="en-US" dirty="0" smtClean="0"/>
              <a:t>is a publicly displayed chart showing remaining work in the sprint backlog.</a:t>
            </a:r>
            <a:endParaRPr lang="en-US"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239829550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xfrm>
            <a:off x="3884613" y="8829967"/>
            <a:ext cx="2971800" cy="464820"/>
          </a:xfrm>
          <a:prstGeom prst="rect">
            <a:avLst/>
          </a:prstGeom>
          <a:noFill/>
        </p:spPr>
        <p:txBody>
          <a:bodyPr/>
          <a:lstStyle/>
          <a:p>
            <a:fld id="{72858F5D-FEB5-4834-B686-3D9C507259AF}" type="slidenum">
              <a:rPr lang="en-US"/>
              <a:pPr/>
              <a:t>93</a:t>
            </a:fld>
            <a:endParaRPr lang="en-US" dirty="0"/>
          </a:p>
        </p:txBody>
      </p:sp>
      <p:sp>
        <p:nvSpPr>
          <p:cNvPr id="121859" name="Rectangle 2"/>
          <p:cNvSpPr>
            <a:spLocks noGrp="1" noRot="1" noChangeAspect="1" noChangeArrowheads="1" noTextEdit="1"/>
          </p:cNvSpPr>
          <p:nvPr>
            <p:ph type="sldImg"/>
          </p:nvPr>
        </p:nvSpPr>
        <p:spPr>
          <a:ln/>
        </p:spPr>
      </p:sp>
      <p:sp>
        <p:nvSpPr>
          <p:cNvPr id="121860" name="Rectangle 3"/>
          <p:cNvSpPr>
            <a:spLocks noGrp="1" noChangeArrowheads="1"/>
          </p:cNvSpPr>
          <p:nvPr>
            <p:ph type="body" idx="1"/>
          </p:nvPr>
        </p:nvSpPr>
        <p:spPr>
          <a:noFill/>
          <a:ln/>
        </p:spPr>
        <p:txBody>
          <a:bodyPr/>
          <a:lstStyle/>
          <a:p>
            <a:pPr eaLnBrk="1" hangingPunct="1"/>
            <a:r>
              <a:rPr lang="en-US" dirty="0" smtClean="0"/>
              <a:t>The </a:t>
            </a:r>
            <a:r>
              <a:rPr lang="en-US" b="0" dirty="0" smtClean="0"/>
              <a:t>Rational Unified Process (RUP) is </a:t>
            </a:r>
            <a:r>
              <a:rPr lang="en-US" dirty="0" smtClean="0"/>
              <a:t>an iterative software development process framework created by the Rational Software Corporation, a division of IBM since 2003. RUP is not a single concrete prescriptive process, but rather an adaptable process framework, intended to be tailored by the development organizations and software project teams that will select the elements of the process that are appropriate for their needs. RUP is a specific implementation of the Unified Process.</a:t>
            </a:r>
          </a:p>
        </p:txBody>
      </p:sp>
    </p:spTree>
    <p:extLst>
      <p:ext uri="{BB962C8B-B14F-4D97-AF65-F5344CB8AC3E}">
        <p14:creationId xmlns:p14="http://schemas.microsoft.com/office/powerpoint/2010/main" val="3034271957"/>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xfrm>
            <a:off x="3884613" y="8829967"/>
            <a:ext cx="2971800" cy="464820"/>
          </a:xfrm>
          <a:prstGeom prst="rect">
            <a:avLst/>
          </a:prstGeom>
          <a:noFill/>
        </p:spPr>
        <p:txBody>
          <a:bodyPr/>
          <a:lstStyle/>
          <a:p>
            <a:fld id="{5E0178F4-C562-4C1B-ABDD-30BAFB2A40EA}" type="slidenum">
              <a:rPr lang="en-US"/>
              <a:pPr/>
              <a:t>94</a:t>
            </a:fld>
            <a:endParaRPr lang="en-US" dirty="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p:spPr>
        <p:txBody>
          <a:bodyPr/>
          <a:lstStyle/>
          <a:p>
            <a:pPr rtl="0"/>
            <a:r>
              <a:rPr lang="en-US" dirty="0" smtClean="0"/>
              <a:t>RUP is based on a set of building blocks and content elements, describing what is to be produced, the necessary skills required and the step-by-step explanation describing how specific development goals are to be achieved. The main building blocks, or content elements, are the following:</a:t>
            </a:r>
          </a:p>
          <a:p>
            <a:pPr lvl="1" rtl="0"/>
            <a:r>
              <a:rPr lang="en-US" dirty="0" smtClean="0"/>
              <a:t>Roles (who) – A Role defines a set of related skills, competencies and responsibilities.</a:t>
            </a:r>
          </a:p>
          <a:p>
            <a:pPr lvl="1" rtl="0"/>
            <a:r>
              <a:rPr lang="en-US" dirty="0" smtClean="0"/>
              <a:t>Work Products (what) – A Work Product represents something resulting from a task, including all the documents and models produced while working through the process.</a:t>
            </a:r>
          </a:p>
          <a:p>
            <a:pPr lvl="1" rtl="0"/>
            <a:r>
              <a:rPr lang="en-US" dirty="0" smtClean="0"/>
              <a:t>Tasks (how) – A Task describes a unit of work assigned to a Role that provides a meaningful result.</a:t>
            </a:r>
          </a:p>
          <a:p>
            <a:pPr rtl="0"/>
            <a:endParaRPr lang="en-US" dirty="0" smtClean="0"/>
          </a:p>
          <a:p>
            <a:pPr rtl="0"/>
            <a:r>
              <a:rPr lang="en-US" dirty="0" smtClean="0"/>
              <a:t>Within each iteration, the tasks are categorized into nine disciplines:</a:t>
            </a:r>
          </a:p>
          <a:p>
            <a:pPr rtl="0"/>
            <a:r>
              <a:rPr lang="en-US" dirty="0" smtClean="0"/>
              <a:t>Six "engineering disciplines"</a:t>
            </a:r>
          </a:p>
          <a:p>
            <a:pPr lvl="1" rtl="0"/>
            <a:r>
              <a:rPr lang="en-US" dirty="0" smtClean="0"/>
              <a:t>Business Modeling</a:t>
            </a:r>
          </a:p>
          <a:p>
            <a:pPr lvl="1" rtl="0"/>
            <a:r>
              <a:rPr lang="en-US" dirty="0" smtClean="0"/>
              <a:t>Requirements</a:t>
            </a:r>
          </a:p>
          <a:p>
            <a:pPr lvl="1" rtl="0"/>
            <a:r>
              <a:rPr lang="en-US" dirty="0" smtClean="0"/>
              <a:t>Analysis and Design</a:t>
            </a:r>
          </a:p>
          <a:p>
            <a:pPr lvl="1" rtl="0"/>
            <a:r>
              <a:rPr lang="en-US" dirty="0" smtClean="0"/>
              <a:t>Implementation</a:t>
            </a:r>
          </a:p>
          <a:p>
            <a:pPr lvl="1" rtl="0"/>
            <a:r>
              <a:rPr lang="en-US" dirty="0" smtClean="0"/>
              <a:t>Test</a:t>
            </a:r>
          </a:p>
          <a:p>
            <a:pPr lvl="1" rtl="0"/>
            <a:r>
              <a:rPr lang="en-US" dirty="0" smtClean="0"/>
              <a:t>Deployment</a:t>
            </a:r>
          </a:p>
          <a:p>
            <a:pPr rtl="0"/>
            <a:r>
              <a:rPr lang="en-US" dirty="0" smtClean="0"/>
              <a:t>Three supporting disciplines</a:t>
            </a:r>
          </a:p>
          <a:p>
            <a:pPr lvl="1" rtl="0"/>
            <a:r>
              <a:rPr lang="en-US" dirty="0" smtClean="0"/>
              <a:t>Configuration and Change Management</a:t>
            </a:r>
          </a:p>
          <a:p>
            <a:pPr lvl="1" rtl="0"/>
            <a:r>
              <a:rPr lang="en-US" dirty="0" smtClean="0"/>
              <a:t>Project Management</a:t>
            </a:r>
          </a:p>
          <a:p>
            <a:pPr lvl="1" rtl="0"/>
            <a:r>
              <a:rPr lang="en-US" dirty="0" smtClean="0"/>
              <a:t>Environment</a:t>
            </a:r>
          </a:p>
          <a:p>
            <a:pPr eaLnBrk="1" hangingPunct="1"/>
            <a:endParaRPr lang="en-US" dirty="0" smtClean="0"/>
          </a:p>
          <a:p>
            <a:pPr eaLnBrk="1" hangingPunct="1"/>
            <a:r>
              <a:rPr lang="en-US" dirty="0" smtClean="0"/>
              <a:t>The RUP has determined a project life cycle consisting of four phases. These phases allow the process to be presented at a high level in a similar way to how a 'waterfall'-styled project might be presented, although in essence the key to the process lies in the iterations of development that lie within all of the phases. Also, each phase has one key objective and milestone at the end that denotes the objective being accomplished. The visualization of RUP phases and disciplines over time is referred to as the RUP hump chart.</a:t>
            </a:r>
          </a:p>
          <a:p>
            <a:pPr eaLnBrk="1" hangingPunct="1"/>
            <a:endParaRPr lang="en-US" dirty="0" smtClean="0"/>
          </a:p>
          <a:p>
            <a:r>
              <a:rPr lang="en-US" sz="2800" dirty="0" smtClean="0"/>
              <a:t>Four project lifecycle phases</a:t>
            </a:r>
          </a:p>
          <a:p>
            <a:pPr marL="920750" lvl="1" indent="-514350">
              <a:buFont typeface="+mj-lt"/>
              <a:buAutoNum type="arabicPeriod"/>
            </a:pPr>
            <a:r>
              <a:rPr lang="en-US" sz="2800" dirty="0" smtClean="0"/>
              <a:t>Inception Phase:</a:t>
            </a:r>
            <a:r>
              <a:rPr lang="en-US" sz="2800" baseline="0" dirty="0" smtClean="0"/>
              <a:t> </a:t>
            </a:r>
            <a:r>
              <a:rPr lang="en-US" sz="2400" dirty="0" smtClean="0"/>
              <a:t>Stakeholders, Requirements understanding, cost/schedule estimates, architectural prototype, compare actual expenditures versus planned expenditures.</a:t>
            </a:r>
          </a:p>
          <a:p>
            <a:pPr marL="920750" lvl="1" indent="-514350">
              <a:buFont typeface="+mj-lt"/>
              <a:buAutoNum type="arabicPeriod"/>
            </a:pPr>
            <a:r>
              <a:rPr lang="en-US" sz="2800" dirty="0" smtClean="0"/>
              <a:t>Elaboration Phase: </a:t>
            </a:r>
            <a:r>
              <a:rPr lang="en-US" sz="2400" dirty="0" smtClean="0"/>
              <a:t>Most of the use-case descriptions are developed (80%), software architecture, development plan for the overall project, Business case and risk list.</a:t>
            </a:r>
          </a:p>
          <a:p>
            <a:pPr marL="920750" lvl="1" indent="-514350">
              <a:buFont typeface="+mj-lt"/>
              <a:buAutoNum type="arabicPeriod"/>
            </a:pPr>
            <a:r>
              <a:rPr lang="en-US" sz="2800" dirty="0" smtClean="0"/>
              <a:t>Construction Phase: </a:t>
            </a:r>
            <a:r>
              <a:rPr lang="en-US" sz="2400" dirty="0" smtClean="0"/>
              <a:t>Build the software system, Software Release.</a:t>
            </a:r>
          </a:p>
          <a:p>
            <a:pPr marL="920750" lvl="1" indent="-514350">
              <a:buFont typeface="+mj-lt"/>
              <a:buAutoNum type="arabicPeriod"/>
            </a:pPr>
            <a:r>
              <a:rPr lang="en-US" sz="2800" dirty="0" smtClean="0"/>
              <a:t>Transition Phase: Move </a:t>
            </a:r>
            <a:r>
              <a:rPr lang="en-US" sz="2400" dirty="0" smtClean="0"/>
              <a:t>from development to production, training, testing</a:t>
            </a:r>
          </a:p>
          <a:p>
            <a:pPr eaLnBrk="1" hangingPunct="1"/>
            <a:endParaRPr lang="en-US" dirty="0" smtClean="0"/>
          </a:p>
        </p:txBody>
      </p:sp>
    </p:spTree>
    <p:extLst>
      <p:ext uri="{BB962C8B-B14F-4D97-AF65-F5344CB8AC3E}">
        <p14:creationId xmlns:p14="http://schemas.microsoft.com/office/powerpoint/2010/main" val="181155120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0" i="0" u="none" strike="noStrike" kern="1200" baseline="0" dirty="0" smtClean="0">
                <a:solidFill>
                  <a:schemeClr val="tx1"/>
                </a:solidFill>
                <a:latin typeface="Arial" charset="0"/>
                <a:ea typeface="ＭＳ Ｐゴシック" pitchFamily="1" charset="-128"/>
                <a:cs typeface="ＭＳ Ｐゴシック"/>
              </a:rPr>
              <a:t>The Rational Unified Process describes how to effectively deploy commercially proven approaches to software</a:t>
            </a:r>
          </a:p>
          <a:p>
            <a:r>
              <a:rPr lang="en-US" sz="1000" b="0" i="0" u="none" strike="noStrike" kern="1200" baseline="0" dirty="0" smtClean="0">
                <a:solidFill>
                  <a:schemeClr val="tx1"/>
                </a:solidFill>
                <a:latin typeface="Arial" charset="0"/>
                <a:ea typeface="ＭＳ Ｐゴシック" pitchFamily="1" charset="-128"/>
                <a:cs typeface="ＭＳ Ｐゴシック"/>
              </a:rPr>
              <a:t>development for software development teams. These are called “best practices” not so much because you can</a:t>
            </a:r>
          </a:p>
          <a:p>
            <a:r>
              <a:rPr lang="en-US" sz="1000" b="0" i="0" u="none" strike="noStrike" kern="1200" baseline="0" dirty="0" smtClean="0">
                <a:solidFill>
                  <a:schemeClr val="tx1"/>
                </a:solidFill>
                <a:latin typeface="Arial" charset="0"/>
                <a:ea typeface="ＭＳ Ｐゴシック" pitchFamily="1" charset="-128"/>
                <a:cs typeface="ＭＳ Ｐゴシック"/>
              </a:rPr>
              <a:t>precisely quantify their value, but rather, because they are observed to be commonly used in industry by successful</a:t>
            </a:r>
          </a:p>
          <a:p>
            <a:r>
              <a:rPr lang="en-US" sz="1000" b="0" i="0" u="none" strike="noStrike" kern="1200" baseline="0" dirty="0" smtClean="0">
                <a:solidFill>
                  <a:schemeClr val="tx1"/>
                </a:solidFill>
                <a:latin typeface="Arial" charset="0"/>
                <a:ea typeface="ＭＳ Ｐゴシック" pitchFamily="1" charset="-128"/>
                <a:cs typeface="ＭＳ Ｐゴシック"/>
              </a:rPr>
              <a:t>organizations. The Rational Unified Process provides each team member with the guidelines, templates and tool</a:t>
            </a:r>
          </a:p>
          <a:p>
            <a:r>
              <a:rPr lang="en-US" sz="1000" b="0" i="0" u="none" strike="noStrike" kern="1200" baseline="0" dirty="0" smtClean="0">
                <a:solidFill>
                  <a:schemeClr val="tx1"/>
                </a:solidFill>
                <a:latin typeface="Arial" charset="0"/>
                <a:ea typeface="ＭＳ Ｐゴシック" pitchFamily="1" charset="-128"/>
                <a:cs typeface="ＭＳ Ｐゴシック"/>
              </a:rPr>
              <a:t>mentors necessary for the entire team to take full advantage of among others the following best practices:</a:t>
            </a:r>
          </a:p>
          <a:p>
            <a:pPr marL="285750" lvl="1" indent="0">
              <a:buFontTx/>
              <a:buNone/>
            </a:pPr>
            <a:r>
              <a:rPr lang="en-US" sz="1000" b="0" i="0" u="none" strike="noStrike" kern="1200" baseline="0" dirty="0" smtClean="0">
                <a:solidFill>
                  <a:schemeClr val="tx1"/>
                </a:solidFill>
                <a:latin typeface="Arial" charset="0"/>
                <a:ea typeface="ＭＳ Ｐゴシック" pitchFamily="1" charset="-128"/>
                <a:cs typeface="ＭＳ Ｐゴシック"/>
              </a:rPr>
              <a:t>1. Develop software iteratively</a:t>
            </a:r>
          </a:p>
          <a:p>
            <a:pPr marL="285750" lvl="1" indent="0">
              <a:buFontTx/>
              <a:buNone/>
            </a:pPr>
            <a:r>
              <a:rPr lang="en-US" sz="1000" b="0" i="0" u="none" strike="noStrike" kern="1200" baseline="0" dirty="0" smtClean="0">
                <a:solidFill>
                  <a:schemeClr val="tx1"/>
                </a:solidFill>
                <a:latin typeface="Arial" charset="0"/>
                <a:ea typeface="ＭＳ Ｐゴシック" pitchFamily="1" charset="-128"/>
                <a:cs typeface="ＭＳ Ｐゴシック"/>
              </a:rPr>
              <a:t>2. Manage requirements</a:t>
            </a:r>
          </a:p>
          <a:p>
            <a:pPr marL="285750" lvl="1" indent="0">
              <a:buFontTx/>
              <a:buNone/>
            </a:pPr>
            <a:r>
              <a:rPr lang="en-US" sz="1000" b="0" i="0" u="none" strike="noStrike" kern="1200" baseline="0" dirty="0" smtClean="0">
                <a:solidFill>
                  <a:schemeClr val="tx1"/>
                </a:solidFill>
                <a:latin typeface="Arial" charset="0"/>
                <a:ea typeface="ＭＳ Ｐゴシック" pitchFamily="1" charset="-128"/>
                <a:cs typeface="ＭＳ Ｐゴシック"/>
              </a:rPr>
              <a:t>3. Use component-based architectures</a:t>
            </a:r>
          </a:p>
          <a:p>
            <a:pPr marL="285750" lvl="1" indent="0">
              <a:buFontTx/>
              <a:buNone/>
            </a:pPr>
            <a:r>
              <a:rPr lang="en-US" sz="1000" b="0" i="0" u="none" strike="noStrike" kern="1200" baseline="0" dirty="0" smtClean="0">
                <a:solidFill>
                  <a:schemeClr val="tx1"/>
                </a:solidFill>
                <a:latin typeface="Arial" charset="0"/>
                <a:ea typeface="ＭＳ Ｐゴシック" pitchFamily="1" charset="-128"/>
                <a:cs typeface="ＭＳ Ｐゴシック"/>
              </a:rPr>
              <a:t>4. Visually model software</a:t>
            </a:r>
          </a:p>
          <a:p>
            <a:pPr marL="285750" lvl="1" indent="0">
              <a:buFontTx/>
              <a:buNone/>
            </a:pPr>
            <a:r>
              <a:rPr lang="en-US" sz="1000" b="0" i="0" u="none" strike="noStrike" kern="1200" baseline="0" dirty="0" smtClean="0">
                <a:solidFill>
                  <a:schemeClr val="tx1"/>
                </a:solidFill>
                <a:latin typeface="Arial" charset="0"/>
                <a:ea typeface="ＭＳ Ｐゴシック" pitchFamily="1" charset="-128"/>
                <a:cs typeface="ＭＳ Ｐゴシック"/>
              </a:rPr>
              <a:t>5. Verify software quality</a:t>
            </a:r>
          </a:p>
          <a:p>
            <a:pPr marL="285750" lvl="1" indent="0">
              <a:buFontTx/>
              <a:buNone/>
            </a:pPr>
            <a:r>
              <a:rPr lang="en-US" sz="1000" b="0" i="0" u="none" strike="noStrike" kern="1200" baseline="0" dirty="0" smtClean="0">
                <a:solidFill>
                  <a:schemeClr val="tx1"/>
                </a:solidFill>
                <a:latin typeface="Arial" charset="0"/>
                <a:ea typeface="ＭＳ Ｐゴシック" pitchFamily="1" charset="-128"/>
                <a:cs typeface="ＭＳ Ｐゴシック"/>
              </a:rPr>
              <a:t>6. Control changes to software</a:t>
            </a:r>
            <a:endParaRPr lang="en-US"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186248600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RUP </a:t>
            </a:r>
            <a:r>
              <a:rPr lang="en-US" sz="1000" b="0" i="0" u="none" strike="noStrike" kern="1200" baseline="0" dirty="0" smtClean="0">
                <a:solidFill>
                  <a:schemeClr val="tx1"/>
                </a:solidFill>
                <a:latin typeface="Arial" charset="0"/>
                <a:ea typeface="ＭＳ Ｐゴシック" pitchFamily="1" charset="-128"/>
                <a:cs typeface="ＭＳ Ｐゴシック"/>
              </a:rPr>
              <a:t>activities create and maintain models. Rather than focusing on the production</a:t>
            </a:r>
          </a:p>
          <a:p>
            <a:r>
              <a:rPr lang="en-US" sz="1000" b="0" i="0" u="none" strike="noStrike" kern="1200" baseline="0" dirty="0" smtClean="0">
                <a:solidFill>
                  <a:schemeClr val="tx1"/>
                </a:solidFill>
                <a:latin typeface="Arial" charset="0"/>
                <a:ea typeface="ＭＳ Ｐゴシック" pitchFamily="1" charset="-128"/>
                <a:cs typeface="ＭＳ Ｐゴシック"/>
              </a:rPr>
              <a:t>of large amount of paper documents, the Unified Process emphasizes the development and maintenance of</a:t>
            </a:r>
          </a:p>
          <a:p>
            <a:r>
              <a:rPr lang="en-US" sz="1000" b="0" i="0" u="none" strike="noStrike" kern="1200" baseline="0" dirty="0" smtClean="0">
                <a:solidFill>
                  <a:schemeClr val="tx1"/>
                </a:solidFill>
                <a:latin typeface="Arial" charset="0"/>
                <a:ea typeface="ＭＳ Ｐゴシック" pitchFamily="1" charset="-128"/>
                <a:cs typeface="ＭＳ Ｐゴシック"/>
              </a:rPr>
              <a:t>models—semantically rich representations of the software system under development.</a:t>
            </a:r>
          </a:p>
          <a:p>
            <a:endParaRPr lang="en-US" sz="1000" b="0" i="0" u="none" strike="noStrike" kern="1200" baseline="0" dirty="0" smtClean="0">
              <a:solidFill>
                <a:schemeClr val="tx1"/>
              </a:solidFill>
              <a:latin typeface="Arial" charset="0"/>
              <a:ea typeface="ＭＳ Ｐゴシック" pitchFamily="1" charset="-128"/>
            </a:endParaRPr>
          </a:p>
          <a:p>
            <a:r>
              <a:rPr lang="en-US" sz="1000" b="0" i="0" u="none" strike="noStrike" kern="1200" baseline="0" dirty="0" smtClean="0">
                <a:solidFill>
                  <a:schemeClr val="tx1"/>
                </a:solidFill>
                <a:latin typeface="Arial" charset="0"/>
                <a:ea typeface="ＭＳ Ｐゴシック" pitchFamily="1" charset="-128"/>
                <a:cs typeface="ＭＳ Ｐゴシック"/>
              </a:rPr>
              <a:t>One of the major problems with most business engineering efforts, is that the software engineering and the business</a:t>
            </a:r>
          </a:p>
          <a:p>
            <a:r>
              <a:rPr lang="en-US" sz="1000" b="0" i="0" u="none" strike="noStrike" kern="1200" baseline="0" dirty="0" smtClean="0">
                <a:solidFill>
                  <a:schemeClr val="tx1"/>
                </a:solidFill>
                <a:latin typeface="Arial" charset="0"/>
                <a:ea typeface="ＭＳ Ｐゴシック" pitchFamily="1" charset="-128"/>
                <a:cs typeface="ＭＳ Ｐゴシック"/>
              </a:rPr>
              <a:t>engineering community do not communicate properly with each other. This leads to the output from business</a:t>
            </a:r>
          </a:p>
          <a:p>
            <a:r>
              <a:rPr lang="en-US" sz="1000" b="0" i="0" u="none" strike="noStrike" kern="1200" baseline="0" dirty="0" smtClean="0">
                <a:solidFill>
                  <a:schemeClr val="tx1"/>
                </a:solidFill>
                <a:latin typeface="Arial" charset="0"/>
                <a:ea typeface="ＭＳ Ｐゴシック" pitchFamily="1" charset="-128"/>
                <a:cs typeface="ＭＳ Ｐゴシック"/>
              </a:rPr>
              <a:t>engineering is not being used properly as input to the software development effort, and vice-versa. The Rational</a:t>
            </a:r>
          </a:p>
          <a:p>
            <a:r>
              <a:rPr lang="en-US" sz="1000" b="0" i="0" u="none" strike="noStrike" kern="1200" baseline="0" dirty="0" smtClean="0">
                <a:solidFill>
                  <a:schemeClr val="tx1"/>
                </a:solidFill>
                <a:latin typeface="Arial" charset="0"/>
                <a:ea typeface="ＭＳ Ｐゴシック" pitchFamily="1" charset="-128"/>
                <a:cs typeface="ＭＳ Ｐゴシック"/>
              </a:rPr>
              <a:t>Unified Process addresses this by providing a common language and process for both communities, as well as</a:t>
            </a:r>
          </a:p>
          <a:p>
            <a:r>
              <a:rPr lang="en-US" sz="1000" b="0" i="0" u="none" strike="noStrike" kern="1200" baseline="0" dirty="0" smtClean="0">
                <a:solidFill>
                  <a:schemeClr val="tx1"/>
                </a:solidFill>
                <a:latin typeface="Arial" charset="0"/>
                <a:ea typeface="ＭＳ Ｐゴシック" pitchFamily="1" charset="-128"/>
                <a:cs typeface="ＭＳ Ｐゴシック"/>
              </a:rPr>
              <a:t>showing how to create and maintain direct traceability between business and software models.</a:t>
            </a:r>
          </a:p>
          <a:p>
            <a:r>
              <a:rPr lang="en-US" sz="1000" b="0" i="0" u="none" strike="noStrike" kern="1200" baseline="0" dirty="0" smtClean="0">
                <a:solidFill>
                  <a:schemeClr val="tx1"/>
                </a:solidFill>
                <a:latin typeface="Arial" charset="0"/>
                <a:ea typeface="ＭＳ Ｐゴシック" pitchFamily="1" charset="-128"/>
                <a:cs typeface="ＭＳ Ｐゴシック"/>
              </a:rPr>
              <a:t>In Business Modeling we document business processes using so called business use cases. This assures a common</a:t>
            </a:r>
          </a:p>
          <a:p>
            <a:r>
              <a:rPr lang="en-US" sz="1000" b="0" i="0" u="none" strike="noStrike" kern="1200" baseline="0" dirty="0" smtClean="0">
                <a:solidFill>
                  <a:schemeClr val="tx1"/>
                </a:solidFill>
                <a:latin typeface="Arial" charset="0"/>
                <a:ea typeface="ＭＳ Ｐゴシック" pitchFamily="1" charset="-128"/>
                <a:cs typeface="ＭＳ Ｐゴシック"/>
              </a:rPr>
              <a:t>understanding among all stakeholders of what business process needs to be supported in the organization. The business use cases are analyzed to understand how the business should support the business processes. This is</a:t>
            </a:r>
          </a:p>
          <a:p>
            <a:r>
              <a:rPr lang="en-US" sz="1000" b="0" i="0" u="none" strike="noStrike" kern="1200" baseline="0" dirty="0" smtClean="0">
                <a:solidFill>
                  <a:schemeClr val="tx1"/>
                </a:solidFill>
                <a:latin typeface="Arial" charset="0"/>
                <a:ea typeface="ＭＳ Ｐゴシック" pitchFamily="1" charset="-128"/>
                <a:cs typeface="ＭＳ Ｐゴシック"/>
              </a:rPr>
              <a:t>documented in a business object-model. Many projects may choose not to do business modeling.</a:t>
            </a:r>
            <a:endParaRPr lang="en-US"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712393918"/>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0" i="0" u="none" strike="noStrike" kern="1200" baseline="0" dirty="0" smtClean="0">
                <a:solidFill>
                  <a:schemeClr val="tx1"/>
                </a:solidFill>
                <a:latin typeface="Arial" charset="0"/>
                <a:ea typeface="ＭＳ Ｐゴシック" pitchFamily="1" charset="-128"/>
                <a:cs typeface="ＭＳ Ｐゴシック"/>
              </a:rPr>
              <a:t>Software Project Management is the art of balancing competing objectives, managing risk, and overcoming</a:t>
            </a:r>
          </a:p>
          <a:p>
            <a:r>
              <a:rPr lang="en-US" sz="1000" b="0" i="0" u="none" strike="noStrike" kern="1200" baseline="0" dirty="0" smtClean="0">
                <a:solidFill>
                  <a:schemeClr val="tx1"/>
                </a:solidFill>
                <a:latin typeface="Arial" charset="0"/>
                <a:ea typeface="ＭＳ Ｐゴシック" pitchFamily="1" charset="-128"/>
                <a:cs typeface="ＭＳ Ｐゴシック"/>
              </a:rPr>
              <a:t>constraints to deliver, successfully, a product in which meets the needs of both customers (the payers of bills) and</a:t>
            </a:r>
          </a:p>
          <a:p>
            <a:r>
              <a:rPr lang="en-US" sz="1000" b="0" i="0" u="none" strike="noStrike" kern="1200" baseline="0" dirty="0" smtClean="0">
                <a:solidFill>
                  <a:schemeClr val="tx1"/>
                </a:solidFill>
                <a:latin typeface="Arial" charset="0"/>
                <a:ea typeface="ＭＳ Ｐゴシック" pitchFamily="1" charset="-128"/>
                <a:cs typeface="ＭＳ Ｐゴシック"/>
              </a:rPr>
              <a:t>the users. The fact that so few projects are unarguably successful is comment enough on the difficulty of the task.</a:t>
            </a:r>
          </a:p>
          <a:p>
            <a:endParaRPr lang="en-US" sz="1000" b="0" i="0" u="none" strike="noStrike" kern="1200" baseline="0" dirty="0" smtClean="0">
              <a:solidFill>
                <a:schemeClr val="tx1"/>
              </a:solidFill>
              <a:latin typeface="Arial" charset="0"/>
              <a:ea typeface="ＭＳ Ｐゴシック" pitchFamily="1" charset="-128"/>
              <a:cs typeface="ＭＳ Ｐゴシック"/>
            </a:endParaRPr>
          </a:p>
          <a:p>
            <a:r>
              <a:rPr lang="en-US" sz="1000" b="0" i="0" u="none" strike="noStrike" kern="1200" baseline="0" dirty="0" smtClean="0">
                <a:solidFill>
                  <a:schemeClr val="tx1"/>
                </a:solidFill>
                <a:latin typeface="Arial" charset="0"/>
                <a:ea typeface="ＭＳ Ｐゴシック" pitchFamily="1" charset="-128"/>
                <a:cs typeface="ＭＳ Ｐゴシック"/>
              </a:rPr>
              <a:t>RUP provides:</a:t>
            </a:r>
          </a:p>
          <a:p>
            <a:r>
              <a:rPr lang="en-US" sz="1000" b="0" i="0" u="none" strike="noStrike" kern="1200" baseline="0" dirty="0" smtClean="0">
                <a:solidFill>
                  <a:schemeClr val="tx1"/>
                </a:solidFill>
                <a:latin typeface="Arial" charset="0"/>
                <a:ea typeface="ＭＳ Ｐゴシック" pitchFamily="1" charset="-128"/>
                <a:cs typeface="ＭＳ Ｐゴシック"/>
              </a:rPr>
              <a:t>• A framework for managing software-intensive projects.</a:t>
            </a:r>
          </a:p>
          <a:p>
            <a:r>
              <a:rPr lang="en-US" sz="1000" b="0" i="0" u="none" strike="noStrike" kern="1200" baseline="0" dirty="0" smtClean="0">
                <a:solidFill>
                  <a:schemeClr val="tx1"/>
                </a:solidFill>
                <a:latin typeface="Arial" charset="0"/>
                <a:ea typeface="ＭＳ Ｐゴシック" pitchFamily="1" charset="-128"/>
                <a:cs typeface="ＭＳ Ｐゴシック"/>
              </a:rPr>
              <a:t>• Practical guidelines for planning, staffing, executing, and monitoring projects.</a:t>
            </a:r>
          </a:p>
          <a:p>
            <a:r>
              <a:rPr lang="en-US" sz="1000" b="0" i="0" u="none" strike="noStrike" kern="1200" baseline="0" dirty="0" smtClean="0">
                <a:solidFill>
                  <a:schemeClr val="tx1"/>
                </a:solidFill>
                <a:latin typeface="Arial" charset="0"/>
                <a:ea typeface="ＭＳ Ｐゴシック" pitchFamily="1" charset="-128"/>
                <a:cs typeface="ＭＳ Ｐゴシック"/>
              </a:rPr>
              <a:t>• A framework for managing risk.</a:t>
            </a:r>
          </a:p>
          <a:p>
            <a:endParaRPr lang="en-US" sz="1000" b="0" i="0" u="none" strike="noStrike" kern="1200" baseline="0" dirty="0" smtClean="0">
              <a:solidFill>
                <a:schemeClr val="tx1"/>
              </a:solidFill>
              <a:latin typeface="Arial" charset="0"/>
              <a:ea typeface="ＭＳ Ｐゴシック" pitchFamily="1" charset="-128"/>
              <a:cs typeface="ＭＳ Ｐゴシック"/>
            </a:endParaRPr>
          </a:p>
          <a:p>
            <a:r>
              <a:rPr lang="en-US" sz="1000" b="0" i="0" u="none" strike="noStrike" kern="1200" baseline="0" dirty="0" smtClean="0">
                <a:solidFill>
                  <a:schemeClr val="tx1"/>
                </a:solidFill>
                <a:latin typeface="Arial" charset="0"/>
                <a:ea typeface="ＭＳ Ｐゴシック" pitchFamily="1" charset="-128"/>
                <a:cs typeface="ＭＳ Ｐゴシック"/>
              </a:rPr>
              <a:t>It is not a recipe for success, but it presents an approach to managing the project that will markedly improve the</a:t>
            </a:r>
          </a:p>
          <a:p>
            <a:r>
              <a:rPr lang="en-US" sz="1000" b="0" i="0" u="none" strike="noStrike" kern="1200" baseline="0" dirty="0" smtClean="0">
                <a:solidFill>
                  <a:schemeClr val="tx1"/>
                </a:solidFill>
                <a:latin typeface="Arial" charset="0"/>
                <a:ea typeface="ＭＳ Ｐゴシック" pitchFamily="1" charset="-128"/>
                <a:cs typeface="ＭＳ Ｐゴシック"/>
              </a:rPr>
              <a:t>odds of delivering successful software.</a:t>
            </a:r>
            <a:endParaRPr lang="en-US"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584208944"/>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RUP role definitions are consistent with the notion of separating breadth and depth. Personality types for breadth workers and depth workers are very different. Breadth work is quick, inexact, and resilient. Depth work takes much more time, requires attention to detail, and must be of significantly better quality. </a:t>
            </a:r>
          </a:p>
          <a:p>
            <a:endParaRPr lang="en-US" dirty="0" smtClean="0"/>
          </a:p>
          <a:p>
            <a:r>
              <a:rPr lang="en-US" dirty="0" smtClean="0"/>
              <a:t>For example for requirements:</a:t>
            </a:r>
          </a:p>
          <a:p>
            <a:r>
              <a:rPr lang="en-US" b="0" dirty="0" smtClean="0"/>
              <a:t>Breadth role is the Requirements Systems Analyst who discovers all requirement use cases. Depth</a:t>
            </a:r>
            <a:r>
              <a:rPr lang="en-US" b="0" baseline="0" dirty="0" smtClean="0"/>
              <a:t> role is the </a:t>
            </a:r>
            <a:r>
              <a:rPr lang="en-US" b="0" dirty="0" smtClean="0"/>
              <a:t>Requirements Engineer who details a single set of requirement use cases.</a:t>
            </a:r>
            <a:endParaRPr lang="en-US" b="0"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1952629187"/>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xfrm>
            <a:off x="3884613" y="8829967"/>
            <a:ext cx="2971800" cy="464820"/>
          </a:xfrm>
          <a:prstGeom prst="rect">
            <a:avLst/>
          </a:prstGeom>
          <a:noFill/>
        </p:spPr>
        <p:txBody>
          <a:bodyPr/>
          <a:lstStyle/>
          <a:p>
            <a:fld id="{F990776D-E59F-4868-AE11-A86AAC6C9525}" type="slidenum">
              <a:rPr lang="en-US"/>
              <a:pPr/>
              <a:t>100</a:t>
            </a:fld>
            <a:endParaRPr lang="en-US" dirty="0"/>
          </a:p>
        </p:txBody>
      </p:sp>
      <p:sp>
        <p:nvSpPr>
          <p:cNvPr id="123907" name="Rectangle 2"/>
          <p:cNvSpPr>
            <a:spLocks noGrp="1" noRot="1" noChangeAspect="1" noChangeArrowheads="1" noTextEdit="1"/>
          </p:cNvSpPr>
          <p:nvPr>
            <p:ph type="sldImg"/>
          </p:nvPr>
        </p:nvSpPr>
        <p:spPr>
          <a:ln/>
        </p:spPr>
      </p:sp>
      <p:sp>
        <p:nvSpPr>
          <p:cNvPr id="123908"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6724992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xfrm>
            <a:off x="3884613" y="8829967"/>
            <a:ext cx="2971800" cy="464820"/>
          </a:xfrm>
          <a:prstGeom prst="rect">
            <a:avLst/>
          </a:prstGeom>
          <a:noFill/>
        </p:spPr>
        <p:txBody>
          <a:bodyPr/>
          <a:lstStyle/>
          <a:p>
            <a:fld id="{FB6343A9-1894-416D-8C14-D70044D2BF24}" type="slidenum">
              <a:rPr lang="en-US"/>
              <a:pPr/>
              <a:t>10</a:t>
            </a:fld>
            <a:endParaRPr lang="en-US" dirty="0"/>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pPr eaLnBrk="1" hangingPunct="1"/>
            <a:r>
              <a:rPr lang="en-US" dirty="0" smtClean="0"/>
              <a:t>If you are using a framework</a:t>
            </a:r>
            <a:r>
              <a:rPr lang="en-US" baseline="0" dirty="0" smtClean="0"/>
              <a:t>, understand the strengths and weaknesses.  Use the framework “as is” before you try to tailor it.  When you tailor your processes, measure the results and see if that is what is expected Make sure you don’t tailor too much or your measures will not provide much insight.  What you really will have is a different process.  </a:t>
            </a:r>
            <a:endParaRPr lang="en-US" dirty="0" smtClean="0"/>
          </a:p>
        </p:txBody>
      </p:sp>
    </p:spTree>
    <p:extLst>
      <p:ext uri="{BB962C8B-B14F-4D97-AF65-F5344CB8AC3E}">
        <p14:creationId xmlns:p14="http://schemas.microsoft.com/office/powerpoint/2010/main" val="3479297250"/>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xfrm>
            <a:off x="3884613" y="8829967"/>
            <a:ext cx="2971800" cy="464820"/>
          </a:xfrm>
          <a:prstGeom prst="rect">
            <a:avLst/>
          </a:prstGeom>
          <a:noFill/>
        </p:spPr>
        <p:txBody>
          <a:bodyPr/>
          <a:lstStyle/>
          <a:p>
            <a:fld id="{B6773B1A-63A4-46F4-9329-34F02BB11D1D}" type="slidenum">
              <a:rPr lang="en-US"/>
              <a:pPr/>
              <a:t>101</a:t>
            </a:fld>
            <a:endParaRPr lang="en-US" dirty="0"/>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1414286242"/>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xfrm>
            <a:off x="3884613" y="8829967"/>
            <a:ext cx="2971800" cy="464820"/>
          </a:xfrm>
          <a:prstGeom prst="rect">
            <a:avLst/>
          </a:prstGeom>
          <a:noFill/>
        </p:spPr>
        <p:txBody>
          <a:bodyPr/>
          <a:lstStyle/>
          <a:p>
            <a:fld id="{F5A0DDA7-D117-40C9-81B7-D889A39665A0}" type="slidenum">
              <a:rPr lang="en-US"/>
              <a:pPr/>
              <a:t>102</a:t>
            </a:fld>
            <a:endParaRPr lang="en-US" dirty="0"/>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1854654683"/>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Agile Unified Process (AUP) is a simplified version of the IBM Rational Unified Process (RUP) developed by Scott Ambler. It describes a simple, easy to understand approach to developing business application software using agile techniques and concepts yet still remaining true to the RUP. The AUP applies agile techniques including test driven development (TDD), Agile Modeling, Agile change management, and database refactoring to improve productivity.  </a:t>
            </a:r>
            <a:r>
              <a:rPr lang="en-US" b="0" i="1" dirty="0" smtClean="0"/>
              <a:t>Wikipedia</a:t>
            </a:r>
          </a:p>
          <a:p>
            <a:pPr marL="514350" lvl="1" indent="-228600" rtl="0">
              <a:buFont typeface="+mj-lt"/>
              <a:buAutoNum type="arabicPeriod"/>
            </a:pPr>
            <a:endParaRPr lang="en-US" dirty="0" smtClean="0"/>
          </a:p>
          <a:p>
            <a:endParaRPr lang="en-US" b="0"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359254171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xfrm>
            <a:off x="3884613" y="8829967"/>
            <a:ext cx="2971800" cy="464820"/>
          </a:xfrm>
          <a:prstGeom prst="rect">
            <a:avLst/>
          </a:prstGeom>
          <a:noFill/>
        </p:spPr>
        <p:txBody>
          <a:bodyPr/>
          <a:lstStyle/>
          <a:p>
            <a:fld id="{5E0178F4-C562-4C1B-ABDD-30BAFB2A40EA}" type="slidenum">
              <a:rPr lang="en-US"/>
              <a:pPr/>
              <a:t>104</a:t>
            </a:fld>
            <a:endParaRPr lang="en-US" dirty="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p:spPr>
        <p:txBody>
          <a:bodyPr/>
          <a:lstStyle/>
          <a:p>
            <a:pPr eaLnBrk="1" hangingPunct="1"/>
            <a:r>
              <a:rPr lang="en-US" dirty="0" smtClean="0"/>
              <a:t>The Agile Unified Process distinguishes between two types of iterations. A development release iteration results in a deployment to the quality-assurance and/or demo area. A production release iteration results in a deployment to the production area. This is a significant refinement to RUP.</a:t>
            </a:r>
          </a:p>
        </p:txBody>
      </p:sp>
    </p:spTree>
    <p:extLst>
      <p:ext uri="{BB962C8B-B14F-4D97-AF65-F5344CB8AC3E}">
        <p14:creationId xmlns:p14="http://schemas.microsoft.com/office/powerpoint/2010/main" val="819820408"/>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AUP has seven disciplines:</a:t>
            </a:r>
          </a:p>
          <a:p>
            <a:pPr rtl="0"/>
            <a:endParaRPr lang="en-US" b="0" dirty="0" smtClean="0"/>
          </a:p>
          <a:p>
            <a:pPr marL="514350" lvl="1" indent="-228600" rtl="0">
              <a:buFont typeface="+mj-lt"/>
              <a:buAutoNum type="arabicPeriod"/>
            </a:pPr>
            <a:r>
              <a:rPr lang="en-US" b="0" dirty="0" smtClean="0"/>
              <a:t>Model. Understand the business of the organization, the problem domain being addressed by the project, and identify a viable solution to address the problem domain. </a:t>
            </a:r>
          </a:p>
          <a:p>
            <a:pPr marL="514350" lvl="1" indent="-228600" rtl="0">
              <a:buFont typeface="+mj-lt"/>
              <a:buAutoNum type="arabicPeriod"/>
            </a:pPr>
            <a:r>
              <a:rPr lang="en-US" b="0" dirty="0" smtClean="0"/>
              <a:t>Implementation. Transform model(s) into executable code and perform a basic level of testing, in particular unit testing.</a:t>
            </a:r>
          </a:p>
          <a:p>
            <a:pPr marL="514350" lvl="1" indent="-228600" rtl="0">
              <a:buFont typeface="+mj-lt"/>
              <a:buAutoNum type="arabicPeriod"/>
            </a:pPr>
            <a:r>
              <a:rPr lang="en-US" b="0" dirty="0" smtClean="0"/>
              <a:t>Test. Perform an objective evaluation to ensure quality. This includes finding defects, validating that the system works as designed, and verifying that the requirements are met.</a:t>
            </a:r>
          </a:p>
          <a:p>
            <a:pPr marL="514350" lvl="1" indent="-228600" rtl="0">
              <a:buFont typeface="+mj-lt"/>
              <a:buAutoNum type="arabicPeriod"/>
            </a:pPr>
            <a:r>
              <a:rPr lang="en-US" b="0" dirty="0" smtClean="0"/>
              <a:t>Deployment. Plan for the delivery of the system and to execute the plan to make the system available to end users. </a:t>
            </a:r>
          </a:p>
          <a:p>
            <a:pPr marL="514350" lvl="1" indent="-228600" rtl="0">
              <a:buFont typeface="+mj-lt"/>
              <a:buAutoNum type="arabicPeriod"/>
            </a:pPr>
            <a:r>
              <a:rPr lang="en-US" b="0" dirty="0" smtClean="0"/>
              <a:t>Configuration Management. Manage access to project artifacts. This includes not only tracking artifact versions over time but also controlling and managing changes to them. </a:t>
            </a:r>
          </a:p>
          <a:p>
            <a:pPr marL="514350" lvl="1" indent="-228600" rtl="0">
              <a:buFont typeface="+mj-lt"/>
              <a:buAutoNum type="arabicPeriod"/>
            </a:pPr>
            <a:r>
              <a:rPr lang="en-US" b="0" dirty="0" smtClean="0"/>
              <a:t>Project Management. Direct the activities that take place within the project. This includes managing risks, directing people (assigning tasks, tracking progress, etc.), and coordinating with people and systems outside the scope of the project to be sure that it is delivered on time and within budget. </a:t>
            </a:r>
          </a:p>
          <a:p>
            <a:pPr marL="514350" lvl="1" indent="-228600" rtl="0">
              <a:buFont typeface="+mj-lt"/>
              <a:buAutoNum type="arabicPeriod"/>
            </a:pPr>
            <a:r>
              <a:rPr lang="en-US" b="0" dirty="0" smtClean="0"/>
              <a:t>Environment. Support the rest of the effort by ensuring that the proper process, guidance (standards and guidelines), and tools (hardware, software, etc.) are available for the team </a:t>
            </a:r>
            <a:r>
              <a:rPr lang="en-US" dirty="0" smtClean="0"/>
              <a:t>as needed.</a:t>
            </a:r>
          </a:p>
          <a:p>
            <a:pPr marL="514350" lvl="1" indent="-228600" rtl="0">
              <a:buFont typeface="+mj-lt"/>
              <a:buAutoNum type="arabicPeriod"/>
            </a:pPr>
            <a:endParaRPr 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0" i="1" dirty="0" smtClean="0"/>
              <a:t>Wikipedia</a:t>
            </a:r>
          </a:p>
          <a:p>
            <a:endParaRPr lang="en-US"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2345425065"/>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The </a:t>
            </a:r>
            <a:r>
              <a:rPr lang="en-US" b="0" dirty="0" smtClean="0"/>
              <a:t>Open Unified Process (OpenUP) is a part </a:t>
            </a:r>
            <a:r>
              <a:rPr lang="en-US" dirty="0" smtClean="0"/>
              <a:t>of the Eclipse Process Framework (EPF), an open source process framework developed within the Eclipse Foundation. Its goals are to make it easy to adopt the core of RUP.</a:t>
            </a:r>
            <a:r>
              <a:rPr lang="en-US" baseline="0" dirty="0" smtClean="0"/>
              <a:t> </a:t>
            </a:r>
            <a:r>
              <a:rPr lang="en-US" dirty="0" smtClean="0"/>
              <a:t>OpenUP preserves the essential characteristics of RUP, which include iterative development, use cases and scenarios driving development, risk management, and architecture-centric approach. Most optional parts of RUP have been excluded, and many elements have been merged. The result is a much simpler process that is still true to RUP principles. </a:t>
            </a:r>
          </a:p>
          <a:p>
            <a:pPr rtl="0"/>
            <a:endParaRPr lang="en-US" dirty="0" smtClean="0"/>
          </a:p>
          <a:p>
            <a:pPr rtl="0"/>
            <a:r>
              <a:rPr lang="en-US" dirty="0" smtClean="0"/>
              <a:t>OpenUP targets small and collocated teams interested in agile and iterative development. Small projects constitute teams of 3 to 6 people and involve 3 to 6 months of development effort.  </a:t>
            </a:r>
            <a:r>
              <a:rPr lang="en-US" i="1" dirty="0" smtClean="0"/>
              <a:t>Wikipedia</a:t>
            </a:r>
          </a:p>
          <a:p>
            <a:pPr rtl="0"/>
            <a:endParaRPr lang="en-US" i="1" dirty="0" smtClean="0"/>
          </a:p>
          <a:p>
            <a:r>
              <a:rPr lang="en-US" sz="1000" b="0" i="0" u="none" strike="noStrike" kern="1200" baseline="0" dirty="0" smtClean="0">
                <a:solidFill>
                  <a:schemeClr val="tx1"/>
                </a:solidFill>
                <a:latin typeface="Arial" charset="0"/>
                <a:ea typeface="ＭＳ Ｐゴシック" pitchFamily="1" charset="-128"/>
                <a:cs typeface="ＭＳ Ｐゴシック"/>
              </a:rPr>
              <a:t>OpenUP is driven by the four core principles listed below that support a statement in the Agile Manifesto (slides 72-73). Principles capture the general intentions behind a process and create the foundation for interpreting roles and work</a:t>
            </a:r>
          </a:p>
          <a:p>
            <a:r>
              <a:rPr lang="en-US" sz="1000" b="0" i="0" u="none" strike="noStrike" kern="1200" baseline="0" dirty="0" smtClean="0">
                <a:solidFill>
                  <a:schemeClr val="tx1"/>
                </a:solidFill>
                <a:latin typeface="Arial" charset="0"/>
                <a:ea typeface="ＭＳ Ｐゴシック" pitchFamily="1" charset="-128"/>
                <a:cs typeface="ＭＳ Ｐゴシック"/>
              </a:rPr>
              <a:t>products, and for performing tasks:</a:t>
            </a:r>
          </a:p>
          <a:p>
            <a:pPr lvl="1"/>
            <a:r>
              <a:rPr lang="en-US" sz="1000" b="0" i="0" u="none" strike="noStrike" kern="1200" baseline="0" dirty="0" smtClean="0">
                <a:solidFill>
                  <a:schemeClr val="tx1"/>
                </a:solidFill>
                <a:latin typeface="Arial" charset="0"/>
                <a:ea typeface="ＭＳ Ｐゴシック" pitchFamily="1" charset="-128"/>
                <a:cs typeface="ＭＳ Ｐゴシック"/>
              </a:rPr>
              <a:t>Collaborate to align interests and share understanding. This principle promotes practices that foster a healthy team environment, enable collaboration and develop a shared understanding of the project.</a:t>
            </a:r>
          </a:p>
          <a:p>
            <a:pPr lvl="1"/>
            <a:r>
              <a:rPr lang="en-US" sz="1000" b="0" i="0" u="none" strike="noStrike" kern="1200" baseline="0" dirty="0" smtClean="0">
                <a:solidFill>
                  <a:schemeClr val="tx1"/>
                </a:solidFill>
                <a:latin typeface="Arial" charset="0"/>
                <a:ea typeface="ＭＳ Ｐゴシック" pitchFamily="1" charset="-128"/>
                <a:cs typeface="ＭＳ Ｐゴシック"/>
              </a:rPr>
              <a:t>Balance competing priorities to maximize stakeholder value. This principle promotes practices that allow project participants and stakeholders to develop a solution that maximizes stakeholder benefits, and is compliant with constraints placed on the project.</a:t>
            </a:r>
          </a:p>
          <a:p>
            <a:pPr lvl="1"/>
            <a:r>
              <a:rPr lang="en-US" sz="1000" b="0" i="0" u="none" strike="noStrike" kern="1200" baseline="0" dirty="0" smtClean="0">
                <a:solidFill>
                  <a:schemeClr val="tx1"/>
                </a:solidFill>
                <a:latin typeface="Arial" charset="0"/>
                <a:ea typeface="ＭＳ Ｐゴシック" pitchFamily="1" charset="-128"/>
                <a:cs typeface="ＭＳ Ｐゴシック"/>
              </a:rPr>
              <a:t>Focus on the architecture early to minimize risks and organize development. This principle promotes practices that allow the team to focus on architecture to minimize risks and organize development.</a:t>
            </a:r>
          </a:p>
          <a:p>
            <a:pPr lvl="1"/>
            <a:r>
              <a:rPr lang="en-US" sz="1000" b="0" i="0" u="none" strike="noStrike" kern="1200" baseline="0" dirty="0" smtClean="0">
                <a:solidFill>
                  <a:schemeClr val="tx1"/>
                </a:solidFill>
                <a:latin typeface="Arial" charset="0"/>
                <a:ea typeface="ＭＳ Ｐゴシック" pitchFamily="1" charset="-128"/>
                <a:cs typeface="ＭＳ Ｐゴシック"/>
              </a:rPr>
              <a:t>Evolve to continuously obtain feedback and improve. This principle promotes practices that allow the team to get early and continuous feedback from stakeholders, and demonstrate incremental value to them.</a:t>
            </a:r>
            <a:endParaRPr lang="en-US" b="0" dirty="0" smtClean="0"/>
          </a:p>
          <a:p>
            <a:pPr rtl="0"/>
            <a:endParaRPr lang="en-US" dirty="0" smtClean="0"/>
          </a:p>
          <a:p>
            <a:endParaRPr lang="en-US" dirty="0"/>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2195662940"/>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0" i="0" u="none" strike="noStrike" kern="1200" baseline="0" dirty="0" smtClean="0">
                <a:solidFill>
                  <a:schemeClr val="tx1"/>
                </a:solidFill>
                <a:latin typeface="Arial" charset="0"/>
                <a:ea typeface="ＭＳ Ｐゴシック" pitchFamily="1" charset="-128"/>
                <a:cs typeface="ＭＳ Ｐゴシック"/>
              </a:rPr>
              <a:t>Analyst represents customer and end-user concerns by gathering input from stakeholders to understand the problem to be solved and by capturing and setting priorities for requirements.</a:t>
            </a:r>
          </a:p>
          <a:p>
            <a:endParaRPr lang="en-US" sz="1000" b="0" i="0" u="none" strike="noStrike" kern="1200" baseline="0" dirty="0" smtClean="0">
              <a:solidFill>
                <a:schemeClr val="tx1"/>
              </a:solidFill>
              <a:latin typeface="Arial" charset="0"/>
              <a:ea typeface="ＭＳ Ｐゴシック" pitchFamily="1" charset="-128"/>
              <a:cs typeface="ＭＳ Ｐゴシック"/>
            </a:endParaRPr>
          </a:p>
          <a:p>
            <a:r>
              <a:rPr lang="en-US" sz="1000" b="0" i="0" u="none" strike="noStrike" kern="1200" baseline="0" dirty="0" smtClean="0">
                <a:solidFill>
                  <a:schemeClr val="tx1"/>
                </a:solidFill>
                <a:latin typeface="Arial" charset="0"/>
                <a:ea typeface="ＭＳ Ｐゴシック" pitchFamily="1" charset="-128"/>
                <a:cs typeface="ＭＳ Ｐゴシック"/>
              </a:rPr>
              <a:t>Any Role represents anyone on the team that can perform general tasks.</a:t>
            </a:r>
          </a:p>
          <a:p>
            <a:endParaRPr lang="en-US" sz="1000" b="0" i="0" u="none" strike="noStrike" kern="1200" baseline="0" dirty="0" smtClean="0">
              <a:solidFill>
                <a:schemeClr val="tx1"/>
              </a:solidFill>
              <a:latin typeface="Arial" charset="0"/>
              <a:ea typeface="ＭＳ Ｐゴシック" pitchFamily="1" charset="-128"/>
              <a:cs typeface="ＭＳ Ｐゴシック"/>
            </a:endParaRPr>
          </a:p>
          <a:p>
            <a:r>
              <a:rPr lang="en-US" sz="1000" b="0" i="0" u="none" strike="noStrike" kern="1200" baseline="0" dirty="0" smtClean="0">
                <a:solidFill>
                  <a:schemeClr val="tx1"/>
                </a:solidFill>
                <a:latin typeface="Arial" charset="0"/>
                <a:ea typeface="ＭＳ Ｐゴシック" pitchFamily="1" charset="-128"/>
                <a:cs typeface="ＭＳ Ｐゴシック"/>
              </a:rPr>
              <a:t>Architect is responsible for designing the software architecture, which includes making the key technical decisions that constrain the overall design and implementation of the project.</a:t>
            </a:r>
          </a:p>
          <a:p>
            <a:endParaRPr lang="en-US" sz="1000" b="0" i="0" u="none" strike="noStrike" kern="1200" baseline="0" dirty="0" smtClean="0">
              <a:solidFill>
                <a:schemeClr val="tx1"/>
              </a:solidFill>
              <a:latin typeface="Arial" charset="0"/>
              <a:ea typeface="ＭＳ Ｐゴシック" pitchFamily="1" charset="-128"/>
              <a:cs typeface="ＭＳ Ｐゴシック"/>
            </a:endParaRPr>
          </a:p>
          <a:p>
            <a:r>
              <a:rPr lang="en-US" sz="1000" b="0" i="0" u="none" strike="noStrike" kern="1200" baseline="0" dirty="0" smtClean="0">
                <a:solidFill>
                  <a:schemeClr val="tx1"/>
                </a:solidFill>
                <a:latin typeface="Arial" charset="0"/>
                <a:ea typeface="ＭＳ Ｐゴシック" pitchFamily="1" charset="-128"/>
                <a:cs typeface="ＭＳ Ｐゴシック"/>
              </a:rPr>
              <a:t>Developer is responsible for developing a part of the system, including designing it to fit into the architecture, and then implementing, unit-testing, and integrating the components that are part of the solution.</a:t>
            </a:r>
          </a:p>
          <a:p>
            <a:endParaRPr lang="en-US" sz="1000" b="0" i="0" u="none" strike="noStrike" kern="1200" baseline="0" dirty="0" smtClean="0">
              <a:solidFill>
                <a:schemeClr val="tx1"/>
              </a:solidFill>
              <a:latin typeface="Arial" charset="0"/>
              <a:ea typeface="ＭＳ Ｐゴシック" pitchFamily="1" charset="-128"/>
              <a:cs typeface="ＭＳ Ｐゴシック"/>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000" b="0" i="0" u="none" strike="noStrike" kern="1200" baseline="0" dirty="0" smtClean="0">
                <a:solidFill>
                  <a:schemeClr val="tx1"/>
                </a:solidFill>
                <a:latin typeface="Arial" charset="0"/>
                <a:ea typeface="ＭＳ Ｐゴシック" pitchFamily="1" charset="-128"/>
                <a:cs typeface="ＭＳ Ｐゴシック"/>
              </a:rPr>
              <a:t>Project Manager leads the planning of the project in collaboration with stakeholders and team, coordinates interactions with the stakeholders, and keeps the project team focused on meeting the project objectives.</a:t>
            </a:r>
            <a:endParaRPr lang="en-US" b="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000" b="0" i="0" u="none" strike="noStrike" kern="1200" baseline="0" dirty="0" smtClean="0">
              <a:solidFill>
                <a:schemeClr val="tx1"/>
              </a:solidFill>
              <a:latin typeface="Arial" charset="0"/>
              <a:ea typeface="ＭＳ Ｐゴシック" pitchFamily="1" charset="-128"/>
              <a:cs typeface="ＭＳ Ｐゴシック"/>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000" b="0" i="0" u="none" strike="noStrike" kern="1200" baseline="0" dirty="0" smtClean="0">
                <a:solidFill>
                  <a:schemeClr val="tx1"/>
                </a:solidFill>
                <a:latin typeface="Arial" charset="0"/>
                <a:ea typeface="ＭＳ Ｐゴシック" pitchFamily="1" charset="-128"/>
                <a:cs typeface="ＭＳ Ｐゴシック"/>
              </a:rPr>
              <a:t>Stakeholder represents interest groups whose needs must be satisfied by the project. It is a role that may be played by anyone who is (or potentially will be) materially affected by the outcome of the project.</a:t>
            </a:r>
          </a:p>
          <a:p>
            <a:endParaRPr lang="en-US" sz="1000" b="0" i="0" u="none" strike="noStrike" kern="1200" baseline="0" dirty="0" smtClean="0">
              <a:solidFill>
                <a:schemeClr val="tx1"/>
              </a:solidFill>
              <a:latin typeface="Arial" charset="0"/>
              <a:ea typeface="ＭＳ Ｐゴシック" pitchFamily="1" charset="-128"/>
              <a:cs typeface="ＭＳ Ｐゴシック"/>
            </a:endParaRPr>
          </a:p>
          <a:p>
            <a:r>
              <a:rPr lang="en-US" sz="1000" b="0" i="0" u="none" strike="noStrike" kern="1200" baseline="0" dirty="0" smtClean="0">
                <a:solidFill>
                  <a:schemeClr val="tx1"/>
                </a:solidFill>
                <a:latin typeface="Arial" charset="0"/>
                <a:ea typeface="ＭＳ Ｐゴシック" pitchFamily="1" charset="-128"/>
                <a:cs typeface="ＭＳ Ｐゴシック"/>
              </a:rPr>
              <a:t>Tester is responsible for the core activities of the test effort, such as identifying, defining, implementing, and conducting the necessary tests, as well as logging the outcomes of the testing and analyzing the results.</a:t>
            </a:r>
          </a:p>
          <a:p>
            <a:endParaRPr lang="en-US" sz="1000" b="0" i="0" u="none" strike="noStrike" kern="1200" baseline="0" dirty="0" smtClean="0">
              <a:solidFill>
                <a:schemeClr val="tx1"/>
              </a:solidFill>
              <a:latin typeface="Arial" charset="0"/>
              <a:ea typeface="ＭＳ Ｐゴシック" pitchFamily="1" charset="-128"/>
              <a:cs typeface="ＭＳ Ｐゴシック"/>
            </a:endParaRPr>
          </a:p>
        </p:txBody>
      </p:sp>
      <p:sp>
        <p:nvSpPr>
          <p:cNvPr id="4" name="Footer Placeholder 3"/>
          <p:cNvSpPr>
            <a:spLocks noGrp="1"/>
          </p:cNvSpPr>
          <p:nvPr>
            <p:ph type="ftr" sz="quarter" idx="10"/>
          </p:nvPr>
        </p:nvSpPr>
        <p:spPr/>
        <p:txBody>
          <a:body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4258088180"/>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xfrm>
            <a:off x="3884613" y="8829967"/>
            <a:ext cx="2971800" cy="464820"/>
          </a:xfrm>
          <a:prstGeom prst="rect">
            <a:avLst/>
          </a:prstGeom>
          <a:noFill/>
        </p:spPr>
        <p:txBody>
          <a:bodyPr/>
          <a:lstStyle/>
          <a:p>
            <a:fld id="{553B25D9-FBCA-4CBF-B564-3AA99F74F12E}" type="slidenum">
              <a:rPr lang="en-US"/>
              <a:pPr/>
              <a:t>112</a:t>
            </a:fld>
            <a:endParaRPr lang="en-US" dirty="0"/>
          </a:p>
        </p:txBody>
      </p:sp>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24289267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
        <p:nvSpPr>
          <p:cNvPr id="9" name="Text Box 141"/>
          <p:cNvSpPr txBox="1">
            <a:spLocks noChangeArrowheads="1"/>
          </p:cNvSpPr>
          <p:nvPr/>
        </p:nvSpPr>
        <p:spPr bwMode="auto">
          <a:xfrm>
            <a:off x="4257675" y="4191000"/>
            <a:ext cx="3438525" cy="838200"/>
          </a:xfrm>
          <a:prstGeom prst="rect">
            <a:avLst/>
          </a:prstGeom>
          <a:noFill/>
          <a:ln w="38100">
            <a:noFill/>
            <a:miter lim="800000"/>
            <a:headEnd/>
            <a:tailEnd/>
          </a:ln>
          <a:effectLst/>
        </p:spPr>
        <p:txBody>
          <a:bodyPr wrap="square" lIns="92309" tIns="46154" rIns="92309" bIns="46154">
            <a:spAutoFit/>
          </a:bodyPr>
          <a:lstStyle/>
          <a:p>
            <a:pPr algn="l">
              <a:lnSpc>
                <a:spcPct val="70000"/>
              </a:lnSpc>
              <a:spcBef>
                <a:spcPct val="30000"/>
              </a:spcBef>
              <a:tabLst>
                <a:tab pos="292100" algn="l"/>
                <a:tab pos="571500" algn="l"/>
              </a:tabLst>
            </a:pPr>
            <a:r>
              <a:rPr lang="en-US" sz="1800" b="0" dirty="0"/>
              <a:t>Software Engineering Institute</a:t>
            </a:r>
          </a:p>
          <a:p>
            <a:pPr algn="l">
              <a:lnSpc>
                <a:spcPct val="70000"/>
              </a:lnSpc>
              <a:spcBef>
                <a:spcPct val="30000"/>
              </a:spcBef>
              <a:tabLst>
                <a:tab pos="292100" algn="l"/>
                <a:tab pos="571500" algn="l"/>
              </a:tabLst>
            </a:pPr>
            <a:r>
              <a:rPr lang="en-US" sz="1800" b="0" dirty="0"/>
              <a:t>Carnegie Mellon University</a:t>
            </a:r>
          </a:p>
          <a:p>
            <a:pPr algn="l">
              <a:lnSpc>
                <a:spcPct val="70000"/>
              </a:lnSpc>
              <a:spcBef>
                <a:spcPct val="30000"/>
              </a:spcBef>
              <a:tabLst>
                <a:tab pos="292100" algn="l"/>
                <a:tab pos="571500" algn="l"/>
              </a:tabLst>
            </a:pPr>
            <a:r>
              <a:rPr lang="en-US" sz="1800" b="0" dirty="0"/>
              <a:t>Pittsburgh, PA  15213</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228600" indent="-457200">
              <a:defRPr sz="2800">
                <a:latin typeface="Calibri" panose="020F0502020204030204" pitchFamily="34" charset="0"/>
              </a:defRPr>
            </a:lvl1pPr>
            <a:lvl2pPr>
              <a:defRPr sz="2400">
                <a:solidFill>
                  <a:srgbClr val="3C4F82"/>
                </a:solidFill>
                <a:latin typeface="Calibri" panose="020F0502020204030204" pitchFamily="34" charset="0"/>
              </a:defRPr>
            </a:lvl2pPr>
            <a:lvl3pPr>
              <a:defRPr sz="2000">
                <a:solidFill>
                  <a:srgbClr val="3C4F82"/>
                </a:solidFill>
                <a:latin typeface="Calibri" panose="020F0502020204030204" pitchFamily="34" charset="0"/>
              </a:defRPr>
            </a:lvl3pPr>
            <a:lvl4pPr>
              <a:defRPr>
                <a:solidFill>
                  <a:srgbClr val="3C4F82"/>
                </a:solidFill>
                <a:latin typeface="Calibri" panose="020F0502020204030204" pitchFamily="34" charset="0"/>
              </a:defRPr>
            </a:lvl4pPr>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
        <p:nvSpPr>
          <p:cNvPr id="3" name="Text Placeholder 2"/>
          <p:cNvSpPr>
            <a:spLocks noGrp="1"/>
          </p:cNvSpPr>
          <p:nvPr>
            <p:ph type="body" sz="half" idx="1"/>
          </p:nvPr>
        </p:nvSpPr>
        <p:spPr>
          <a:xfrm>
            <a:off x="304800" y="1143000"/>
            <a:ext cx="4151313"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08513" y="1143000"/>
            <a:ext cx="4151312"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cSld name="1_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600">
                <a:latin typeface="Calibri" panose="020F0502020204030204" pitchFamily="34" charset="0"/>
              </a:defRPr>
            </a:lvl1pPr>
          </a:lstStyle>
          <a:p>
            <a:r>
              <a:rPr lang="en-US" smtClean="0"/>
              <a:t>Click to edit Master title style</a:t>
            </a:r>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Tree>
    <p:extLst>
      <p:ext uri="{BB962C8B-B14F-4D97-AF65-F5344CB8AC3E}">
        <p14:creationId xmlns:p14="http://schemas.microsoft.com/office/powerpoint/2010/main" val="44663770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noChangeArrowheads="1"/>
          </p:cNvSpPr>
          <p:nvPr>
            <p:ph type="ftr" sz="quarter" idx="10"/>
          </p:nvPr>
        </p:nvSpPr>
        <p:spPr>
          <a:xfrm>
            <a:off x="3124200" y="6248400"/>
            <a:ext cx="2895600" cy="457200"/>
          </a:xfrm>
          <a:prstGeom prst="rect">
            <a:avLst/>
          </a:prstGeom>
          <a:ln/>
        </p:spPr>
        <p:txBody>
          <a:bodyPr/>
          <a:lstStyle>
            <a:lvl1pPr>
              <a:defRPr/>
            </a:lvl1pPr>
          </a:lstStyle>
          <a:p>
            <a:pPr>
              <a:defRPr/>
            </a:pPr>
            <a:r>
              <a:rPr lang="en-US" dirty="0"/>
              <a:t>© </a:t>
            </a:r>
            <a:r>
              <a:rPr lang="en-US" dirty="0" smtClean="0"/>
              <a:t>David Root, 2013, </a:t>
            </a:r>
            <a:r>
              <a:rPr lang="en-US" dirty="0"/>
              <a:t>all rights reserved</a:t>
            </a:r>
          </a:p>
        </p:txBody>
      </p:sp>
      <p:sp>
        <p:nvSpPr>
          <p:cNvPr id="4" name="Slide Number Placeholder 3"/>
          <p:cNvSpPr>
            <a:spLocks noGrp="1" noChangeArrowheads="1"/>
          </p:cNvSpPr>
          <p:nvPr>
            <p:ph type="sldNum" sz="quarter" idx="11"/>
          </p:nvPr>
        </p:nvSpPr>
        <p:spPr>
          <a:xfrm>
            <a:off x="6553200" y="6248400"/>
            <a:ext cx="2133600" cy="457200"/>
          </a:xfrm>
          <a:prstGeom prst="rect">
            <a:avLst/>
          </a:prstGeom>
          <a:ln/>
        </p:spPr>
        <p:txBody>
          <a:bodyPr/>
          <a:lstStyle>
            <a:lvl1pPr>
              <a:defRPr/>
            </a:lvl1pPr>
          </a:lstStyle>
          <a:p>
            <a:pPr>
              <a:defRPr/>
            </a:pPr>
            <a:fld id="{AEBA65FD-DE5F-4359-A6B9-DFD77175AF0B}" type="slidenum">
              <a:rPr lang="en-US"/>
              <a:pPr>
                <a:defRPr/>
              </a:pPr>
              <a:t>‹#›</a:t>
            </a:fld>
            <a:endParaRPr lang="en-US" dirty="0"/>
          </a:p>
        </p:txBody>
      </p:sp>
      <p:sp>
        <p:nvSpPr>
          <p:cNvPr id="5" name="Rectangle 16"/>
          <p:cNvSpPr>
            <a:spLocks noGrp="1" noChangeArrowheads="1"/>
          </p:cNvSpPr>
          <p:nvPr>
            <p:ph type="dt" sz="half" idx="12"/>
          </p:nvPr>
        </p:nvSpPr>
        <p:spPr>
          <a:xfrm>
            <a:off x="457200" y="6245225"/>
            <a:ext cx="2438400" cy="476250"/>
          </a:xfrm>
          <a:prstGeom prst="rect">
            <a:avLst/>
          </a:prstGeom>
          <a:ln/>
        </p:spPr>
        <p:txBody>
          <a:bodyPr/>
          <a:lstStyle>
            <a:lvl1pPr>
              <a:defRPr/>
            </a:lvl1pPr>
          </a:lstStyle>
          <a:p>
            <a:pPr>
              <a:defRPr/>
            </a:pPr>
            <a:r>
              <a:rPr lang="en-US" dirty="0"/>
              <a:t>Managing Software Development</a:t>
            </a:r>
          </a:p>
        </p:txBody>
      </p:sp>
    </p:spTree>
    <p:extLst>
      <p:ext uri="{BB962C8B-B14F-4D97-AF65-F5344CB8AC3E}">
        <p14:creationId xmlns:p14="http://schemas.microsoft.com/office/powerpoint/2010/main" val="1705489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xfrm>
            <a:off x="3124200" y="6248400"/>
            <a:ext cx="2895600" cy="457200"/>
          </a:xfrm>
          <a:prstGeom prst="rect">
            <a:avLst/>
          </a:prstGeom>
          <a:ln/>
        </p:spPr>
        <p:txBody>
          <a:bodyPr/>
          <a:lstStyle>
            <a:lvl1pPr>
              <a:defRPr/>
            </a:lvl1pPr>
          </a:lstStyle>
          <a:p>
            <a:pPr>
              <a:defRPr/>
            </a:pPr>
            <a:r>
              <a:rPr lang="en-US" dirty="0"/>
              <a:t>© </a:t>
            </a:r>
            <a:r>
              <a:rPr lang="en-US" dirty="0" smtClean="0"/>
              <a:t>David Root, 2013, </a:t>
            </a:r>
            <a:r>
              <a:rPr lang="en-US" dirty="0"/>
              <a:t>all rights reserved</a:t>
            </a:r>
          </a:p>
        </p:txBody>
      </p:sp>
      <p:sp>
        <p:nvSpPr>
          <p:cNvPr id="6" name="Rectangle 3"/>
          <p:cNvSpPr>
            <a:spLocks noGrp="1" noChangeArrowheads="1"/>
          </p:cNvSpPr>
          <p:nvPr>
            <p:ph type="sldNum" sz="quarter" idx="11"/>
          </p:nvPr>
        </p:nvSpPr>
        <p:spPr>
          <a:xfrm>
            <a:off x="6553200" y="6248400"/>
            <a:ext cx="2133600" cy="457200"/>
          </a:xfrm>
          <a:prstGeom prst="rect">
            <a:avLst/>
          </a:prstGeom>
          <a:ln/>
        </p:spPr>
        <p:txBody>
          <a:bodyPr/>
          <a:lstStyle>
            <a:lvl1pPr>
              <a:defRPr/>
            </a:lvl1pPr>
          </a:lstStyle>
          <a:p>
            <a:pPr>
              <a:defRPr/>
            </a:pPr>
            <a:fld id="{7BFAF9BE-9BD1-41A3-B508-BFB171C03D13}" type="slidenum">
              <a:rPr lang="en-US"/>
              <a:pPr>
                <a:defRPr/>
              </a:pPr>
              <a:t>‹#›</a:t>
            </a:fld>
            <a:endParaRPr lang="en-US" dirty="0"/>
          </a:p>
        </p:txBody>
      </p:sp>
      <p:sp>
        <p:nvSpPr>
          <p:cNvPr id="7" name="Rectangle 16"/>
          <p:cNvSpPr>
            <a:spLocks noGrp="1" noChangeArrowheads="1"/>
          </p:cNvSpPr>
          <p:nvPr>
            <p:ph type="dt" sz="half" idx="12"/>
          </p:nvPr>
        </p:nvSpPr>
        <p:spPr>
          <a:xfrm>
            <a:off x="457200" y="6245225"/>
            <a:ext cx="2438400" cy="476250"/>
          </a:xfrm>
          <a:prstGeom prst="rect">
            <a:avLst/>
          </a:prstGeom>
          <a:ln/>
        </p:spPr>
        <p:txBody>
          <a:bodyPr/>
          <a:lstStyle>
            <a:lvl1pPr>
              <a:defRPr/>
            </a:lvl1pPr>
          </a:lstStyle>
          <a:p>
            <a:pPr>
              <a:defRPr/>
            </a:pPr>
            <a:r>
              <a:rPr lang="en-US" dirty="0"/>
              <a:t>Managing Software Development</a:t>
            </a:r>
          </a:p>
        </p:txBody>
      </p:sp>
    </p:spTree>
    <p:extLst>
      <p:ext uri="{BB962C8B-B14F-4D97-AF65-F5344CB8AC3E}">
        <p14:creationId xmlns:p14="http://schemas.microsoft.com/office/powerpoint/2010/main" val="1730826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xfrm>
            <a:off x="3124200" y="6248400"/>
            <a:ext cx="2895600" cy="457200"/>
          </a:xfrm>
          <a:prstGeom prst="rect">
            <a:avLst/>
          </a:prstGeom>
          <a:ln/>
        </p:spPr>
        <p:txBody>
          <a:bodyPr/>
          <a:lstStyle>
            <a:lvl1pPr>
              <a:defRPr/>
            </a:lvl1pPr>
          </a:lstStyle>
          <a:p>
            <a:pPr>
              <a:defRPr/>
            </a:pPr>
            <a:r>
              <a:rPr lang="en-US" dirty="0"/>
              <a:t>© </a:t>
            </a:r>
            <a:r>
              <a:rPr lang="en-US" dirty="0" smtClean="0"/>
              <a:t>David Root, 2013, </a:t>
            </a:r>
            <a:r>
              <a:rPr lang="en-US" dirty="0"/>
              <a:t>all rights reserved</a:t>
            </a:r>
          </a:p>
        </p:txBody>
      </p:sp>
      <p:sp>
        <p:nvSpPr>
          <p:cNvPr id="3" name="Rectangle 3"/>
          <p:cNvSpPr>
            <a:spLocks noGrp="1" noChangeArrowheads="1"/>
          </p:cNvSpPr>
          <p:nvPr>
            <p:ph type="sldNum" sz="quarter" idx="11"/>
          </p:nvPr>
        </p:nvSpPr>
        <p:spPr>
          <a:xfrm>
            <a:off x="6553200" y="6248400"/>
            <a:ext cx="2133600" cy="457200"/>
          </a:xfrm>
          <a:prstGeom prst="rect">
            <a:avLst/>
          </a:prstGeom>
          <a:ln/>
        </p:spPr>
        <p:txBody>
          <a:bodyPr/>
          <a:lstStyle>
            <a:lvl1pPr>
              <a:defRPr/>
            </a:lvl1pPr>
          </a:lstStyle>
          <a:p>
            <a:pPr>
              <a:defRPr/>
            </a:pPr>
            <a:fld id="{EACDE319-6338-48B1-AEDC-FB7DB2782D96}" type="slidenum">
              <a:rPr lang="en-US"/>
              <a:pPr>
                <a:defRPr/>
              </a:pPr>
              <a:t>‹#›</a:t>
            </a:fld>
            <a:endParaRPr lang="en-US" dirty="0"/>
          </a:p>
        </p:txBody>
      </p:sp>
      <p:sp>
        <p:nvSpPr>
          <p:cNvPr id="4" name="Rectangle 16"/>
          <p:cNvSpPr>
            <a:spLocks noGrp="1" noChangeArrowheads="1"/>
          </p:cNvSpPr>
          <p:nvPr>
            <p:ph type="dt" sz="half" idx="12"/>
          </p:nvPr>
        </p:nvSpPr>
        <p:spPr>
          <a:xfrm>
            <a:off x="457200" y="6245225"/>
            <a:ext cx="2438400" cy="476250"/>
          </a:xfrm>
          <a:prstGeom prst="rect">
            <a:avLst/>
          </a:prstGeom>
          <a:ln/>
        </p:spPr>
        <p:txBody>
          <a:bodyPr/>
          <a:lstStyle>
            <a:lvl1pPr>
              <a:defRPr/>
            </a:lvl1pPr>
          </a:lstStyle>
          <a:p>
            <a:pPr>
              <a:defRPr/>
            </a:pPr>
            <a:r>
              <a:rPr lang="en-US" dirty="0"/>
              <a:t>Managing Software Development</a:t>
            </a:r>
          </a:p>
        </p:txBody>
      </p:sp>
    </p:spTree>
    <p:extLst>
      <p:ext uri="{BB962C8B-B14F-4D97-AF65-F5344CB8AC3E}">
        <p14:creationId xmlns:p14="http://schemas.microsoft.com/office/powerpoint/2010/main" val="38304498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1034"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spcBef>
                <a:spcPct val="0"/>
              </a:spcBef>
            </a:pPr>
            <a:fld id="{0FD7C5BF-16EC-496A-AD82-C63A648F61EB}" type="slidenum">
              <a:rPr lang="en-US" sz="900" b="1"/>
              <a:pPr algn="ctr" eaLnBrk="0" hangingPunct="0">
                <a:spcBef>
                  <a:spcPct val="0"/>
                </a:spcBef>
              </a:pPr>
              <a:t>‹#›</a:t>
            </a:fld>
            <a:endParaRPr lang="en-US" sz="900" b="1" dirty="0"/>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1116" name="Picture 92"/>
          <p:cNvPicPr>
            <a:picLocks noChangeAspect="1" noChangeArrowheads="1"/>
          </p:cNvPicPr>
          <p:nvPr/>
        </p:nvPicPr>
        <p:blipFill>
          <a:blip r:embed="rId10" cstate="print"/>
          <a:srcRect t="4584" r="1852"/>
          <a:stretch>
            <a:fillRect/>
          </a:stretch>
        </p:blipFill>
        <p:spPr bwMode="auto">
          <a:xfrm>
            <a:off x="152400" y="6494463"/>
            <a:ext cx="4038600" cy="363537"/>
          </a:xfrm>
          <a:prstGeom prst="rect">
            <a:avLst/>
          </a:prstGeom>
          <a:noFill/>
          <a:ln w="9525">
            <a:noFill/>
            <a:miter lim="800000"/>
            <a:headEnd/>
            <a:tailEnd/>
          </a:ln>
          <a:effectLst/>
        </p:spPr>
      </p:pic>
      <p:sp>
        <p:nvSpPr>
          <p:cNvPr id="1119" name="Rectangle 95"/>
          <p:cNvSpPr>
            <a:spLocks noGrp="1" noChangeArrowheads="1"/>
          </p:cNvSpPr>
          <p:nvPr>
            <p:ph type="body" idx="1"/>
          </p:nvPr>
        </p:nvSpPr>
        <p:spPr bwMode="gray">
          <a:xfrm>
            <a:off x="304800" y="1143000"/>
            <a:ext cx="8455025"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Rectangle 72"/>
          <p:cNvSpPr>
            <a:spLocks noChangeArrowheads="1"/>
          </p:cNvSpPr>
          <p:nvPr userDrawn="1"/>
        </p:nvSpPr>
        <p:spPr bwMode="auto">
          <a:xfrm>
            <a:off x="6019800" y="6602962"/>
            <a:ext cx="2514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defRPr/>
            </a:pPr>
            <a:r>
              <a:rPr lang="en-US" b="1" dirty="0">
                <a:latin typeface="Arial" charset="0"/>
                <a:ea typeface="ＭＳ Ｐゴシック" charset="-128"/>
                <a:cs typeface="+mn-cs"/>
              </a:rPr>
              <a:t>© </a:t>
            </a:r>
            <a:r>
              <a:rPr lang="en-US" b="1" dirty="0" smtClean="0">
                <a:latin typeface="Arial" charset="0"/>
                <a:ea typeface="ＭＳ Ｐゴシック" charset="-128"/>
                <a:cs typeface="+mn-cs"/>
              </a:rPr>
              <a:t>2014 </a:t>
            </a:r>
            <a:r>
              <a:rPr lang="en-US" b="1" dirty="0">
                <a:latin typeface="Arial" charset="0"/>
                <a:ea typeface="ＭＳ Ｐゴシック" charset="-128"/>
                <a:cs typeface="+mn-cs"/>
              </a:rPr>
              <a:t>Carnegie Mellon University</a:t>
            </a:r>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2" r:id="rId6"/>
    <p:sldLayoutId id="2147483773" r:id="rId7"/>
    <p:sldLayoutId id="2147483774" r:id="rId8"/>
  </p:sldLayoutIdLst>
  <p:transition/>
  <p:txStyles>
    <p:titleStyle>
      <a:lvl1pPr algn="l" rtl="0" eaLnBrk="1" fontAlgn="base" hangingPunct="1">
        <a:lnSpc>
          <a:spcPct val="80000"/>
        </a:lnSpc>
        <a:spcBef>
          <a:spcPct val="0"/>
        </a:spcBef>
        <a:spcAft>
          <a:spcPct val="0"/>
        </a:spcAft>
        <a:defRPr sz="3200" b="1">
          <a:solidFill>
            <a:schemeClr val="tx1"/>
          </a:solidFill>
          <a:latin typeface="Calibri" panose="020F0502020204030204" pitchFamily="34" charset="0"/>
          <a:ea typeface="+mj-ea"/>
          <a:cs typeface="+mj-cs"/>
        </a:defRPr>
      </a:lvl1pPr>
      <a:lvl2pPr algn="l" rtl="0" eaLnBrk="1" fontAlgn="base" hangingPunct="1">
        <a:lnSpc>
          <a:spcPct val="80000"/>
        </a:lnSpc>
        <a:spcBef>
          <a:spcPct val="0"/>
        </a:spcBef>
        <a:spcAft>
          <a:spcPct val="0"/>
        </a:spcAft>
        <a:defRPr sz="3200" b="1">
          <a:solidFill>
            <a:schemeClr val="tx1"/>
          </a:solidFill>
          <a:latin typeface="Arial" charset="0"/>
        </a:defRPr>
      </a:lvl2pPr>
      <a:lvl3pPr algn="l" rtl="0" eaLnBrk="1" fontAlgn="base" hangingPunct="1">
        <a:lnSpc>
          <a:spcPct val="80000"/>
        </a:lnSpc>
        <a:spcBef>
          <a:spcPct val="0"/>
        </a:spcBef>
        <a:spcAft>
          <a:spcPct val="0"/>
        </a:spcAft>
        <a:defRPr sz="3200" b="1">
          <a:solidFill>
            <a:schemeClr val="tx1"/>
          </a:solidFill>
          <a:latin typeface="Arial" charset="0"/>
        </a:defRPr>
      </a:lvl3pPr>
      <a:lvl4pPr algn="l" rtl="0" eaLnBrk="1" fontAlgn="base" hangingPunct="1">
        <a:lnSpc>
          <a:spcPct val="80000"/>
        </a:lnSpc>
        <a:spcBef>
          <a:spcPct val="0"/>
        </a:spcBef>
        <a:spcAft>
          <a:spcPct val="0"/>
        </a:spcAft>
        <a:defRPr sz="3200" b="1">
          <a:solidFill>
            <a:schemeClr val="tx1"/>
          </a:solidFill>
          <a:latin typeface="Arial" charset="0"/>
        </a:defRPr>
      </a:lvl4pPr>
      <a:lvl5pPr algn="l" rtl="0" eaLnBrk="1" fontAlgn="base" hangingPunct="1">
        <a:lnSpc>
          <a:spcPct val="80000"/>
        </a:lnSpc>
        <a:spcBef>
          <a:spcPct val="0"/>
        </a:spcBef>
        <a:spcAft>
          <a:spcPct val="0"/>
        </a:spcAft>
        <a:defRPr sz="3200" b="1">
          <a:solidFill>
            <a:schemeClr val="tx1"/>
          </a:solidFill>
          <a:latin typeface="Arial" charset="0"/>
        </a:defRPr>
      </a:lvl5pPr>
      <a:lvl6pPr marL="457200" algn="l" rtl="0" eaLnBrk="1" fontAlgn="base" hangingPunct="1">
        <a:lnSpc>
          <a:spcPct val="80000"/>
        </a:lnSpc>
        <a:spcBef>
          <a:spcPct val="0"/>
        </a:spcBef>
        <a:spcAft>
          <a:spcPct val="0"/>
        </a:spcAft>
        <a:defRPr sz="3200" b="1">
          <a:solidFill>
            <a:schemeClr val="tx1"/>
          </a:solidFill>
          <a:latin typeface="Arial" charset="0"/>
        </a:defRPr>
      </a:lvl6pPr>
      <a:lvl7pPr marL="914400" algn="l" rtl="0" eaLnBrk="1" fontAlgn="base" hangingPunct="1">
        <a:lnSpc>
          <a:spcPct val="80000"/>
        </a:lnSpc>
        <a:spcBef>
          <a:spcPct val="0"/>
        </a:spcBef>
        <a:spcAft>
          <a:spcPct val="0"/>
        </a:spcAft>
        <a:defRPr sz="3200" b="1">
          <a:solidFill>
            <a:schemeClr val="tx1"/>
          </a:solidFill>
          <a:latin typeface="Arial" charset="0"/>
        </a:defRPr>
      </a:lvl7pPr>
      <a:lvl8pPr marL="1371600" algn="l" rtl="0" eaLnBrk="1" fontAlgn="base" hangingPunct="1">
        <a:lnSpc>
          <a:spcPct val="80000"/>
        </a:lnSpc>
        <a:spcBef>
          <a:spcPct val="0"/>
        </a:spcBef>
        <a:spcAft>
          <a:spcPct val="0"/>
        </a:spcAft>
        <a:defRPr sz="3200" b="1">
          <a:solidFill>
            <a:schemeClr val="tx1"/>
          </a:solidFill>
          <a:latin typeface="Arial" charset="0"/>
        </a:defRPr>
      </a:lvl8pPr>
      <a:lvl9pPr marL="1828800" algn="l" rtl="0" eaLnBrk="1" fontAlgn="base" hangingPunct="1">
        <a:lnSpc>
          <a:spcPct val="80000"/>
        </a:lnSpc>
        <a:spcBef>
          <a:spcPct val="0"/>
        </a:spcBef>
        <a:spcAft>
          <a:spcPct val="0"/>
        </a:spcAft>
        <a:defRPr sz="3200" b="1">
          <a:solidFill>
            <a:schemeClr val="tx1"/>
          </a:solidFill>
          <a:latin typeface="Arial" charset="0"/>
        </a:defRPr>
      </a:lvl9pPr>
    </p:titleStyle>
    <p:body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notesSlide" Target="../notesSlides/notesSlide89.xml"/><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101.xml.rels><?xml version="1.0" encoding="UTF-8" standalone="yes"?>
<Relationships xmlns="http://schemas.openxmlformats.org/package/2006/relationships"><Relationship Id="rId3" Type="http://schemas.openxmlformats.org/officeDocument/2006/relationships/notesSlide" Target="../notesSlides/notesSlide90.xml"/><Relationship Id="rId2" Type="http://schemas.openxmlformats.org/officeDocument/2006/relationships/slideLayout" Target="../slideLayouts/slideLayout2.xml"/><Relationship Id="rId1" Type="http://schemas.openxmlformats.org/officeDocument/2006/relationships/tags" Target="../tags/tag36.xml"/></Relationships>
</file>

<file path=ppt/slides/_rels/slide102.xml.rels><?xml version="1.0" encoding="UTF-8" standalone="yes"?>
<Relationships xmlns="http://schemas.openxmlformats.org/package/2006/relationships"><Relationship Id="rId3" Type="http://schemas.openxmlformats.org/officeDocument/2006/relationships/notesSlide" Target="../notesSlides/notesSlide91.xml"/><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10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38.xml"/><Relationship Id="rId1" Type="http://schemas.openxmlformats.org/officeDocument/2006/relationships/vmlDrawing" Target="../drawings/vmlDrawing4.vml"/><Relationship Id="rId6" Type="http://schemas.openxmlformats.org/officeDocument/2006/relationships/image" Target="../media/image18.png"/><Relationship Id="rId5" Type="http://schemas.openxmlformats.org/officeDocument/2006/relationships/oleObject" Target="../embeddings/oleObject3.bin"/><Relationship Id="rId4" Type="http://schemas.openxmlformats.org/officeDocument/2006/relationships/notesSlide" Target="../notesSlides/notesSlide93.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7.xml"/><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8.xml"/><Relationship Id="rId1" Type="http://schemas.openxmlformats.org/officeDocument/2006/relationships/slideLayout" Target="../slideLayouts/slideLayout4.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0.xml"/><Relationship Id="rId1" Type="http://schemas.openxmlformats.org/officeDocument/2006/relationships/slideLayout" Target="../slideLayouts/slideLayout4.xml"/></Relationships>
</file>

<file path=ppt/slides/_rels/slide11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39.xml"/><Relationship Id="rId1" Type="http://schemas.openxmlformats.org/officeDocument/2006/relationships/vmlDrawing" Target="../drawings/vmlDrawing5.vml"/><Relationship Id="rId6" Type="http://schemas.openxmlformats.org/officeDocument/2006/relationships/image" Target="../media/image21.emf"/><Relationship Id="rId5" Type="http://schemas.openxmlformats.org/officeDocument/2006/relationships/oleObject" Target="../embeddings/Microsoft_Excel_97-2003_Worksheet2.xls"/><Relationship Id="rId4" Type="http://schemas.openxmlformats.org/officeDocument/2006/relationships/notesSlide" Target="../notesSlides/notesSlide101.xml"/></Relationships>
</file>

<file path=ppt/slides/_rels/slide11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40.xml"/><Relationship Id="rId1" Type="http://schemas.openxmlformats.org/officeDocument/2006/relationships/vmlDrawing" Target="../drawings/vmlDrawing6.vml"/><Relationship Id="rId6" Type="http://schemas.openxmlformats.org/officeDocument/2006/relationships/image" Target="../media/image22.emf"/><Relationship Id="rId5" Type="http://schemas.openxmlformats.org/officeDocument/2006/relationships/oleObject" Target="../embeddings/Microsoft_Excel_97-2003_Worksheet3.xls"/><Relationship Id="rId4" Type="http://schemas.openxmlformats.org/officeDocument/2006/relationships/notesSlide" Target="../notesSlides/notesSlide102.xml"/></Relationships>
</file>

<file path=ppt/slides/_rels/slide116.xml.rels><?xml version="1.0" encoding="UTF-8" standalone="yes"?>
<Relationships xmlns="http://schemas.openxmlformats.org/package/2006/relationships"><Relationship Id="rId3" Type="http://schemas.openxmlformats.org/officeDocument/2006/relationships/notesSlide" Target="../notesSlides/notesSlide103.xml"/><Relationship Id="rId2" Type="http://schemas.openxmlformats.org/officeDocument/2006/relationships/slideLayout" Target="../slideLayouts/slideLayout2.xml"/><Relationship Id="rId1" Type="http://schemas.openxmlformats.org/officeDocument/2006/relationships/tags" Target="../tags/tag41.xml"/></Relationships>
</file>

<file path=ppt/slides/_rels/slide117.xml.rels><?xml version="1.0" encoding="UTF-8" standalone="yes"?>
<Relationships xmlns="http://schemas.openxmlformats.org/package/2006/relationships"><Relationship Id="rId3" Type="http://schemas.openxmlformats.org/officeDocument/2006/relationships/notesSlide" Target="../notesSlides/notesSlide104.xml"/><Relationship Id="rId2" Type="http://schemas.openxmlformats.org/officeDocument/2006/relationships/slideLayout" Target="../slideLayouts/slideLayout2.xml"/><Relationship Id="rId1" Type="http://schemas.openxmlformats.org/officeDocument/2006/relationships/tags" Target="../tags/tag42.xml"/></Relationships>
</file>

<file path=ppt/slides/_rels/slide118.xml.rels><?xml version="1.0" encoding="UTF-8" standalone="yes"?>
<Relationships xmlns="http://schemas.openxmlformats.org/package/2006/relationships"><Relationship Id="rId3" Type="http://schemas.openxmlformats.org/officeDocument/2006/relationships/notesSlide" Target="../notesSlides/notesSlide105.xml"/><Relationship Id="rId2" Type="http://schemas.openxmlformats.org/officeDocument/2006/relationships/slideLayout" Target="../slideLayouts/slideLayout3.xml"/><Relationship Id="rId1" Type="http://schemas.openxmlformats.org/officeDocument/2006/relationships/tags" Target="../tags/tag43.xml"/></Relationships>
</file>

<file path=ppt/slides/_rels/slide119.xml.rels><?xml version="1.0" encoding="UTF-8" standalone="yes"?>
<Relationships xmlns="http://schemas.openxmlformats.org/package/2006/relationships"><Relationship Id="rId3" Type="http://schemas.openxmlformats.org/officeDocument/2006/relationships/notesSlide" Target="../notesSlides/notesSlide106.xml"/><Relationship Id="rId2" Type="http://schemas.openxmlformats.org/officeDocument/2006/relationships/slideLayout" Target="../slideLayouts/slideLayout4.xml"/><Relationship Id="rId1" Type="http://schemas.openxmlformats.org/officeDocument/2006/relationships/tags" Target="../tags/tag4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notesSlide" Target="../notesSlides/notesSlide107.xml"/><Relationship Id="rId2" Type="http://schemas.openxmlformats.org/officeDocument/2006/relationships/slideLayout" Target="../slideLayouts/slideLayout6.xml"/><Relationship Id="rId1" Type="http://schemas.openxmlformats.org/officeDocument/2006/relationships/tags" Target="../tags/tag45.xml"/></Relationships>
</file>

<file path=ppt/slides/_rels/slide121.xml.rels><?xml version="1.0" encoding="UTF-8" standalone="yes"?>
<Relationships xmlns="http://schemas.openxmlformats.org/package/2006/relationships"><Relationship Id="rId3" Type="http://schemas.openxmlformats.org/officeDocument/2006/relationships/notesSlide" Target="../notesSlides/notesSlide108.xml"/><Relationship Id="rId2" Type="http://schemas.openxmlformats.org/officeDocument/2006/relationships/slideLayout" Target="../slideLayouts/slideLayout2.xml"/><Relationship Id="rId1" Type="http://schemas.openxmlformats.org/officeDocument/2006/relationships/tags" Target="../tags/tag46.xml"/></Relationships>
</file>

<file path=ppt/slides/_rels/slide1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9.xml"/><Relationship Id="rId1" Type="http://schemas.openxmlformats.org/officeDocument/2006/relationships/slideLayout" Target="../slideLayouts/slideLayout6.xml"/></Relationships>
</file>

<file path=ppt/slides/_rels/slide1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0.xml"/><Relationship Id="rId1" Type="http://schemas.openxmlformats.org/officeDocument/2006/relationships/slideLayout" Target="../slideLayouts/slideLayout6.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notesSlide" Target="../notesSlides/notesSlide112.xml"/><Relationship Id="rId2" Type="http://schemas.openxmlformats.org/officeDocument/2006/relationships/slideLayout" Target="../slideLayouts/slideLayout2.xml"/><Relationship Id="rId1" Type="http://schemas.openxmlformats.org/officeDocument/2006/relationships/tags" Target="../tags/tag4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4.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8.wmf"/><Relationship Id="rId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Microsoft_Word_97_-_2003_Document1.doc"/><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11.emf"/></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3.xml"/><Relationship Id="rId1" Type="http://schemas.openxmlformats.org/officeDocument/2006/relationships/tags" Target="../tags/tag15.xml"/><Relationship Id="rId5" Type="http://schemas.openxmlformats.org/officeDocument/2006/relationships/hyperlink" Target="http://processdash.sourceforge.net/" TargetMode="External"/><Relationship Id="rId4" Type="http://schemas.openxmlformats.org/officeDocument/2006/relationships/image" Target="../media/image12.jpeg"/></Relationships>
</file>

<file path=ppt/slides/_rels/slide5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6.xml"/><Relationship Id="rId1" Type="http://schemas.openxmlformats.org/officeDocument/2006/relationships/tags" Target="../tags/tag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6.xml"/><Relationship Id="rId1" Type="http://schemas.openxmlformats.org/officeDocument/2006/relationships/tags" Target="../tags/tag18.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1.xml"/><Relationship Id="rId1" Type="http://schemas.openxmlformats.org/officeDocument/2006/relationships/slideLayout" Target="../slideLayouts/slideLayout8.xml"/><Relationship Id="rId4" Type="http://schemas.openxmlformats.org/officeDocument/2006/relationships/image" Target="../media/image14.png"/></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3.xml"/><Relationship Id="rId1" Type="http://schemas.openxmlformats.org/officeDocument/2006/relationships/tags" Target="../tags/tag26.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2.xml"/><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83.xml"/><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9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34.xml"/><Relationship Id="rId1" Type="http://schemas.openxmlformats.org/officeDocument/2006/relationships/vmlDrawing" Target="../drawings/vmlDrawing3.vml"/><Relationship Id="rId6" Type="http://schemas.openxmlformats.org/officeDocument/2006/relationships/image" Target="../media/image18.png"/><Relationship Id="rId5" Type="http://schemas.openxmlformats.org/officeDocument/2006/relationships/oleObject" Target="../embeddings/oleObject2.bin"/><Relationship Id="rId4" Type="http://schemas.openxmlformats.org/officeDocument/2006/relationships/notesSlide" Target="../notesSlides/notesSlide84.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38961" name="Rectangle 49"/>
          <p:cNvSpPr>
            <a:spLocks noGrp="1" noChangeArrowheads="1"/>
          </p:cNvSpPr>
          <p:nvPr>
            <p:ph type="ctrTitle"/>
          </p:nvPr>
        </p:nvSpPr>
        <p:spPr>
          <a:xfrm>
            <a:off x="3352800" y="2895600"/>
            <a:ext cx="5486400" cy="1295400"/>
          </a:xfrm>
        </p:spPr>
        <p:txBody>
          <a:bodyPr/>
          <a:lstStyle/>
          <a:p>
            <a:r>
              <a:rPr lang="en-US" dirty="0" smtClean="0"/>
              <a:t>Assured Software Development 1</a:t>
            </a:r>
            <a:endParaRPr lang="en-US" dirty="0"/>
          </a:p>
        </p:txBody>
      </p:sp>
      <p:sp>
        <p:nvSpPr>
          <p:cNvPr id="4" name="Rectangle 50"/>
          <p:cNvSpPr txBox="1">
            <a:spLocks noChangeArrowheads="1"/>
          </p:cNvSpPr>
          <p:nvPr/>
        </p:nvSpPr>
        <p:spPr>
          <a:xfrm>
            <a:off x="3429000" y="4038600"/>
            <a:ext cx="5486400" cy="457200"/>
          </a:xfrm>
          <a:prstGeom prst="rect">
            <a:avLst/>
          </a:prstGeom>
          <a:ln w="9525"/>
        </p:spPr>
        <p:txBody>
          <a:bodyPr/>
          <a:lstStyle>
            <a:lvl1pPr algn="l" rtl="0" eaLnBrk="1" fontAlgn="base" hangingPunct="1">
              <a:spcBef>
                <a:spcPct val="30000"/>
              </a:spcBef>
              <a:spcAft>
                <a:spcPct val="30000"/>
              </a:spcAft>
              <a:buSzPct val="70000"/>
              <a:defRPr sz="24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smtClean="0"/>
              <a:t>Course Architect:</a:t>
            </a:r>
            <a:br>
              <a:rPr lang="en-US" dirty="0" smtClean="0"/>
            </a:br>
            <a:r>
              <a:rPr lang="en-US" dirty="0" smtClean="0"/>
              <a:t>Nancy R. Mead</a:t>
            </a:r>
            <a:endParaRPr lang="en-US" kern="0" dirty="0" smtClean="0"/>
          </a:p>
        </p:txBody>
      </p:sp>
      <p:sp>
        <p:nvSpPr>
          <p:cNvPr id="5" name="TextBox 4"/>
          <p:cNvSpPr txBox="1"/>
          <p:nvPr/>
        </p:nvSpPr>
        <p:spPr>
          <a:xfrm>
            <a:off x="3505200" y="4876800"/>
            <a:ext cx="3962400" cy="246221"/>
          </a:xfrm>
          <a:prstGeom prst="rect">
            <a:avLst/>
          </a:prstGeom>
          <a:noFill/>
        </p:spPr>
        <p:txBody>
          <a:bodyPr wrap="square" rtlCol="0">
            <a:spAutoFit/>
          </a:bodyPr>
          <a:lstStyle/>
          <a:p>
            <a:r>
              <a:rPr lang="en-US" sz="1000" kern="1200" dirty="0" smtClean="0">
                <a:solidFill>
                  <a:schemeClr val="tx1"/>
                </a:solidFill>
                <a:latin typeface="Arial" charset="0"/>
                <a:ea typeface="ＭＳ Ｐゴシック" pitchFamily="1" charset="-128"/>
                <a:cs typeface="+mn-cs"/>
              </a:rPr>
              <a:t>This material was created with support and funding from </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075" y="5142100"/>
            <a:ext cx="1320800" cy="980888"/>
          </a:xfrm>
          <a:prstGeom prst="rect">
            <a:avLst/>
          </a:prstGeom>
        </p:spPr>
      </p:pic>
    </p:spTree>
    <p:extLst>
      <p:ext uri="{BB962C8B-B14F-4D97-AF65-F5344CB8AC3E}">
        <p14:creationId xmlns:p14="http://schemas.microsoft.com/office/powerpoint/2010/main" val="312286689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Rectangle 2"/>
          <p:cNvSpPr>
            <a:spLocks noGrp="1" noChangeArrowheads="1"/>
          </p:cNvSpPr>
          <p:nvPr>
            <p:ph type="title"/>
          </p:nvPr>
        </p:nvSpPr>
        <p:spPr/>
        <p:txBody>
          <a:bodyPr/>
          <a:lstStyle/>
          <a:p>
            <a:pPr eaLnBrk="1" hangingPunct="1"/>
            <a:r>
              <a:rPr lang="en-US" dirty="0" smtClean="0"/>
              <a:t>Painful Experience 2…</a:t>
            </a:r>
          </a:p>
        </p:txBody>
      </p:sp>
      <p:sp>
        <p:nvSpPr>
          <p:cNvPr id="24582" name="Rectangle 3"/>
          <p:cNvSpPr>
            <a:spLocks noGrp="1" noChangeArrowheads="1"/>
          </p:cNvSpPr>
          <p:nvPr>
            <p:ph idx="1"/>
          </p:nvPr>
        </p:nvSpPr>
        <p:spPr/>
        <p:txBody>
          <a:bodyPr/>
          <a:lstStyle/>
          <a:p>
            <a:pPr eaLnBrk="1" hangingPunct="1"/>
            <a:r>
              <a:rPr lang="en-US" dirty="0" smtClean="0"/>
              <a:t>If you use a process framework to establish or improve processes</a:t>
            </a:r>
          </a:p>
          <a:p>
            <a:pPr lvl="1" eaLnBrk="1" hangingPunct="1"/>
            <a:r>
              <a:rPr lang="en-US" dirty="0" smtClean="0"/>
              <a:t>Understand and follow the spirit of the framework, not the blind letter of the law.</a:t>
            </a:r>
          </a:p>
          <a:p>
            <a:pPr lvl="1" eaLnBrk="1" hangingPunct="1"/>
            <a:r>
              <a:rPr lang="en-US" dirty="0" smtClean="0"/>
              <a:t>Use the framework as-is before you tailor it.</a:t>
            </a:r>
          </a:p>
          <a:p>
            <a:pPr lvl="1" eaLnBrk="1" hangingPunct="1"/>
            <a:r>
              <a:rPr lang="en-US" dirty="0" smtClean="0"/>
              <a:t>Tailor, measure, tailor, measure...</a:t>
            </a:r>
          </a:p>
          <a:p>
            <a:pPr lvl="1" eaLnBrk="1" hangingPunct="1"/>
            <a:r>
              <a:rPr lang="en-US" dirty="0" smtClean="0"/>
              <a:t>THINK about what you are doing.</a:t>
            </a:r>
          </a:p>
          <a:p>
            <a:pPr lvl="1" eaLnBrk="1" hangingPunct="1"/>
            <a:r>
              <a:rPr lang="en-US" dirty="0" smtClean="0"/>
              <a:t>It’s better to start with more.</a:t>
            </a:r>
          </a:p>
          <a:p>
            <a:pPr lvl="2" eaLnBrk="1" hangingPunct="1"/>
            <a:r>
              <a:rPr lang="en-US" sz="2400" dirty="0" smtClean="0"/>
              <a:t>Too easy to justify too little</a:t>
            </a:r>
          </a:p>
        </p:txBody>
      </p:sp>
    </p:spTree>
    <p:extLst>
      <p:ext uri="{BB962C8B-B14F-4D97-AF65-F5344CB8AC3E}">
        <p14:creationId xmlns:p14="http://schemas.microsoft.com/office/powerpoint/2010/main" val="2759429104"/>
      </p:ext>
    </p:extLst>
  </p:cSld>
  <p:clrMapOvr>
    <a:masterClrMapping/>
  </p:clrMapOv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5" name="Rectangle 2"/>
          <p:cNvSpPr>
            <a:spLocks noGrp="1" noChangeArrowheads="1"/>
          </p:cNvSpPr>
          <p:nvPr>
            <p:ph type="title"/>
          </p:nvPr>
        </p:nvSpPr>
        <p:spPr/>
        <p:txBody>
          <a:bodyPr/>
          <a:lstStyle/>
          <a:p>
            <a:pPr eaLnBrk="1" hangingPunct="1"/>
            <a:r>
              <a:rPr lang="en-US" dirty="0" smtClean="0"/>
              <a:t>RUP Review – Strengths</a:t>
            </a:r>
          </a:p>
        </p:txBody>
      </p:sp>
      <p:sp>
        <p:nvSpPr>
          <p:cNvPr id="51206" name="Rectangle 3"/>
          <p:cNvSpPr>
            <a:spLocks noGrp="1" noChangeArrowheads="1"/>
          </p:cNvSpPr>
          <p:nvPr>
            <p:ph idx="1"/>
          </p:nvPr>
        </p:nvSpPr>
        <p:spPr/>
        <p:txBody>
          <a:bodyPr/>
          <a:lstStyle/>
          <a:p>
            <a:r>
              <a:rPr lang="en-US" sz="2800" dirty="0" smtClean="0"/>
              <a:t>Structured</a:t>
            </a:r>
          </a:p>
          <a:p>
            <a:r>
              <a:rPr lang="en-US" sz="2800" dirty="0" smtClean="0"/>
              <a:t>Iterative</a:t>
            </a:r>
          </a:p>
          <a:p>
            <a:r>
              <a:rPr lang="en-US" sz="2800" dirty="0" smtClean="0"/>
              <a:t>Use cases – strong concept, used widely</a:t>
            </a:r>
          </a:p>
          <a:p>
            <a:r>
              <a:rPr lang="en-US" sz="2800" dirty="0" smtClean="0"/>
              <a:t>Tied to UML</a:t>
            </a:r>
          </a:p>
          <a:p>
            <a:r>
              <a:rPr lang="en-US" sz="2800" dirty="0" smtClean="0"/>
              <a:t>Robust tool support – see all at IBM</a:t>
            </a:r>
          </a:p>
          <a:p>
            <a:r>
              <a:rPr lang="en-US" sz="2800" dirty="0" smtClean="0"/>
              <a:t>Tailorable/Scalable</a:t>
            </a:r>
          </a:p>
          <a:p>
            <a:r>
              <a:rPr lang="en-US" sz="2800" dirty="0" smtClean="0"/>
              <a:t>“Agile”?</a:t>
            </a:r>
          </a:p>
        </p:txBody>
      </p:sp>
    </p:spTree>
    <p:custDataLst>
      <p:tags r:id="rId1"/>
    </p:custDataLst>
    <p:extLst>
      <p:ext uri="{BB962C8B-B14F-4D97-AF65-F5344CB8AC3E}">
        <p14:creationId xmlns:p14="http://schemas.microsoft.com/office/powerpoint/2010/main" val="1508586602"/>
      </p:ext>
    </p:extLst>
  </p:cSld>
  <p:clrMapOvr>
    <a:masterClrMapping/>
  </p:clrMapOvr>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9" name="Rectangle 2"/>
          <p:cNvSpPr>
            <a:spLocks noGrp="1" noChangeArrowheads="1"/>
          </p:cNvSpPr>
          <p:nvPr>
            <p:ph type="title"/>
          </p:nvPr>
        </p:nvSpPr>
        <p:spPr/>
        <p:txBody>
          <a:bodyPr/>
          <a:lstStyle/>
          <a:p>
            <a:r>
              <a:rPr lang="en-US" dirty="0"/>
              <a:t>RUP Review – Weaknesses</a:t>
            </a:r>
            <a:endParaRPr lang="en-US" dirty="0" smtClean="0"/>
          </a:p>
        </p:txBody>
      </p:sp>
      <p:sp>
        <p:nvSpPr>
          <p:cNvPr id="52230" name="Rectangle 3"/>
          <p:cNvSpPr>
            <a:spLocks noGrp="1" noChangeArrowheads="1"/>
          </p:cNvSpPr>
          <p:nvPr>
            <p:ph idx="1"/>
          </p:nvPr>
        </p:nvSpPr>
        <p:spPr/>
        <p:txBody>
          <a:bodyPr/>
          <a:lstStyle/>
          <a:p>
            <a:pPr eaLnBrk="1" hangingPunct="1">
              <a:lnSpc>
                <a:spcPct val="90000"/>
              </a:lnSpc>
            </a:pPr>
            <a:r>
              <a:rPr lang="en-US" dirty="0" smtClean="0"/>
              <a:t>Use cases – Do they work for all projects?</a:t>
            </a:r>
          </a:p>
          <a:p>
            <a:pPr eaLnBrk="1" hangingPunct="1">
              <a:lnSpc>
                <a:spcPct val="90000"/>
              </a:lnSpc>
            </a:pPr>
            <a:r>
              <a:rPr lang="en-US" dirty="0" smtClean="0"/>
              <a:t>Learning curve</a:t>
            </a:r>
          </a:p>
          <a:p>
            <a:pPr lvl="1" eaLnBrk="1" hangingPunct="1">
              <a:lnSpc>
                <a:spcPct val="90000"/>
              </a:lnSpc>
            </a:pPr>
            <a:r>
              <a:rPr lang="en-US" dirty="0" smtClean="0"/>
              <a:t>Tied to tools</a:t>
            </a:r>
          </a:p>
          <a:p>
            <a:pPr lvl="1" eaLnBrk="1" hangingPunct="1">
              <a:lnSpc>
                <a:spcPct val="90000"/>
              </a:lnSpc>
            </a:pPr>
            <a:r>
              <a:rPr lang="en-US" dirty="0" smtClean="0"/>
              <a:t>UML</a:t>
            </a:r>
          </a:p>
          <a:p>
            <a:pPr eaLnBrk="1" hangingPunct="1">
              <a:lnSpc>
                <a:spcPct val="90000"/>
              </a:lnSpc>
            </a:pPr>
            <a:r>
              <a:rPr lang="en-US" dirty="0" smtClean="0"/>
              <a:t>Architecture?</a:t>
            </a:r>
          </a:p>
          <a:p>
            <a:pPr eaLnBrk="1" hangingPunct="1">
              <a:lnSpc>
                <a:spcPct val="90000"/>
              </a:lnSpc>
            </a:pPr>
            <a:r>
              <a:rPr lang="en-US" dirty="0" smtClean="0"/>
              <a:t>Roles – Too many? How to combine?</a:t>
            </a:r>
          </a:p>
          <a:p>
            <a:pPr eaLnBrk="1" hangingPunct="1">
              <a:lnSpc>
                <a:spcPct val="90000"/>
              </a:lnSpc>
            </a:pPr>
            <a:r>
              <a:rPr lang="en-US" dirty="0" smtClean="0"/>
              <a:t>Non-functional requirements</a:t>
            </a:r>
          </a:p>
          <a:p>
            <a:pPr lvl="1">
              <a:lnSpc>
                <a:spcPct val="90000"/>
              </a:lnSpc>
            </a:pPr>
            <a:r>
              <a:rPr lang="en-US" dirty="0" smtClean="0"/>
              <a:t>Quality attributes?</a:t>
            </a:r>
          </a:p>
          <a:p>
            <a:pPr eaLnBrk="1" hangingPunct="1">
              <a:lnSpc>
                <a:spcPct val="90000"/>
              </a:lnSpc>
            </a:pPr>
            <a:endParaRPr lang="en-US" dirty="0" smtClean="0"/>
          </a:p>
        </p:txBody>
      </p:sp>
    </p:spTree>
    <p:custDataLst>
      <p:tags r:id="rId1"/>
    </p:custDataLst>
    <p:extLst>
      <p:ext uri="{BB962C8B-B14F-4D97-AF65-F5344CB8AC3E}">
        <p14:creationId xmlns:p14="http://schemas.microsoft.com/office/powerpoint/2010/main" val="2248501152"/>
      </p:ext>
    </p:extLst>
  </p:cSld>
  <p:clrMapOvr>
    <a:masterClrMapping/>
  </p:clrMapOvr>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3" name="Rectangle 2"/>
          <p:cNvSpPr>
            <a:spLocks noGrp="1" noChangeArrowheads="1"/>
          </p:cNvSpPr>
          <p:nvPr>
            <p:ph type="title"/>
          </p:nvPr>
        </p:nvSpPr>
        <p:spPr/>
        <p:txBody>
          <a:bodyPr/>
          <a:lstStyle/>
          <a:p>
            <a:pPr eaLnBrk="1" hangingPunct="1"/>
            <a:r>
              <a:rPr lang="en-US" dirty="0" smtClean="0"/>
              <a:t>RUP Centerpiece</a:t>
            </a:r>
          </a:p>
        </p:txBody>
      </p:sp>
      <p:sp>
        <p:nvSpPr>
          <p:cNvPr id="53254" name="Rectangle 3"/>
          <p:cNvSpPr>
            <a:spLocks noGrp="1" noChangeArrowheads="1"/>
          </p:cNvSpPr>
          <p:nvPr>
            <p:ph idx="1"/>
          </p:nvPr>
        </p:nvSpPr>
        <p:spPr/>
        <p:txBody>
          <a:bodyPr/>
          <a:lstStyle/>
          <a:p>
            <a:pPr eaLnBrk="1" hangingPunct="1">
              <a:buFont typeface="Wingdings" pitchFamily="2" charset="2"/>
              <a:buNone/>
            </a:pPr>
            <a:r>
              <a:rPr lang="en-US" dirty="0" smtClean="0"/>
              <a:t>Model analysis</a:t>
            </a:r>
            <a:endParaRPr lang="en-US" sz="2000" b="1" u="sng" dirty="0" smtClean="0">
              <a:solidFill>
                <a:schemeClr val="hlink"/>
              </a:solidFill>
            </a:endParaRPr>
          </a:p>
          <a:p>
            <a:pPr lvl="1"/>
            <a:r>
              <a:rPr lang="en-US" dirty="0" smtClean="0"/>
              <a:t>Modeling allows stakeholders to understand the problem</a:t>
            </a:r>
          </a:p>
          <a:p>
            <a:pPr lvl="1"/>
            <a:r>
              <a:rPr lang="en-US" dirty="0" smtClean="0"/>
              <a:t>Great for functionality</a:t>
            </a:r>
          </a:p>
          <a:p>
            <a:pPr lvl="1"/>
            <a:r>
              <a:rPr lang="en-US" dirty="0" smtClean="0"/>
              <a:t>Not so good for quality </a:t>
            </a:r>
            <a:r>
              <a:rPr lang="en-US" dirty="0"/>
              <a:t>a</a:t>
            </a:r>
            <a:r>
              <a:rPr lang="en-US" dirty="0" smtClean="0"/>
              <a:t>ttributes</a:t>
            </a:r>
          </a:p>
        </p:txBody>
      </p:sp>
    </p:spTree>
    <p:custDataLst>
      <p:tags r:id="rId1"/>
    </p:custDataLst>
    <p:extLst>
      <p:ext uri="{BB962C8B-B14F-4D97-AF65-F5344CB8AC3E}">
        <p14:creationId xmlns:p14="http://schemas.microsoft.com/office/powerpoint/2010/main" val="1354442026"/>
      </p:ext>
    </p:extLst>
  </p:cSld>
  <p:clrMapOvr>
    <a:masterClrMapping/>
  </p:clrMapOvr>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Unified Process</a:t>
            </a:r>
            <a:endParaRPr lang="en-US" dirty="0"/>
          </a:p>
        </p:txBody>
      </p:sp>
      <p:sp>
        <p:nvSpPr>
          <p:cNvPr id="3" name="Content Placeholder 2"/>
          <p:cNvSpPr>
            <a:spLocks noGrp="1"/>
          </p:cNvSpPr>
          <p:nvPr>
            <p:ph idx="1"/>
          </p:nvPr>
        </p:nvSpPr>
        <p:spPr/>
        <p:txBody>
          <a:bodyPr/>
          <a:lstStyle/>
          <a:p>
            <a:r>
              <a:rPr lang="en-US" dirty="0" smtClean="0"/>
              <a:t>Simplified from RUP</a:t>
            </a:r>
          </a:p>
          <a:p>
            <a:endParaRPr lang="en-US" dirty="0"/>
          </a:p>
        </p:txBody>
      </p:sp>
      <p:pic>
        <p:nvPicPr>
          <p:cNvPr id="135171" name="Picture 3"/>
          <p:cNvPicPr>
            <a:picLocks noChangeAspect="1" noChangeArrowheads="1"/>
          </p:cNvPicPr>
          <p:nvPr/>
        </p:nvPicPr>
        <p:blipFill>
          <a:blip r:embed="rId3" cstate="print"/>
          <a:srcRect/>
          <a:stretch>
            <a:fillRect/>
          </a:stretch>
        </p:blipFill>
        <p:spPr bwMode="auto">
          <a:xfrm>
            <a:off x="304800" y="1600200"/>
            <a:ext cx="8534400" cy="4267200"/>
          </a:xfrm>
          <a:prstGeom prst="rect">
            <a:avLst/>
          </a:prstGeom>
          <a:noFill/>
          <a:ln w="9525">
            <a:noFill/>
            <a:miter lim="800000"/>
            <a:headEnd/>
            <a:tailEnd/>
          </a:ln>
        </p:spPr>
      </p:pic>
    </p:spTree>
    <p:extLst>
      <p:ext uri="{BB962C8B-B14F-4D97-AF65-F5344CB8AC3E}">
        <p14:creationId xmlns:p14="http://schemas.microsoft.com/office/powerpoint/2010/main" val="281452149"/>
      </p:ext>
    </p:extLst>
  </p:cSld>
  <p:clrMapOvr>
    <a:masterClrMapping/>
  </p:clrMapOvr>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4" name="Rectangle 2"/>
          <p:cNvSpPr>
            <a:spLocks noGrp="1" noChangeArrowheads="1"/>
          </p:cNvSpPr>
          <p:nvPr>
            <p:ph type="title"/>
          </p:nvPr>
        </p:nvSpPr>
        <p:spPr/>
        <p:txBody>
          <a:bodyPr/>
          <a:lstStyle/>
          <a:p>
            <a:r>
              <a:rPr lang="en-US" dirty="0"/>
              <a:t>The Process Outline - Phases </a:t>
            </a:r>
            <a:r>
              <a:rPr lang="en-US" dirty="0" smtClean="0"/>
              <a:t>Versus </a:t>
            </a:r>
            <a:r>
              <a:rPr lang="en-US" dirty="0"/>
              <a:t>Iterations</a:t>
            </a:r>
            <a:endParaRPr lang="en-US" dirty="0" smtClean="0"/>
          </a:p>
        </p:txBody>
      </p:sp>
      <p:grpSp>
        <p:nvGrpSpPr>
          <p:cNvPr id="2" name="Group 3"/>
          <p:cNvGrpSpPr>
            <a:grpSpLocks/>
          </p:cNvGrpSpPr>
          <p:nvPr/>
        </p:nvGrpSpPr>
        <p:grpSpPr bwMode="auto">
          <a:xfrm>
            <a:off x="486989" y="995363"/>
            <a:ext cx="7815263" cy="4860925"/>
            <a:chOff x="334" y="1066"/>
            <a:chExt cx="4923" cy="3062"/>
          </a:xfrm>
        </p:grpSpPr>
        <p:sp>
          <p:nvSpPr>
            <p:cNvPr id="2059" name="Text Box 4"/>
            <p:cNvSpPr txBox="1">
              <a:spLocks noChangeArrowheads="1"/>
            </p:cNvSpPr>
            <p:nvPr/>
          </p:nvSpPr>
          <p:spPr bwMode="auto">
            <a:xfrm>
              <a:off x="3360" y="1066"/>
              <a:ext cx="551" cy="250"/>
            </a:xfrm>
            <a:prstGeom prst="rect">
              <a:avLst/>
            </a:prstGeom>
            <a:noFill/>
            <a:ln w="9525">
              <a:noFill/>
              <a:miter lim="800000"/>
              <a:headEnd/>
              <a:tailEnd/>
            </a:ln>
          </p:spPr>
          <p:txBody>
            <a:bodyPr wrap="none">
              <a:spAutoFit/>
            </a:bodyPr>
            <a:lstStyle/>
            <a:p>
              <a:pPr algn="ctr" eaLnBrk="1" hangingPunct="1">
                <a:spcBef>
                  <a:spcPct val="20000"/>
                </a:spcBef>
              </a:pPr>
              <a:r>
                <a:rPr lang="en-US" sz="2000" b="0" dirty="0">
                  <a:solidFill>
                    <a:schemeClr val="hlink"/>
                  </a:solidFill>
                  <a:latin typeface="Times New Roman" pitchFamily="18" charset="0"/>
                </a:rPr>
                <a:t>Phases</a:t>
              </a:r>
            </a:p>
          </p:txBody>
        </p:sp>
        <p:sp>
          <p:nvSpPr>
            <p:cNvPr id="2060" name="Text Box 5"/>
            <p:cNvSpPr txBox="1">
              <a:spLocks noChangeArrowheads="1"/>
            </p:cNvSpPr>
            <p:nvPr/>
          </p:nvSpPr>
          <p:spPr bwMode="auto">
            <a:xfrm>
              <a:off x="2161" y="1258"/>
              <a:ext cx="636" cy="212"/>
            </a:xfrm>
            <a:prstGeom prst="rect">
              <a:avLst/>
            </a:prstGeom>
            <a:noFill/>
            <a:ln w="9525">
              <a:noFill/>
              <a:miter lim="800000"/>
              <a:headEnd/>
              <a:tailEnd/>
            </a:ln>
          </p:spPr>
          <p:txBody>
            <a:bodyPr wrap="none">
              <a:spAutoFit/>
            </a:bodyPr>
            <a:lstStyle/>
            <a:p>
              <a:pPr algn="ctr" eaLnBrk="1" hangingPunct="1">
                <a:spcBef>
                  <a:spcPct val="20000"/>
                </a:spcBef>
              </a:pPr>
              <a:r>
                <a:rPr lang="en-US" sz="1600" dirty="0">
                  <a:latin typeface="Times New Roman" pitchFamily="18" charset="0"/>
                </a:rPr>
                <a:t>Inception</a:t>
              </a:r>
            </a:p>
          </p:txBody>
        </p:sp>
        <p:sp>
          <p:nvSpPr>
            <p:cNvPr id="2061" name="Text Box 6"/>
            <p:cNvSpPr txBox="1">
              <a:spLocks noChangeArrowheads="1"/>
            </p:cNvSpPr>
            <p:nvPr/>
          </p:nvSpPr>
          <p:spPr bwMode="auto">
            <a:xfrm>
              <a:off x="2785" y="1258"/>
              <a:ext cx="771" cy="212"/>
            </a:xfrm>
            <a:prstGeom prst="rect">
              <a:avLst/>
            </a:prstGeom>
            <a:noFill/>
            <a:ln w="9525">
              <a:noFill/>
              <a:miter lim="800000"/>
              <a:headEnd/>
              <a:tailEnd/>
            </a:ln>
          </p:spPr>
          <p:txBody>
            <a:bodyPr wrap="none">
              <a:spAutoFit/>
            </a:bodyPr>
            <a:lstStyle/>
            <a:p>
              <a:pPr algn="ctr" eaLnBrk="1" hangingPunct="1">
                <a:spcBef>
                  <a:spcPct val="20000"/>
                </a:spcBef>
              </a:pPr>
              <a:r>
                <a:rPr lang="en-US" sz="1600" dirty="0">
                  <a:latin typeface="Times New Roman" pitchFamily="18" charset="0"/>
                </a:rPr>
                <a:t>Elaboration</a:t>
              </a:r>
            </a:p>
          </p:txBody>
        </p:sp>
        <p:sp>
          <p:nvSpPr>
            <p:cNvPr id="2062" name="Text Box 7"/>
            <p:cNvSpPr txBox="1">
              <a:spLocks noChangeArrowheads="1"/>
            </p:cNvSpPr>
            <p:nvPr/>
          </p:nvSpPr>
          <p:spPr bwMode="auto">
            <a:xfrm>
              <a:off x="3553" y="1258"/>
              <a:ext cx="835" cy="212"/>
            </a:xfrm>
            <a:prstGeom prst="rect">
              <a:avLst/>
            </a:prstGeom>
            <a:noFill/>
            <a:ln w="9525">
              <a:noFill/>
              <a:miter lim="800000"/>
              <a:headEnd/>
              <a:tailEnd/>
            </a:ln>
          </p:spPr>
          <p:txBody>
            <a:bodyPr wrap="none">
              <a:spAutoFit/>
            </a:bodyPr>
            <a:lstStyle/>
            <a:p>
              <a:pPr algn="ctr" eaLnBrk="1" hangingPunct="1">
                <a:spcBef>
                  <a:spcPct val="20000"/>
                </a:spcBef>
              </a:pPr>
              <a:r>
                <a:rPr lang="en-US" sz="1600" dirty="0">
                  <a:latin typeface="Times New Roman" pitchFamily="18" charset="0"/>
                </a:rPr>
                <a:t>Construction</a:t>
              </a:r>
            </a:p>
          </p:txBody>
        </p:sp>
        <p:sp>
          <p:nvSpPr>
            <p:cNvPr id="2063" name="Text Box 8"/>
            <p:cNvSpPr txBox="1">
              <a:spLocks noChangeArrowheads="1"/>
            </p:cNvSpPr>
            <p:nvPr/>
          </p:nvSpPr>
          <p:spPr bwMode="auto">
            <a:xfrm>
              <a:off x="4468" y="1258"/>
              <a:ext cx="693" cy="212"/>
            </a:xfrm>
            <a:prstGeom prst="rect">
              <a:avLst/>
            </a:prstGeom>
            <a:noFill/>
            <a:ln w="9525">
              <a:noFill/>
              <a:miter lim="800000"/>
              <a:headEnd/>
              <a:tailEnd/>
            </a:ln>
          </p:spPr>
          <p:txBody>
            <a:bodyPr wrap="none">
              <a:spAutoFit/>
            </a:bodyPr>
            <a:lstStyle/>
            <a:p>
              <a:pPr algn="ctr" eaLnBrk="1" hangingPunct="1">
                <a:spcBef>
                  <a:spcPct val="20000"/>
                </a:spcBef>
              </a:pPr>
              <a:r>
                <a:rPr lang="en-US" sz="1600" dirty="0">
                  <a:latin typeface="Times New Roman" pitchFamily="18" charset="0"/>
                </a:rPr>
                <a:t>Transition</a:t>
              </a:r>
            </a:p>
          </p:txBody>
        </p:sp>
        <p:sp>
          <p:nvSpPr>
            <p:cNvPr id="2064" name="Text Box 9"/>
            <p:cNvSpPr txBox="1">
              <a:spLocks noChangeArrowheads="1"/>
            </p:cNvSpPr>
            <p:nvPr/>
          </p:nvSpPr>
          <p:spPr bwMode="auto">
            <a:xfrm>
              <a:off x="1262" y="1910"/>
              <a:ext cx="885" cy="212"/>
            </a:xfrm>
            <a:prstGeom prst="rect">
              <a:avLst/>
            </a:prstGeom>
            <a:noFill/>
            <a:ln w="9525">
              <a:noFill/>
              <a:miter lim="800000"/>
              <a:headEnd/>
              <a:tailEnd/>
            </a:ln>
          </p:spPr>
          <p:txBody>
            <a:bodyPr wrap="none">
              <a:spAutoFit/>
            </a:bodyPr>
            <a:lstStyle/>
            <a:p>
              <a:pPr algn="ctr" eaLnBrk="1" hangingPunct="1">
                <a:spcBef>
                  <a:spcPct val="20000"/>
                </a:spcBef>
              </a:pPr>
              <a:r>
                <a:rPr lang="en-US" sz="1600" dirty="0">
                  <a:latin typeface="Times New Roman" pitchFamily="18" charset="0"/>
                </a:rPr>
                <a:t>Requirements</a:t>
              </a:r>
            </a:p>
          </p:txBody>
        </p:sp>
        <p:sp>
          <p:nvSpPr>
            <p:cNvPr id="2065" name="Text Box 10"/>
            <p:cNvSpPr txBox="1">
              <a:spLocks noChangeArrowheads="1"/>
            </p:cNvSpPr>
            <p:nvPr/>
          </p:nvSpPr>
          <p:spPr bwMode="auto">
            <a:xfrm>
              <a:off x="1383" y="2966"/>
              <a:ext cx="750" cy="212"/>
            </a:xfrm>
            <a:prstGeom prst="rect">
              <a:avLst/>
            </a:prstGeom>
            <a:noFill/>
            <a:ln w="9525">
              <a:noFill/>
              <a:miter lim="800000"/>
              <a:headEnd/>
              <a:tailEnd/>
            </a:ln>
          </p:spPr>
          <p:txBody>
            <a:bodyPr wrap="none">
              <a:spAutoFit/>
            </a:bodyPr>
            <a:lstStyle/>
            <a:p>
              <a:pPr algn="ctr" eaLnBrk="1" hangingPunct="1">
                <a:spcBef>
                  <a:spcPct val="20000"/>
                </a:spcBef>
              </a:pPr>
              <a:r>
                <a:rPr lang="en-US" sz="1600" i="1" dirty="0">
                  <a:solidFill>
                    <a:schemeClr val="folHlink"/>
                  </a:solidFill>
                  <a:latin typeface="Times New Roman" pitchFamily="18" charset="0"/>
                </a:rPr>
                <a:t>Deployment</a:t>
              </a:r>
            </a:p>
          </p:txBody>
        </p:sp>
        <p:sp>
          <p:nvSpPr>
            <p:cNvPr id="2066" name="Text Box 11"/>
            <p:cNvSpPr txBox="1">
              <a:spLocks noChangeArrowheads="1"/>
            </p:cNvSpPr>
            <p:nvPr/>
          </p:nvSpPr>
          <p:spPr bwMode="auto">
            <a:xfrm>
              <a:off x="1154" y="2534"/>
              <a:ext cx="993" cy="212"/>
            </a:xfrm>
            <a:prstGeom prst="rect">
              <a:avLst/>
            </a:prstGeom>
            <a:noFill/>
            <a:ln w="9525">
              <a:noFill/>
              <a:miter lim="800000"/>
              <a:headEnd/>
              <a:tailEnd/>
            </a:ln>
          </p:spPr>
          <p:txBody>
            <a:bodyPr wrap="none">
              <a:spAutoFit/>
            </a:bodyPr>
            <a:lstStyle/>
            <a:p>
              <a:pPr algn="ctr" eaLnBrk="1" hangingPunct="1">
                <a:spcBef>
                  <a:spcPct val="20000"/>
                </a:spcBef>
              </a:pPr>
              <a:r>
                <a:rPr lang="en-US" sz="1600" dirty="0">
                  <a:latin typeface="Times New Roman" pitchFamily="18" charset="0"/>
                </a:rPr>
                <a:t>Implementation</a:t>
              </a:r>
            </a:p>
          </p:txBody>
        </p:sp>
        <p:sp>
          <p:nvSpPr>
            <p:cNvPr id="2067" name="Text Box 12"/>
            <p:cNvSpPr txBox="1">
              <a:spLocks noChangeArrowheads="1"/>
            </p:cNvSpPr>
            <p:nvPr/>
          </p:nvSpPr>
          <p:spPr bwMode="auto">
            <a:xfrm>
              <a:off x="1796" y="2774"/>
              <a:ext cx="351" cy="212"/>
            </a:xfrm>
            <a:prstGeom prst="rect">
              <a:avLst/>
            </a:prstGeom>
            <a:noFill/>
            <a:ln w="9525">
              <a:noFill/>
              <a:miter lim="800000"/>
              <a:headEnd/>
              <a:tailEnd/>
            </a:ln>
          </p:spPr>
          <p:txBody>
            <a:bodyPr wrap="none">
              <a:spAutoFit/>
            </a:bodyPr>
            <a:lstStyle/>
            <a:p>
              <a:pPr algn="ctr" eaLnBrk="1" hangingPunct="1">
                <a:spcBef>
                  <a:spcPct val="20000"/>
                </a:spcBef>
              </a:pPr>
              <a:r>
                <a:rPr lang="en-US" sz="1600" dirty="0">
                  <a:latin typeface="Times New Roman" pitchFamily="18" charset="0"/>
                </a:rPr>
                <a:t>Test</a:t>
              </a:r>
            </a:p>
          </p:txBody>
        </p:sp>
        <p:sp>
          <p:nvSpPr>
            <p:cNvPr id="2068" name="Text Box 13"/>
            <p:cNvSpPr txBox="1">
              <a:spLocks noChangeArrowheads="1"/>
            </p:cNvSpPr>
            <p:nvPr/>
          </p:nvSpPr>
          <p:spPr bwMode="auto">
            <a:xfrm>
              <a:off x="1027" y="2246"/>
              <a:ext cx="1120" cy="212"/>
            </a:xfrm>
            <a:prstGeom prst="rect">
              <a:avLst/>
            </a:prstGeom>
            <a:noFill/>
            <a:ln w="9525">
              <a:noFill/>
              <a:miter lim="800000"/>
              <a:headEnd/>
              <a:tailEnd/>
            </a:ln>
          </p:spPr>
          <p:txBody>
            <a:bodyPr wrap="none">
              <a:spAutoFit/>
            </a:bodyPr>
            <a:lstStyle/>
            <a:p>
              <a:pPr algn="ctr" eaLnBrk="1" hangingPunct="1">
                <a:spcBef>
                  <a:spcPct val="20000"/>
                </a:spcBef>
              </a:pPr>
              <a:r>
                <a:rPr lang="en-US" sz="1600" dirty="0">
                  <a:latin typeface="Times New Roman" pitchFamily="18" charset="0"/>
                </a:rPr>
                <a:t>Analysis &amp; Design</a:t>
              </a:r>
            </a:p>
          </p:txBody>
        </p:sp>
        <p:sp>
          <p:nvSpPr>
            <p:cNvPr id="2069" name="Text Box 14"/>
            <p:cNvSpPr txBox="1">
              <a:spLocks noChangeArrowheads="1"/>
            </p:cNvSpPr>
            <p:nvPr/>
          </p:nvSpPr>
          <p:spPr bwMode="auto">
            <a:xfrm>
              <a:off x="1167" y="1354"/>
              <a:ext cx="980" cy="288"/>
            </a:xfrm>
            <a:prstGeom prst="rect">
              <a:avLst/>
            </a:prstGeom>
            <a:noFill/>
            <a:ln w="9525">
              <a:noFill/>
              <a:miter lim="800000"/>
              <a:headEnd/>
              <a:tailEnd/>
            </a:ln>
          </p:spPr>
          <p:txBody>
            <a:bodyPr wrap="none">
              <a:spAutoFit/>
            </a:bodyPr>
            <a:lstStyle/>
            <a:p>
              <a:pPr algn="ctr" eaLnBrk="1" hangingPunct="1">
                <a:spcBef>
                  <a:spcPct val="20000"/>
                </a:spcBef>
              </a:pPr>
              <a:r>
                <a:rPr lang="en-US" sz="2400" b="0" dirty="0">
                  <a:solidFill>
                    <a:schemeClr val="hlink"/>
                  </a:solidFill>
                  <a:latin typeface="Times New Roman" pitchFamily="18" charset="0"/>
                </a:rPr>
                <a:t>Workflows</a:t>
              </a:r>
            </a:p>
          </p:txBody>
        </p:sp>
        <p:sp>
          <p:nvSpPr>
            <p:cNvPr id="2070" name="Text Box 15"/>
            <p:cNvSpPr txBox="1">
              <a:spLocks noChangeArrowheads="1"/>
            </p:cNvSpPr>
            <p:nvPr/>
          </p:nvSpPr>
          <p:spPr bwMode="auto">
            <a:xfrm>
              <a:off x="3385" y="3802"/>
              <a:ext cx="718" cy="250"/>
            </a:xfrm>
            <a:prstGeom prst="rect">
              <a:avLst/>
            </a:prstGeom>
            <a:noFill/>
            <a:ln w="9525">
              <a:noFill/>
              <a:miter lim="800000"/>
              <a:headEnd/>
              <a:tailEnd/>
            </a:ln>
          </p:spPr>
          <p:txBody>
            <a:bodyPr wrap="none">
              <a:spAutoFit/>
            </a:bodyPr>
            <a:lstStyle/>
            <a:p>
              <a:pPr algn="ctr" eaLnBrk="1" hangingPunct="1">
                <a:spcBef>
                  <a:spcPct val="20000"/>
                </a:spcBef>
              </a:pPr>
              <a:r>
                <a:rPr lang="en-US" sz="2000" b="0" dirty="0">
                  <a:solidFill>
                    <a:schemeClr val="hlink"/>
                  </a:solidFill>
                  <a:latin typeface="Times New Roman" pitchFamily="18" charset="0"/>
                </a:rPr>
                <a:t>Iterations</a:t>
              </a:r>
            </a:p>
          </p:txBody>
        </p:sp>
        <p:sp>
          <p:nvSpPr>
            <p:cNvPr id="2071" name="Text Box 16"/>
            <p:cNvSpPr txBox="1">
              <a:spLocks noChangeArrowheads="1"/>
            </p:cNvSpPr>
            <p:nvPr/>
          </p:nvSpPr>
          <p:spPr bwMode="auto">
            <a:xfrm>
              <a:off x="2185" y="3775"/>
              <a:ext cx="312" cy="353"/>
            </a:xfrm>
            <a:prstGeom prst="rect">
              <a:avLst/>
            </a:prstGeom>
            <a:noFill/>
            <a:ln w="9525">
              <a:noFill/>
              <a:miter lim="800000"/>
              <a:headEnd/>
              <a:tailEnd/>
            </a:ln>
          </p:spPr>
          <p:txBody>
            <a:bodyPr wrap="none">
              <a:spAutoFit/>
            </a:bodyPr>
            <a:lstStyle/>
            <a:p>
              <a:pPr algn="ctr" eaLnBrk="1" hangingPunct="1">
                <a:spcBef>
                  <a:spcPct val="20000"/>
                </a:spcBef>
              </a:pPr>
              <a:r>
                <a:rPr lang="en-US" sz="1400" dirty="0">
                  <a:latin typeface="Times New Roman" pitchFamily="18" charset="0"/>
                </a:rPr>
                <a:t>iter.</a:t>
              </a:r>
            </a:p>
            <a:p>
              <a:pPr algn="ctr" eaLnBrk="1" hangingPunct="1">
                <a:spcBef>
                  <a:spcPct val="20000"/>
                </a:spcBef>
              </a:pPr>
              <a:r>
                <a:rPr lang="en-US" sz="1400" dirty="0">
                  <a:latin typeface="Times New Roman" pitchFamily="18" charset="0"/>
                </a:rPr>
                <a:t>#1</a:t>
              </a:r>
            </a:p>
          </p:txBody>
        </p:sp>
        <p:sp>
          <p:nvSpPr>
            <p:cNvPr id="2072" name="Text Box 17"/>
            <p:cNvSpPr txBox="1">
              <a:spLocks noChangeArrowheads="1"/>
            </p:cNvSpPr>
            <p:nvPr/>
          </p:nvSpPr>
          <p:spPr bwMode="auto">
            <a:xfrm>
              <a:off x="2545" y="3775"/>
              <a:ext cx="312" cy="353"/>
            </a:xfrm>
            <a:prstGeom prst="rect">
              <a:avLst/>
            </a:prstGeom>
            <a:noFill/>
            <a:ln w="9525">
              <a:noFill/>
              <a:miter lim="800000"/>
              <a:headEnd/>
              <a:tailEnd/>
            </a:ln>
          </p:spPr>
          <p:txBody>
            <a:bodyPr wrap="none">
              <a:spAutoFit/>
            </a:bodyPr>
            <a:lstStyle/>
            <a:p>
              <a:pPr algn="ctr" eaLnBrk="1" hangingPunct="1">
                <a:spcBef>
                  <a:spcPct val="20000"/>
                </a:spcBef>
              </a:pPr>
              <a:r>
                <a:rPr lang="en-US" sz="1400" dirty="0">
                  <a:latin typeface="Times New Roman" pitchFamily="18" charset="0"/>
                </a:rPr>
                <a:t>iter.</a:t>
              </a:r>
            </a:p>
            <a:p>
              <a:pPr algn="ctr" eaLnBrk="1" hangingPunct="1">
                <a:spcBef>
                  <a:spcPct val="20000"/>
                </a:spcBef>
              </a:pPr>
              <a:r>
                <a:rPr lang="en-US" sz="1400" dirty="0">
                  <a:latin typeface="Times New Roman" pitchFamily="18" charset="0"/>
                </a:rPr>
                <a:t>#2</a:t>
              </a:r>
            </a:p>
          </p:txBody>
        </p:sp>
        <p:sp>
          <p:nvSpPr>
            <p:cNvPr id="2073" name="Text Box 18"/>
            <p:cNvSpPr txBox="1">
              <a:spLocks noChangeArrowheads="1"/>
            </p:cNvSpPr>
            <p:nvPr/>
          </p:nvSpPr>
          <p:spPr bwMode="auto">
            <a:xfrm>
              <a:off x="4849" y="3775"/>
              <a:ext cx="312" cy="353"/>
            </a:xfrm>
            <a:prstGeom prst="rect">
              <a:avLst/>
            </a:prstGeom>
            <a:noFill/>
            <a:ln w="9525">
              <a:noFill/>
              <a:miter lim="800000"/>
              <a:headEnd/>
              <a:tailEnd/>
            </a:ln>
          </p:spPr>
          <p:txBody>
            <a:bodyPr wrap="none">
              <a:spAutoFit/>
            </a:bodyPr>
            <a:lstStyle/>
            <a:p>
              <a:pPr algn="ctr" eaLnBrk="1" hangingPunct="1">
                <a:spcBef>
                  <a:spcPct val="20000"/>
                </a:spcBef>
              </a:pPr>
              <a:r>
                <a:rPr lang="en-US" sz="1400" dirty="0">
                  <a:latin typeface="Times New Roman" pitchFamily="18" charset="0"/>
                </a:rPr>
                <a:t>iter.</a:t>
              </a:r>
            </a:p>
            <a:p>
              <a:pPr algn="ctr" eaLnBrk="1" hangingPunct="1">
                <a:spcBef>
                  <a:spcPct val="20000"/>
                </a:spcBef>
              </a:pPr>
              <a:r>
                <a:rPr lang="en-US" sz="1400" dirty="0">
                  <a:latin typeface="Times New Roman" pitchFamily="18" charset="0"/>
                </a:rPr>
                <a:t>#n</a:t>
              </a:r>
            </a:p>
          </p:txBody>
        </p:sp>
        <p:sp>
          <p:nvSpPr>
            <p:cNvPr id="2074" name="Text Box 19"/>
            <p:cNvSpPr txBox="1">
              <a:spLocks noChangeArrowheads="1"/>
            </p:cNvSpPr>
            <p:nvPr/>
          </p:nvSpPr>
          <p:spPr bwMode="auto">
            <a:xfrm>
              <a:off x="1016" y="1622"/>
              <a:ext cx="1124" cy="212"/>
            </a:xfrm>
            <a:prstGeom prst="rect">
              <a:avLst/>
            </a:prstGeom>
            <a:noFill/>
            <a:ln w="9525">
              <a:noFill/>
              <a:miter lim="800000"/>
              <a:headEnd/>
              <a:tailEnd/>
            </a:ln>
          </p:spPr>
          <p:txBody>
            <a:bodyPr wrap="none">
              <a:spAutoFit/>
            </a:bodyPr>
            <a:lstStyle/>
            <a:p>
              <a:pPr algn="ctr" eaLnBrk="1" hangingPunct="1">
                <a:spcBef>
                  <a:spcPct val="20000"/>
                </a:spcBef>
              </a:pPr>
              <a:r>
                <a:rPr lang="en-US" sz="1600" i="1" dirty="0">
                  <a:solidFill>
                    <a:schemeClr val="folHlink"/>
                  </a:solidFill>
                  <a:latin typeface="Times New Roman" pitchFamily="18" charset="0"/>
                </a:rPr>
                <a:t>Business Modeling</a:t>
              </a:r>
            </a:p>
          </p:txBody>
        </p:sp>
        <p:sp>
          <p:nvSpPr>
            <p:cNvPr id="2075" name="Text Box 20"/>
            <p:cNvSpPr txBox="1">
              <a:spLocks noChangeArrowheads="1"/>
            </p:cNvSpPr>
            <p:nvPr/>
          </p:nvSpPr>
          <p:spPr bwMode="auto">
            <a:xfrm>
              <a:off x="902" y="3398"/>
              <a:ext cx="1224" cy="212"/>
            </a:xfrm>
            <a:prstGeom prst="rect">
              <a:avLst/>
            </a:prstGeom>
            <a:noFill/>
            <a:ln w="9525">
              <a:noFill/>
              <a:miter lim="800000"/>
              <a:headEnd/>
              <a:tailEnd/>
            </a:ln>
          </p:spPr>
          <p:txBody>
            <a:bodyPr wrap="none">
              <a:spAutoFit/>
            </a:bodyPr>
            <a:lstStyle/>
            <a:p>
              <a:pPr algn="ctr" eaLnBrk="1" hangingPunct="1">
                <a:spcBef>
                  <a:spcPct val="20000"/>
                </a:spcBef>
              </a:pPr>
              <a:r>
                <a:rPr lang="en-US" sz="1600" i="1" dirty="0">
                  <a:solidFill>
                    <a:schemeClr val="folHlink"/>
                  </a:solidFill>
                  <a:latin typeface="Times New Roman" pitchFamily="18" charset="0"/>
                </a:rPr>
                <a:t>Project Management</a:t>
              </a:r>
            </a:p>
          </p:txBody>
        </p:sp>
        <p:sp>
          <p:nvSpPr>
            <p:cNvPr id="2076" name="Text Box 21"/>
            <p:cNvSpPr txBox="1">
              <a:spLocks noChangeArrowheads="1"/>
            </p:cNvSpPr>
            <p:nvPr/>
          </p:nvSpPr>
          <p:spPr bwMode="auto">
            <a:xfrm>
              <a:off x="1319" y="3610"/>
              <a:ext cx="814" cy="212"/>
            </a:xfrm>
            <a:prstGeom prst="rect">
              <a:avLst/>
            </a:prstGeom>
            <a:noFill/>
            <a:ln w="9525">
              <a:noFill/>
              <a:miter lim="800000"/>
              <a:headEnd/>
              <a:tailEnd/>
            </a:ln>
          </p:spPr>
          <p:txBody>
            <a:bodyPr wrap="none">
              <a:spAutoFit/>
            </a:bodyPr>
            <a:lstStyle/>
            <a:p>
              <a:pPr algn="ctr" eaLnBrk="1" hangingPunct="1">
                <a:spcBef>
                  <a:spcPct val="20000"/>
                </a:spcBef>
              </a:pPr>
              <a:r>
                <a:rPr lang="en-US" sz="1600" i="1" dirty="0">
                  <a:solidFill>
                    <a:schemeClr val="folHlink"/>
                  </a:solidFill>
                  <a:latin typeface="Times New Roman" pitchFamily="18" charset="0"/>
                </a:rPr>
                <a:t>Environment</a:t>
              </a:r>
            </a:p>
          </p:txBody>
        </p:sp>
        <p:sp>
          <p:nvSpPr>
            <p:cNvPr id="2077" name="Text Box 22"/>
            <p:cNvSpPr txBox="1">
              <a:spLocks noChangeArrowheads="1"/>
            </p:cNvSpPr>
            <p:nvPr/>
          </p:nvSpPr>
          <p:spPr bwMode="auto">
            <a:xfrm>
              <a:off x="334" y="3148"/>
              <a:ext cx="1792" cy="212"/>
            </a:xfrm>
            <a:prstGeom prst="rect">
              <a:avLst/>
            </a:prstGeom>
            <a:noFill/>
            <a:ln w="9525">
              <a:noFill/>
              <a:miter lim="800000"/>
              <a:headEnd/>
              <a:tailEnd/>
            </a:ln>
          </p:spPr>
          <p:txBody>
            <a:bodyPr wrap="none">
              <a:spAutoFit/>
            </a:bodyPr>
            <a:lstStyle/>
            <a:p>
              <a:pPr algn="ctr" eaLnBrk="1" hangingPunct="1">
                <a:spcBef>
                  <a:spcPct val="20000"/>
                </a:spcBef>
              </a:pPr>
              <a:r>
                <a:rPr lang="en-US" sz="1600" i="1" dirty="0">
                  <a:solidFill>
                    <a:schemeClr val="folHlink"/>
                  </a:solidFill>
                  <a:latin typeface="Times New Roman" pitchFamily="18" charset="0"/>
                </a:rPr>
                <a:t>Configuration &amp; Change Man..</a:t>
              </a:r>
            </a:p>
          </p:txBody>
        </p:sp>
        <p:graphicFrame>
          <p:nvGraphicFramePr>
            <p:cNvPr id="2050" name="Object 23"/>
            <p:cNvGraphicFramePr>
              <a:graphicFrameLocks noChangeAspect="1"/>
            </p:cNvGraphicFramePr>
            <p:nvPr/>
          </p:nvGraphicFramePr>
          <p:xfrm>
            <a:off x="2185" y="1498"/>
            <a:ext cx="3072" cy="2304"/>
          </p:xfrm>
          <a:graphic>
            <a:graphicData uri="http://schemas.openxmlformats.org/presentationml/2006/ole">
              <mc:AlternateContent xmlns:mc="http://schemas.openxmlformats.org/markup-compatibility/2006">
                <mc:Choice xmlns:v="urn:schemas-microsoft-com:vml" Requires="v">
                  <p:oleObj spid="_x0000_s157741" name="Image" r:id="rId5" imgW="5934345" imgH="4015531" progId="">
                    <p:embed/>
                  </p:oleObj>
                </mc:Choice>
                <mc:Fallback>
                  <p:oleObj name="Image" r:id="rId5" imgW="5934345" imgH="4015531"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85" y="1498"/>
                          <a:ext cx="3072" cy="2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78" name="Line 24"/>
            <p:cNvSpPr>
              <a:spLocks noChangeShapeType="1"/>
            </p:cNvSpPr>
            <p:nvPr/>
          </p:nvSpPr>
          <p:spPr bwMode="auto">
            <a:xfrm>
              <a:off x="2473" y="1498"/>
              <a:ext cx="0" cy="2208"/>
            </a:xfrm>
            <a:prstGeom prst="line">
              <a:avLst/>
            </a:prstGeom>
            <a:noFill/>
            <a:ln w="9525">
              <a:solidFill>
                <a:schemeClr val="tx1"/>
              </a:solidFill>
              <a:round/>
              <a:headEnd/>
              <a:tailEnd/>
            </a:ln>
          </p:spPr>
          <p:txBody>
            <a:bodyPr wrap="none"/>
            <a:lstStyle/>
            <a:p>
              <a:endParaRPr lang="en-US" dirty="0"/>
            </a:p>
          </p:txBody>
        </p:sp>
        <p:sp>
          <p:nvSpPr>
            <p:cNvPr id="2079" name="Line 25"/>
            <p:cNvSpPr>
              <a:spLocks noChangeShapeType="1"/>
            </p:cNvSpPr>
            <p:nvPr/>
          </p:nvSpPr>
          <p:spPr bwMode="auto">
            <a:xfrm>
              <a:off x="3121" y="1498"/>
              <a:ext cx="0" cy="2208"/>
            </a:xfrm>
            <a:prstGeom prst="line">
              <a:avLst/>
            </a:prstGeom>
            <a:noFill/>
            <a:ln w="9525">
              <a:solidFill>
                <a:schemeClr val="tx1"/>
              </a:solidFill>
              <a:round/>
              <a:headEnd/>
              <a:tailEnd/>
            </a:ln>
          </p:spPr>
          <p:txBody>
            <a:bodyPr wrap="none"/>
            <a:lstStyle/>
            <a:p>
              <a:endParaRPr lang="en-US" dirty="0"/>
            </a:p>
          </p:txBody>
        </p:sp>
        <p:sp>
          <p:nvSpPr>
            <p:cNvPr id="2080" name="Line 26"/>
            <p:cNvSpPr>
              <a:spLocks noChangeShapeType="1"/>
            </p:cNvSpPr>
            <p:nvPr/>
          </p:nvSpPr>
          <p:spPr bwMode="auto">
            <a:xfrm>
              <a:off x="3745" y="1498"/>
              <a:ext cx="0" cy="2208"/>
            </a:xfrm>
            <a:prstGeom prst="line">
              <a:avLst/>
            </a:prstGeom>
            <a:noFill/>
            <a:ln w="9525">
              <a:solidFill>
                <a:schemeClr val="tx1"/>
              </a:solidFill>
              <a:round/>
              <a:headEnd/>
              <a:tailEnd/>
            </a:ln>
          </p:spPr>
          <p:txBody>
            <a:bodyPr wrap="none"/>
            <a:lstStyle/>
            <a:p>
              <a:endParaRPr lang="en-US" dirty="0"/>
            </a:p>
          </p:txBody>
        </p:sp>
        <p:sp>
          <p:nvSpPr>
            <p:cNvPr id="2081" name="Line 27"/>
            <p:cNvSpPr>
              <a:spLocks noChangeShapeType="1"/>
            </p:cNvSpPr>
            <p:nvPr/>
          </p:nvSpPr>
          <p:spPr bwMode="auto">
            <a:xfrm>
              <a:off x="4081" y="1498"/>
              <a:ext cx="0" cy="2208"/>
            </a:xfrm>
            <a:prstGeom prst="line">
              <a:avLst/>
            </a:prstGeom>
            <a:noFill/>
            <a:ln w="9525">
              <a:solidFill>
                <a:schemeClr val="tx1"/>
              </a:solidFill>
              <a:round/>
              <a:headEnd/>
              <a:tailEnd/>
            </a:ln>
          </p:spPr>
          <p:txBody>
            <a:bodyPr wrap="none"/>
            <a:lstStyle/>
            <a:p>
              <a:endParaRPr lang="en-US" dirty="0"/>
            </a:p>
          </p:txBody>
        </p:sp>
        <p:sp>
          <p:nvSpPr>
            <p:cNvPr id="2082" name="Line 28"/>
            <p:cNvSpPr>
              <a:spLocks noChangeShapeType="1"/>
            </p:cNvSpPr>
            <p:nvPr/>
          </p:nvSpPr>
          <p:spPr bwMode="auto">
            <a:xfrm>
              <a:off x="4825" y="1498"/>
              <a:ext cx="0" cy="2208"/>
            </a:xfrm>
            <a:prstGeom prst="line">
              <a:avLst/>
            </a:prstGeom>
            <a:noFill/>
            <a:ln w="9525">
              <a:solidFill>
                <a:schemeClr val="tx1"/>
              </a:solidFill>
              <a:round/>
              <a:headEnd/>
              <a:tailEnd/>
            </a:ln>
          </p:spPr>
          <p:txBody>
            <a:bodyPr wrap="none"/>
            <a:lstStyle/>
            <a:p>
              <a:endParaRPr lang="en-US" dirty="0"/>
            </a:p>
          </p:txBody>
        </p:sp>
      </p:grpSp>
      <p:grpSp>
        <p:nvGrpSpPr>
          <p:cNvPr id="3" name="Group 29"/>
          <p:cNvGrpSpPr>
            <a:grpSpLocks/>
          </p:cNvGrpSpPr>
          <p:nvPr/>
        </p:nvGrpSpPr>
        <p:grpSpPr bwMode="auto">
          <a:xfrm>
            <a:off x="512482" y="1360022"/>
            <a:ext cx="920750" cy="2895600"/>
            <a:chOff x="322" y="1354"/>
            <a:chExt cx="580" cy="1824"/>
          </a:xfrm>
        </p:grpSpPr>
        <p:sp>
          <p:nvSpPr>
            <p:cNvPr id="2057" name="AutoShape 30"/>
            <p:cNvSpPr>
              <a:spLocks/>
            </p:cNvSpPr>
            <p:nvPr/>
          </p:nvSpPr>
          <p:spPr bwMode="auto">
            <a:xfrm>
              <a:off x="726" y="1910"/>
              <a:ext cx="176" cy="1056"/>
            </a:xfrm>
            <a:prstGeom prst="leftBrace">
              <a:avLst>
                <a:gd name="adj1" fmla="val 50000"/>
                <a:gd name="adj2" fmla="val 50000"/>
              </a:avLst>
            </a:prstGeom>
            <a:noFill/>
            <a:ln w="9525">
              <a:solidFill>
                <a:srgbClr val="800000"/>
              </a:solidFill>
              <a:round/>
              <a:headEnd type="none" w="sm" len="sm"/>
              <a:tailEnd type="none" w="sm" len="sm"/>
            </a:ln>
          </p:spPr>
          <p:txBody>
            <a:bodyPr wrap="none" anchor="ctr"/>
            <a:lstStyle/>
            <a:p>
              <a:endParaRPr lang="en-US" dirty="0"/>
            </a:p>
          </p:txBody>
        </p:sp>
        <p:sp>
          <p:nvSpPr>
            <p:cNvPr id="2058" name="Text Box 31"/>
            <p:cNvSpPr txBox="1">
              <a:spLocks noChangeArrowheads="1"/>
            </p:cNvSpPr>
            <p:nvPr/>
          </p:nvSpPr>
          <p:spPr bwMode="auto">
            <a:xfrm rot="-5400000">
              <a:off x="-388" y="2064"/>
              <a:ext cx="1824" cy="404"/>
            </a:xfrm>
            <a:prstGeom prst="rect">
              <a:avLst/>
            </a:prstGeom>
            <a:noFill/>
            <a:ln w="9525">
              <a:noFill/>
              <a:miter lim="800000"/>
              <a:headEnd type="none" w="sm" len="sm"/>
              <a:tailEnd type="none" w="sm" len="sm"/>
            </a:ln>
          </p:spPr>
          <p:txBody>
            <a:bodyPr>
              <a:spAutoFit/>
            </a:bodyPr>
            <a:lstStyle/>
            <a:p>
              <a:pPr eaLnBrk="1" hangingPunct="1"/>
              <a:r>
                <a:rPr lang="en-US" b="0" i="1" dirty="0">
                  <a:solidFill>
                    <a:srgbClr val="800000"/>
                  </a:solidFill>
                  <a:latin typeface="Times New Roman" pitchFamily="18" charset="0"/>
                </a:rPr>
                <a:t>Core of almost any process</a:t>
              </a:r>
            </a:p>
            <a:p>
              <a:pPr eaLnBrk="1" hangingPunct="1"/>
              <a:r>
                <a:rPr lang="en-US" b="0" i="1" dirty="0">
                  <a:solidFill>
                    <a:srgbClr val="800000"/>
                  </a:solidFill>
                  <a:latin typeface="Times New Roman" pitchFamily="18" charset="0"/>
                </a:rPr>
                <a:t>What Unified Process spans</a:t>
              </a:r>
            </a:p>
          </p:txBody>
        </p:sp>
      </p:grpSp>
    </p:spTree>
    <p:custDataLst>
      <p:tags r:id="rId2"/>
    </p:custDataLst>
    <p:extLst>
      <p:ext uri="{BB962C8B-B14F-4D97-AF65-F5344CB8AC3E}">
        <p14:creationId xmlns:p14="http://schemas.microsoft.com/office/powerpoint/2010/main" val="2602369799"/>
      </p:ext>
    </p:extLst>
  </p:cSld>
  <p:clrMapOvr>
    <a:masterClrMapping/>
  </p:clrMapOvr>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Disciplines</a:t>
            </a:r>
            <a:endParaRPr lang="en-US" dirty="0"/>
          </a:p>
        </p:txBody>
      </p:sp>
      <p:sp>
        <p:nvSpPr>
          <p:cNvPr id="3" name="Content Placeholder 2"/>
          <p:cNvSpPr>
            <a:spLocks noGrp="1"/>
          </p:cNvSpPr>
          <p:nvPr>
            <p:ph idx="1"/>
          </p:nvPr>
        </p:nvSpPr>
        <p:spPr/>
        <p:txBody>
          <a:bodyPr/>
          <a:lstStyle/>
          <a:p>
            <a:r>
              <a:rPr lang="en-US" dirty="0" smtClean="0"/>
              <a:t>Model – compare to RUP</a:t>
            </a:r>
          </a:p>
          <a:p>
            <a:r>
              <a:rPr lang="en-US" dirty="0" smtClean="0"/>
              <a:t>Implementation</a:t>
            </a:r>
          </a:p>
          <a:p>
            <a:r>
              <a:rPr lang="en-US" dirty="0" smtClean="0"/>
              <a:t>Test</a:t>
            </a:r>
          </a:p>
          <a:p>
            <a:r>
              <a:rPr lang="en-US" dirty="0" smtClean="0"/>
              <a:t>Deployment</a:t>
            </a:r>
          </a:p>
          <a:p>
            <a:r>
              <a:rPr lang="en-US" dirty="0" smtClean="0"/>
              <a:t>Configuration management</a:t>
            </a:r>
          </a:p>
          <a:p>
            <a:r>
              <a:rPr lang="en-US" dirty="0" smtClean="0"/>
              <a:t>Project management </a:t>
            </a:r>
          </a:p>
          <a:p>
            <a:r>
              <a:rPr lang="en-US" dirty="0" smtClean="0"/>
              <a:t>Environment</a:t>
            </a:r>
            <a:endParaRPr lang="en-US" dirty="0"/>
          </a:p>
        </p:txBody>
      </p:sp>
    </p:spTree>
    <p:extLst>
      <p:ext uri="{BB962C8B-B14F-4D97-AF65-F5344CB8AC3E}">
        <p14:creationId xmlns:p14="http://schemas.microsoft.com/office/powerpoint/2010/main" val="4103786583"/>
      </p:ext>
    </p:extLst>
  </p:cSld>
  <p:clrMapOvr>
    <a:masterClrMapping/>
  </p:clrMapOvr>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Unified Process</a:t>
            </a:r>
            <a:endParaRPr lang="en-US" dirty="0"/>
          </a:p>
        </p:txBody>
      </p:sp>
      <p:sp>
        <p:nvSpPr>
          <p:cNvPr id="3" name="Content Placeholder 2"/>
          <p:cNvSpPr>
            <a:spLocks noGrp="1"/>
          </p:cNvSpPr>
          <p:nvPr>
            <p:ph idx="1"/>
          </p:nvPr>
        </p:nvSpPr>
        <p:spPr/>
        <p:txBody>
          <a:bodyPr/>
          <a:lstStyle/>
          <a:p>
            <a:r>
              <a:rPr lang="en-US" dirty="0" smtClean="0"/>
              <a:t>Eclipse</a:t>
            </a:r>
          </a:p>
          <a:p>
            <a:r>
              <a:rPr lang="en-US" dirty="0" smtClean="0"/>
              <a:t>Very lean UP</a:t>
            </a:r>
          </a:p>
          <a:p>
            <a:r>
              <a:rPr lang="en-US" dirty="0" smtClean="0"/>
              <a:t>All phases include risk analysis</a:t>
            </a:r>
            <a:endParaRPr lang="en-US" dirty="0"/>
          </a:p>
        </p:txBody>
      </p:sp>
      <p:pic>
        <p:nvPicPr>
          <p:cNvPr id="136194" name="Picture 2"/>
          <p:cNvPicPr>
            <a:picLocks noChangeAspect="1" noChangeArrowheads="1"/>
          </p:cNvPicPr>
          <p:nvPr/>
        </p:nvPicPr>
        <p:blipFill>
          <a:blip r:embed="rId3" cstate="print"/>
          <a:srcRect/>
          <a:stretch>
            <a:fillRect/>
          </a:stretch>
        </p:blipFill>
        <p:spPr bwMode="auto">
          <a:xfrm>
            <a:off x="304800" y="2895600"/>
            <a:ext cx="7941469" cy="2286000"/>
          </a:xfrm>
          <a:prstGeom prst="rect">
            <a:avLst/>
          </a:prstGeom>
          <a:noFill/>
          <a:ln w="9525">
            <a:noFill/>
            <a:miter lim="800000"/>
            <a:headEnd/>
            <a:tailEnd/>
          </a:ln>
        </p:spPr>
      </p:pic>
    </p:spTree>
    <p:extLst>
      <p:ext uri="{BB962C8B-B14F-4D97-AF65-F5344CB8AC3E}">
        <p14:creationId xmlns:p14="http://schemas.microsoft.com/office/powerpoint/2010/main" val="703667947"/>
      </p:ext>
    </p:extLst>
  </p:cSld>
  <p:clrMapOvr>
    <a:masterClrMapping/>
  </p:clrMapOvr>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Open UP roles</a:t>
            </a:r>
            <a:endParaRPr lang="en-US" dirty="0"/>
          </a:p>
        </p:txBody>
      </p:sp>
      <p:sp>
        <p:nvSpPr>
          <p:cNvPr id="3" name="Content Placeholder 2"/>
          <p:cNvSpPr>
            <a:spLocks noGrp="1"/>
          </p:cNvSpPr>
          <p:nvPr>
            <p:ph idx="1"/>
          </p:nvPr>
        </p:nvSpPr>
        <p:spPr/>
        <p:txBody>
          <a:bodyPr/>
          <a:lstStyle/>
          <a:p>
            <a:r>
              <a:rPr lang="en-US" dirty="0" smtClean="0"/>
              <a:t>Analyst</a:t>
            </a:r>
          </a:p>
          <a:p>
            <a:r>
              <a:rPr lang="en-US" dirty="0" smtClean="0"/>
              <a:t>Any role (I like this one, take out trash…)</a:t>
            </a:r>
          </a:p>
          <a:p>
            <a:r>
              <a:rPr lang="en-US" dirty="0" smtClean="0"/>
              <a:t>Architect</a:t>
            </a:r>
          </a:p>
          <a:p>
            <a:r>
              <a:rPr lang="en-US" dirty="0" smtClean="0"/>
              <a:t>Developer</a:t>
            </a:r>
          </a:p>
          <a:p>
            <a:r>
              <a:rPr lang="en-US" dirty="0" smtClean="0"/>
              <a:t>Project manager</a:t>
            </a:r>
          </a:p>
          <a:p>
            <a:r>
              <a:rPr lang="en-US" dirty="0" smtClean="0"/>
              <a:t>Stakeholder</a:t>
            </a:r>
          </a:p>
          <a:p>
            <a:r>
              <a:rPr lang="en-US" dirty="0" smtClean="0"/>
              <a:t>Tester</a:t>
            </a:r>
            <a:endParaRPr lang="en-US" dirty="0"/>
          </a:p>
        </p:txBody>
      </p:sp>
    </p:spTree>
    <p:extLst>
      <p:ext uri="{BB962C8B-B14F-4D97-AF65-F5344CB8AC3E}">
        <p14:creationId xmlns:p14="http://schemas.microsoft.com/office/powerpoint/2010/main" val="2299710833"/>
      </p:ext>
    </p:extLst>
  </p:cSld>
  <p:clrMapOvr>
    <a:masterClrMapping/>
  </p:clrMapOvr>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AUP and OUP Summary</a:t>
            </a:r>
            <a:endParaRPr lang="en-US" dirty="0"/>
          </a:p>
        </p:txBody>
      </p:sp>
      <p:sp>
        <p:nvSpPr>
          <p:cNvPr id="3" name="Content Placeholder 2"/>
          <p:cNvSpPr>
            <a:spLocks noGrp="1"/>
          </p:cNvSpPr>
          <p:nvPr>
            <p:ph idx="1"/>
          </p:nvPr>
        </p:nvSpPr>
        <p:spPr/>
        <p:txBody>
          <a:bodyPr/>
          <a:lstStyle/>
          <a:p>
            <a:r>
              <a:rPr lang="en-US" dirty="0" smtClean="0"/>
              <a:t>More Agile than RUP</a:t>
            </a:r>
          </a:p>
          <a:p>
            <a:r>
              <a:rPr lang="en-US" dirty="0" smtClean="0"/>
              <a:t>Keeps basic phases, iterations, work flows</a:t>
            </a:r>
          </a:p>
          <a:p>
            <a:r>
              <a:rPr lang="en-US" dirty="0" smtClean="0"/>
              <a:t>Smaller teams</a:t>
            </a:r>
          </a:p>
          <a:p>
            <a:r>
              <a:rPr lang="en-US" dirty="0" smtClean="0"/>
              <a:t>Fewer roles</a:t>
            </a:r>
          </a:p>
          <a:p>
            <a:r>
              <a:rPr lang="en-US" dirty="0" smtClean="0"/>
              <a:t>Less overhead?</a:t>
            </a:r>
          </a:p>
          <a:p>
            <a:r>
              <a:rPr lang="en-US" dirty="0" smtClean="0"/>
              <a:t>Big and small picture?</a:t>
            </a:r>
            <a:endParaRPr lang="en-US" dirty="0"/>
          </a:p>
        </p:txBody>
      </p:sp>
    </p:spTree>
    <p:extLst>
      <p:ext uri="{BB962C8B-B14F-4D97-AF65-F5344CB8AC3E}">
        <p14:creationId xmlns:p14="http://schemas.microsoft.com/office/powerpoint/2010/main" val="3366478617"/>
      </p:ext>
    </p:extLst>
  </p:cSld>
  <p:clrMapOvr>
    <a:masterClrMapping/>
  </p:clrMapOvr>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Review the criteria that you would use to choose a process framework.</a:t>
            </a:r>
          </a:p>
          <a:p>
            <a:r>
              <a:rPr lang="en-US" dirty="0" smtClean="0"/>
              <a:t>Don’t lie to yourself or cheat if you are going to adopt one.</a:t>
            </a:r>
          </a:p>
          <a:p>
            <a:pPr lvl="1"/>
            <a:r>
              <a:rPr lang="en-US" dirty="0" smtClean="0"/>
              <a:t>Adopt whole, then tailor</a:t>
            </a:r>
          </a:p>
        </p:txBody>
      </p:sp>
    </p:spTree>
    <p:extLst>
      <p:ext uri="{BB962C8B-B14F-4D97-AF65-F5344CB8AC3E}">
        <p14:creationId xmlns:p14="http://schemas.microsoft.com/office/powerpoint/2010/main" val="326707983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2"/>
          <p:cNvSpPr>
            <a:spLocks noGrp="1" noChangeArrowheads="1"/>
          </p:cNvSpPr>
          <p:nvPr>
            <p:ph type="title"/>
          </p:nvPr>
        </p:nvSpPr>
        <p:spPr/>
        <p:txBody>
          <a:bodyPr/>
          <a:lstStyle/>
          <a:p>
            <a:pPr eaLnBrk="1" hangingPunct="1"/>
            <a:r>
              <a:rPr lang="en-US" dirty="0" smtClean="0"/>
              <a:t>Software Methodology Wars</a:t>
            </a:r>
            <a:br>
              <a:rPr lang="en-US" dirty="0" smtClean="0"/>
            </a:br>
            <a:r>
              <a:rPr lang="en-US" sz="2800" dirty="0" smtClean="0"/>
              <a:t>Ken Orr/Cutter Consortium</a:t>
            </a:r>
          </a:p>
        </p:txBody>
      </p:sp>
      <p:sp>
        <p:nvSpPr>
          <p:cNvPr id="9222" name="Rectangle 3"/>
          <p:cNvSpPr>
            <a:spLocks noGrp="1" noChangeArrowheads="1"/>
          </p:cNvSpPr>
          <p:nvPr>
            <p:ph idx="1"/>
          </p:nvPr>
        </p:nvSpPr>
        <p:spPr/>
        <p:txBody>
          <a:bodyPr/>
          <a:lstStyle/>
          <a:p>
            <a:pPr eaLnBrk="1" hangingPunct="1">
              <a:buFont typeface="Wingdings" pitchFamily="2" charset="2"/>
              <a:buNone/>
            </a:pPr>
            <a:r>
              <a:rPr lang="en-US" b="1" dirty="0" smtClean="0"/>
              <a:t>Question:</a:t>
            </a:r>
          </a:p>
          <a:p>
            <a:pPr eaLnBrk="1" hangingPunct="1">
              <a:buFont typeface="Wingdings" pitchFamily="2" charset="2"/>
              <a:buNone/>
            </a:pPr>
            <a:r>
              <a:rPr lang="en-US" i="1" dirty="0" smtClean="0"/>
              <a:t>What is the difference between a bank robber and a methodologist?</a:t>
            </a:r>
          </a:p>
          <a:p>
            <a:pPr eaLnBrk="1" hangingPunct="1">
              <a:buFont typeface="Wingdings" pitchFamily="2" charset="2"/>
              <a:buNone/>
            </a:pPr>
            <a:endParaRPr lang="en-US" i="1" dirty="0" smtClean="0"/>
          </a:p>
          <a:p>
            <a:pPr eaLnBrk="1" hangingPunct="1">
              <a:buFont typeface="Wingdings" pitchFamily="2" charset="2"/>
              <a:buNone/>
            </a:pPr>
            <a:r>
              <a:rPr lang="en-US" b="1" dirty="0" smtClean="0"/>
              <a:t>Answer:</a:t>
            </a:r>
          </a:p>
          <a:p>
            <a:pPr eaLnBrk="1" hangingPunct="1">
              <a:buFont typeface="Wingdings" pitchFamily="2" charset="2"/>
              <a:buNone/>
            </a:pPr>
            <a:r>
              <a:rPr lang="en-US" i="1" dirty="0" smtClean="0"/>
              <a:t>You can negotiate with a bank robber.</a:t>
            </a:r>
          </a:p>
          <a:p>
            <a:pPr eaLnBrk="1" hangingPunct="1"/>
            <a:endParaRPr lang="en-US" i="1" dirty="0" smtClean="0"/>
          </a:p>
        </p:txBody>
      </p:sp>
    </p:spTree>
    <p:custDataLst>
      <p:tags r:id="rId1"/>
    </p:custDataLst>
    <p:extLst>
      <p:ext uri="{BB962C8B-B14F-4D97-AF65-F5344CB8AC3E}">
        <p14:creationId xmlns:p14="http://schemas.microsoft.com/office/powerpoint/2010/main" val="4061574465"/>
      </p:ext>
    </p:extLst>
  </p:cSld>
  <p:clrMapOvr>
    <a:masterClrMapping/>
  </p:clrMapOvr>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173506" y="212725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Questions?</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442846090"/>
      </p:ext>
    </p:extLst>
  </p:cSld>
  <p:clrMapOvr>
    <a:masterClrMapping/>
  </p:clrMapOvr>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169024" y="23622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Choosing…</a:t>
            </a:r>
          </a:p>
          <a:p>
            <a:r>
              <a:rPr lang="en-US" sz="2400" b="1" dirty="0">
                <a:latin typeface="Calibri" panose="020F0502020204030204" pitchFamily="34" charset="0"/>
              </a:rPr>
              <a:t>(Developed by David Root) </a:t>
            </a:r>
          </a:p>
          <a:p>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3406638147"/>
      </p:ext>
    </p:extLst>
  </p:cSld>
  <p:clrMapOvr>
    <a:masterClrMapping/>
  </p:clrMapOvr>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1" name="Rectangle 2"/>
          <p:cNvSpPr>
            <a:spLocks noGrp="1" noChangeArrowheads="1"/>
          </p:cNvSpPr>
          <p:nvPr>
            <p:ph type="title"/>
          </p:nvPr>
        </p:nvSpPr>
        <p:spPr/>
        <p:txBody>
          <a:bodyPr/>
          <a:lstStyle/>
          <a:p>
            <a:pPr eaLnBrk="1" hangingPunct="1"/>
            <a:r>
              <a:rPr lang="en-US" dirty="0" smtClean="0"/>
              <a:t>Common Errors in Choosing</a:t>
            </a:r>
          </a:p>
        </p:txBody>
      </p:sp>
      <p:sp>
        <p:nvSpPr>
          <p:cNvPr id="60422" name="Rectangle 3"/>
          <p:cNvSpPr>
            <a:spLocks noGrp="1" noChangeArrowheads="1"/>
          </p:cNvSpPr>
          <p:nvPr>
            <p:ph idx="1"/>
          </p:nvPr>
        </p:nvSpPr>
        <p:spPr/>
        <p:txBody>
          <a:bodyPr/>
          <a:lstStyle/>
          <a:p>
            <a:pPr algn="ctr" eaLnBrk="1" hangingPunct="1">
              <a:lnSpc>
                <a:spcPct val="90000"/>
              </a:lnSpc>
              <a:buFont typeface="Wingdings" pitchFamily="2" charset="2"/>
              <a:buNone/>
            </a:pPr>
            <a:r>
              <a:rPr lang="en-US" i="1" dirty="0" smtClean="0">
                <a:solidFill>
                  <a:srgbClr val="002060"/>
                </a:solidFill>
              </a:rPr>
              <a:t>Going from framework to project</a:t>
            </a:r>
          </a:p>
          <a:p>
            <a:pPr eaLnBrk="1" hangingPunct="1">
              <a:lnSpc>
                <a:spcPct val="90000"/>
              </a:lnSpc>
            </a:pPr>
            <a:r>
              <a:rPr lang="en-US" dirty="0" smtClean="0"/>
              <a:t>Looking for a recipe…</a:t>
            </a:r>
          </a:p>
          <a:p>
            <a:pPr lvl="1" eaLnBrk="1" hangingPunct="1">
              <a:lnSpc>
                <a:spcPct val="90000"/>
              </a:lnSpc>
            </a:pPr>
            <a:r>
              <a:rPr lang="en-US" dirty="0" smtClean="0"/>
              <a:t>There is no silver bullet.</a:t>
            </a:r>
          </a:p>
          <a:p>
            <a:pPr lvl="1" eaLnBrk="1" hangingPunct="1">
              <a:lnSpc>
                <a:spcPct val="90000"/>
              </a:lnSpc>
            </a:pPr>
            <a:r>
              <a:rPr lang="en-US" dirty="0" smtClean="0"/>
              <a:t>Do not tailor your project to a process, instead tailor the “right process.”</a:t>
            </a:r>
          </a:p>
          <a:p>
            <a:pPr eaLnBrk="1" hangingPunct="1">
              <a:lnSpc>
                <a:spcPct val="90000"/>
              </a:lnSpc>
            </a:pPr>
            <a:r>
              <a:rPr lang="en-US" dirty="0" smtClean="0"/>
              <a:t>Supermarket shopping…</a:t>
            </a:r>
          </a:p>
          <a:p>
            <a:pPr lvl="1" eaLnBrk="1" hangingPunct="1">
              <a:lnSpc>
                <a:spcPct val="90000"/>
              </a:lnSpc>
            </a:pPr>
            <a:r>
              <a:rPr lang="en-US" dirty="0" smtClean="0"/>
              <a:t>Do not pick all the “best” techniques within processes and mix them together.</a:t>
            </a:r>
          </a:p>
          <a:p>
            <a:pPr lvl="1" eaLnBrk="1" hangingPunct="1">
              <a:lnSpc>
                <a:spcPct val="90000"/>
              </a:lnSpc>
            </a:pPr>
            <a:r>
              <a:rPr lang="en-US" dirty="0" smtClean="0"/>
              <a:t>But you can use some in tailoring…</a:t>
            </a:r>
          </a:p>
          <a:p>
            <a:pPr eaLnBrk="1" hangingPunct="1">
              <a:lnSpc>
                <a:spcPct val="90000"/>
              </a:lnSpc>
            </a:pPr>
            <a:endParaRPr lang="en-US" sz="2800" dirty="0" smtClean="0"/>
          </a:p>
        </p:txBody>
      </p:sp>
    </p:spTree>
    <p:extLst>
      <p:ext uri="{BB962C8B-B14F-4D97-AF65-F5344CB8AC3E}">
        <p14:creationId xmlns:p14="http://schemas.microsoft.com/office/powerpoint/2010/main" val="2332105018"/>
      </p:ext>
    </p:extLst>
  </p:cSld>
  <p:clrMapOvr>
    <a:masterClrMapping/>
  </p:clrMapOvr>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173506" y="212725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Let’s Compare!</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733196165"/>
      </p:ext>
    </p:extLst>
  </p:cSld>
  <p:clrMapOvr>
    <a:masterClrMapping/>
  </p:clrMapOvr>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Rectangle 2"/>
          <p:cNvSpPr>
            <a:spLocks noGrp="1" noChangeArrowheads="1"/>
          </p:cNvSpPr>
          <p:nvPr>
            <p:ph type="title"/>
          </p:nvPr>
        </p:nvSpPr>
        <p:spPr/>
        <p:txBody>
          <a:bodyPr/>
          <a:lstStyle/>
          <a:p>
            <a:pPr eaLnBrk="1" hangingPunct="1"/>
            <a:r>
              <a:rPr lang="en-US" dirty="0" smtClean="0"/>
              <a:t>Comparative Matrix </a:t>
            </a:r>
            <a:br>
              <a:rPr lang="en-US" dirty="0" smtClean="0"/>
            </a:br>
            <a:r>
              <a:rPr lang="en-US" sz="2800" dirty="0" smtClean="0">
                <a:solidFill>
                  <a:srgbClr val="666699"/>
                </a:solidFill>
              </a:rPr>
              <a:t>Where would you put ACDM?</a:t>
            </a:r>
          </a:p>
        </p:txBody>
      </p:sp>
      <p:graphicFrame>
        <p:nvGraphicFramePr>
          <p:cNvPr id="3074" name="Object 3"/>
          <p:cNvGraphicFramePr>
            <a:graphicFrameLocks noGrp="1" noChangeAspect="1"/>
          </p:cNvGraphicFramePr>
          <p:nvPr>
            <p:ph idx="4294967295"/>
            <p:extLst>
              <p:ext uri="{D42A27DB-BD31-4B8C-83A1-F6EECF244321}">
                <p14:modId xmlns:p14="http://schemas.microsoft.com/office/powerpoint/2010/main" val="2397509170"/>
              </p:ext>
            </p:extLst>
          </p:nvPr>
        </p:nvGraphicFramePr>
        <p:xfrm>
          <a:off x="914400" y="1371600"/>
          <a:ext cx="7470775" cy="4397375"/>
        </p:xfrm>
        <a:graphic>
          <a:graphicData uri="http://schemas.openxmlformats.org/presentationml/2006/ole">
            <mc:AlternateContent xmlns:mc="http://schemas.openxmlformats.org/markup-compatibility/2006">
              <mc:Choice xmlns:v="urn:schemas-microsoft-com:vml" Requires="v">
                <p:oleObj spid="_x0000_s158764" name="Worksheet" r:id="rId5" imgW="4895850" imgH="2924048" progId="Excel.Sheet.8">
                  <p:embed/>
                </p:oleObj>
              </mc:Choice>
              <mc:Fallback>
                <p:oleObj name="Worksheet" r:id="rId5" imgW="4895850" imgH="2924048" progId="Excel.Shee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4400" y="1371600"/>
                        <a:ext cx="7470775" cy="439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ustDataLst>
      <p:tags r:id="rId2"/>
    </p:custDataLst>
    <p:extLst>
      <p:ext uri="{BB962C8B-B14F-4D97-AF65-F5344CB8AC3E}">
        <p14:creationId xmlns:p14="http://schemas.microsoft.com/office/powerpoint/2010/main" val="897509063"/>
      </p:ext>
    </p:extLst>
  </p:cSld>
  <p:clrMapOvr>
    <a:masterClrMapping/>
  </p:clrMapOvr>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Rectangle 2"/>
          <p:cNvSpPr>
            <a:spLocks noGrp="1" noChangeArrowheads="1"/>
          </p:cNvSpPr>
          <p:nvPr>
            <p:ph type="title"/>
          </p:nvPr>
        </p:nvSpPr>
        <p:spPr/>
        <p:txBody>
          <a:bodyPr/>
          <a:lstStyle/>
          <a:p>
            <a:pPr eaLnBrk="1" hangingPunct="1"/>
            <a:r>
              <a:rPr lang="en-US" dirty="0" smtClean="0"/>
              <a:t>Comparative Matrix with ACDM</a:t>
            </a:r>
            <a:r>
              <a:rPr lang="en-US" b="0" dirty="0" smtClean="0"/>
              <a:t/>
            </a:r>
            <a:br>
              <a:rPr lang="en-US" b="0" dirty="0" smtClean="0"/>
            </a:br>
            <a:endParaRPr lang="en-US" sz="2800" dirty="0" smtClean="0">
              <a:solidFill>
                <a:srgbClr val="666699"/>
              </a:solidFill>
            </a:endParaRPr>
          </a:p>
        </p:txBody>
      </p:sp>
      <p:graphicFrame>
        <p:nvGraphicFramePr>
          <p:cNvPr id="6146" name="Object 3"/>
          <p:cNvGraphicFramePr>
            <a:graphicFrameLocks noGrp="1" noChangeAspect="1"/>
          </p:cNvGraphicFramePr>
          <p:nvPr>
            <p:ph idx="4294967295"/>
          </p:nvPr>
        </p:nvGraphicFramePr>
        <p:xfrm>
          <a:off x="0" y="1676400"/>
          <a:ext cx="7467600" cy="4459288"/>
        </p:xfrm>
        <a:graphic>
          <a:graphicData uri="http://schemas.openxmlformats.org/presentationml/2006/ole">
            <mc:AlternateContent xmlns:mc="http://schemas.openxmlformats.org/markup-compatibility/2006">
              <mc:Choice xmlns:v="urn:schemas-microsoft-com:vml" Requires="v">
                <p:oleObj spid="_x0000_s159789" name="Worksheet" r:id="rId5" imgW="4895946" imgH="2924278" progId="Excel.Sheet.8">
                  <p:embed/>
                </p:oleObj>
              </mc:Choice>
              <mc:Fallback>
                <p:oleObj name="Worksheet" r:id="rId5" imgW="4895946" imgH="2924278" progId="Excel.Shee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1676400"/>
                        <a:ext cx="7467600" cy="4459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51" name="Text Box 4"/>
          <p:cNvSpPr txBox="1">
            <a:spLocks noChangeArrowheads="1"/>
          </p:cNvSpPr>
          <p:nvPr/>
        </p:nvSpPr>
        <p:spPr bwMode="auto">
          <a:xfrm>
            <a:off x="7848600" y="1600200"/>
            <a:ext cx="990600" cy="304800"/>
          </a:xfrm>
          <a:prstGeom prst="rect">
            <a:avLst/>
          </a:prstGeom>
          <a:noFill/>
          <a:ln w="9525">
            <a:noFill/>
            <a:miter lim="800000"/>
            <a:headEnd/>
            <a:tailEnd/>
          </a:ln>
        </p:spPr>
        <p:txBody>
          <a:bodyPr>
            <a:spAutoFit/>
          </a:bodyPr>
          <a:lstStyle/>
          <a:p>
            <a:pPr algn="ctr" eaLnBrk="1" hangingPunct="1">
              <a:spcBef>
                <a:spcPct val="50000"/>
              </a:spcBef>
            </a:pPr>
            <a:r>
              <a:rPr lang="en-US" sz="1400" u="sng" dirty="0">
                <a:solidFill>
                  <a:schemeClr val="bg2"/>
                </a:solidFill>
                <a:latin typeface="Tahoma" charset="0"/>
              </a:rPr>
              <a:t>ACDM</a:t>
            </a:r>
          </a:p>
        </p:txBody>
      </p:sp>
      <p:sp>
        <p:nvSpPr>
          <p:cNvPr id="6152" name="Text Box 5"/>
          <p:cNvSpPr txBox="1">
            <a:spLocks noChangeArrowheads="1"/>
          </p:cNvSpPr>
          <p:nvPr/>
        </p:nvSpPr>
        <p:spPr bwMode="auto">
          <a:xfrm>
            <a:off x="7924800" y="2133600"/>
            <a:ext cx="990600" cy="304800"/>
          </a:xfrm>
          <a:prstGeom prst="rect">
            <a:avLst/>
          </a:prstGeom>
          <a:noFill/>
          <a:ln w="9525">
            <a:noFill/>
            <a:miter lim="800000"/>
            <a:headEnd/>
            <a:tailEnd/>
          </a:ln>
        </p:spPr>
        <p:txBody>
          <a:bodyPr>
            <a:spAutoFit/>
          </a:bodyPr>
          <a:lstStyle/>
          <a:p>
            <a:pPr algn="ctr" eaLnBrk="1" hangingPunct="1">
              <a:spcBef>
                <a:spcPct val="50000"/>
              </a:spcBef>
            </a:pPr>
            <a:r>
              <a:rPr lang="en-US" sz="1400" dirty="0">
                <a:solidFill>
                  <a:schemeClr val="bg2"/>
                </a:solidFill>
                <a:latin typeface="Tahoma" charset="0"/>
              </a:rPr>
              <a:t>&gt;3</a:t>
            </a:r>
          </a:p>
        </p:txBody>
      </p:sp>
      <p:sp>
        <p:nvSpPr>
          <p:cNvPr id="6153" name="Text Box 6"/>
          <p:cNvSpPr txBox="1">
            <a:spLocks noChangeArrowheads="1"/>
          </p:cNvSpPr>
          <p:nvPr/>
        </p:nvSpPr>
        <p:spPr bwMode="auto">
          <a:xfrm>
            <a:off x="7924800" y="2362200"/>
            <a:ext cx="990600" cy="304800"/>
          </a:xfrm>
          <a:prstGeom prst="rect">
            <a:avLst/>
          </a:prstGeom>
          <a:noFill/>
          <a:ln w="9525">
            <a:noFill/>
            <a:miter lim="800000"/>
            <a:headEnd/>
            <a:tailEnd/>
          </a:ln>
        </p:spPr>
        <p:txBody>
          <a:bodyPr>
            <a:spAutoFit/>
          </a:bodyPr>
          <a:lstStyle/>
          <a:p>
            <a:pPr algn="ctr" eaLnBrk="1" hangingPunct="1">
              <a:spcBef>
                <a:spcPct val="50000"/>
              </a:spcBef>
            </a:pPr>
            <a:r>
              <a:rPr lang="en-US" sz="1400" dirty="0">
                <a:solidFill>
                  <a:schemeClr val="bg2"/>
                </a:solidFill>
                <a:latin typeface="Tahoma" charset="0"/>
              </a:rPr>
              <a:t>Med</a:t>
            </a:r>
          </a:p>
        </p:txBody>
      </p:sp>
      <p:sp>
        <p:nvSpPr>
          <p:cNvPr id="6154" name="Text Box 7"/>
          <p:cNvSpPr txBox="1">
            <a:spLocks noChangeArrowheads="1"/>
          </p:cNvSpPr>
          <p:nvPr/>
        </p:nvSpPr>
        <p:spPr bwMode="auto">
          <a:xfrm>
            <a:off x="7924800" y="2590800"/>
            <a:ext cx="990600" cy="304800"/>
          </a:xfrm>
          <a:prstGeom prst="rect">
            <a:avLst/>
          </a:prstGeom>
          <a:noFill/>
          <a:ln w="9525">
            <a:noFill/>
            <a:miter lim="800000"/>
            <a:headEnd/>
            <a:tailEnd/>
          </a:ln>
        </p:spPr>
        <p:txBody>
          <a:bodyPr>
            <a:spAutoFit/>
          </a:bodyPr>
          <a:lstStyle/>
          <a:p>
            <a:pPr algn="ctr" eaLnBrk="1" hangingPunct="1">
              <a:spcBef>
                <a:spcPct val="50000"/>
              </a:spcBef>
            </a:pPr>
            <a:r>
              <a:rPr lang="en-US" sz="1400" dirty="0">
                <a:solidFill>
                  <a:schemeClr val="bg2"/>
                </a:solidFill>
                <a:latin typeface="Tahoma" charset="0"/>
              </a:rPr>
              <a:t>Either</a:t>
            </a:r>
          </a:p>
        </p:txBody>
      </p:sp>
      <p:sp>
        <p:nvSpPr>
          <p:cNvPr id="6155" name="Text Box 8"/>
          <p:cNvSpPr txBox="1">
            <a:spLocks noChangeArrowheads="1"/>
          </p:cNvSpPr>
          <p:nvPr/>
        </p:nvSpPr>
        <p:spPr bwMode="auto">
          <a:xfrm>
            <a:off x="7924800" y="3429000"/>
            <a:ext cx="990600" cy="304800"/>
          </a:xfrm>
          <a:prstGeom prst="rect">
            <a:avLst/>
          </a:prstGeom>
          <a:noFill/>
          <a:ln w="9525">
            <a:noFill/>
            <a:miter lim="800000"/>
            <a:headEnd/>
            <a:tailEnd/>
          </a:ln>
        </p:spPr>
        <p:txBody>
          <a:bodyPr>
            <a:spAutoFit/>
          </a:bodyPr>
          <a:lstStyle/>
          <a:p>
            <a:pPr algn="ctr" eaLnBrk="1" hangingPunct="1">
              <a:spcBef>
                <a:spcPct val="50000"/>
              </a:spcBef>
            </a:pPr>
            <a:r>
              <a:rPr lang="en-US" sz="1400" dirty="0">
                <a:solidFill>
                  <a:schemeClr val="bg2"/>
                </a:solidFill>
                <a:latin typeface="Tahoma" charset="0"/>
              </a:rPr>
              <a:t>Mid</a:t>
            </a:r>
          </a:p>
        </p:txBody>
      </p:sp>
      <p:sp>
        <p:nvSpPr>
          <p:cNvPr id="6156" name="Text Box 9"/>
          <p:cNvSpPr txBox="1">
            <a:spLocks noChangeArrowheads="1"/>
          </p:cNvSpPr>
          <p:nvPr/>
        </p:nvSpPr>
        <p:spPr bwMode="auto">
          <a:xfrm>
            <a:off x="7924800" y="3124200"/>
            <a:ext cx="990600" cy="304800"/>
          </a:xfrm>
          <a:prstGeom prst="rect">
            <a:avLst/>
          </a:prstGeom>
          <a:noFill/>
          <a:ln w="9525">
            <a:noFill/>
            <a:miter lim="800000"/>
            <a:headEnd/>
            <a:tailEnd/>
          </a:ln>
        </p:spPr>
        <p:txBody>
          <a:bodyPr>
            <a:spAutoFit/>
          </a:bodyPr>
          <a:lstStyle/>
          <a:p>
            <a:pPr algn="ctr" eaLnBrk="1" hangingPunct="1">
              <a:spcBef>
                <a:spcPct val="50000"/>
              </a:spcBef>
            </a:pPr>
            <a:r>
              <a:rPr lang="en-US" sz="1400" dirty="0">
                <a:solidFill>
                  <a:schemeClr val="bg2"/>
                </a:solidFill>
                <a:latin typeface="Tahoma" charset="0"/>
              </a:rPr>
              <a:t>Avail</a:t>
            </a:r>
          </a:p>
        </p:txBody>
      </p:sp>
      <p:sp>
        <p:nvSpPr>
          <p:cNvPr id="6157" name="Text Box 10"/>
          <p:cNvSpPr txBox="1">
            <a:spLocks noChangeArrowheads="1"/>
          </p:cNvSpPr>
          <p:nvPr/>
        </p:nvSpPr>
        <p:spPr bwMode="auto">
          <a:xfrm>
            <a:off x="7924800" y="4114800"/>
            <a:ext cx="990600" cy="304800"/>
          </a:xfrm>
          <a:prstGeom prst="rect">
            <a:avLst/>
          </a:prstGeom>
          <a:noFill/>
          <a:ln w="9525">
            <a:noFill/>
            <a:miter lim="800000"/>
            <a:headEnd/>
            <a:tailEnd/>
          </a:ln>
        </p:spPr>
        <p:txBody>
          <a:bodyPr>
            <a:spAutoFit/>
          </a:bodyPr>
          <a:lstStyle/>
          <a:p>
            <a:pPr algn="ctr" eaLnBrk="1" hangingPunct="1">
              <a:spcBef>
                <a:spcPct val="50000"/>
              </a:spcBef>
            </a:pPr>
            <a:r>
              <a:rPr lang="en-US" sz="1400" dirty="0">
                <a:solidFill>
                  <a:schemeClr val="bg2"/>
                </a:solidFill>
                <a:latin typeface="Tahoma" charset="0"/>
              </a:rPr>
              <a:t>No</a:t>
            </a:r>
          </a:p>
        </p:txBody>
      </p:sp>
      <p:sp>
        <p:nvSpPr>
          <p:cNvPr id="6158" name="Text Box 11"/>
          <p:cNvSpPr txBox="1">
            <a:spLocks noChangeArrowheads="1"/>
          </p:cNvSpPr>
          <p:nvPr/>
        </p:nvSpPr>
        <p:spPr bwMode="auto">
          <a:xfrm>
            <a:off x="7924800" y="3886200"/>
            <a:ext cx="990600" cy="304800"/>
          </a:xfrm>
          <a:prstGeom prst="rect">
            <a:avLst/>
          </a:prstGeom>
          <a:noFill/>
          <a:ln w="9525">
            <a:noFill/>
            <a:miter lim="800000"/>
            <a:headEnd/>
            <a:tailEnd/>
          </a:ln>
        </p:spPr>
        <p:txBody>
          <a:bodyPr>
            <a:spAutoFit/>
          </a:bodyPr>
          <a:lstStyle/>
          <a:p>
            <a:pPr algn="ctr" eaLnBrk="1" hangingPunct="1">
              <a:spcBef>
                <a:spcPct val="50000"/>
              </a:spcBef>
            </a:pPr>
            <a:r>
              <a:rPr lang="en-US" sz="1400" dirty="0">
                <a:solidFill>
                  <a:schemeClr val="bg2"/>
                </a:solidFill>
                <a:latin typeface="Tahoma" charset="0"/>
              </a:rPr>
              <a:t>Yes</a:t>
            </a:r>
          </a:p>
        </p:txBody>
      </p:sp>
      <p:sp>
        <p:nvSpPr>
          <p:cNvPr id="6159" name="Text Box 12"/>
          <p:cNvSpPr txBox="1">
            <a:spLocks noChangeArrowheads="1"/>
          </p:cNvSpPr>
          <p:nvPr/>
        </p:nvSpPr>
        <p:spPr bwMode="auto">
          <a:xfrm>
            <a:off x="7924800" y="5105400"/>
            <a:ext cx="990600" cy="304800"/>
          </a:xfrm>
          <a:prstGeom prst="rect">
            <a:avLst/>
          </a:prstGeom>
          <a:noFill/>
          <a:ln w="9525">
            <a:noFill/>
            <a:miter lim="800000"/>
            <a:headEnd/>
            <a:tailEnd/>
          </a:ln>
        </p:spPr>
        <p:txBody>
          <a:bodyPr>
            <a:spAutoFit/>
          </a:bodyPr>
          <a:lstStyle/>
          <a:p>
            <a:pPr algn="ctr" eaLnBrk="1" hangingPunct="1">
              <a:spcBef>
                <a:spcPct val="50000"/>
              </a:spcBef>
            </a:pPr>
            <a:r>
              <a:rPr lang="en-US" sz="1400" dirty="0">
                <a:solidFill>
                  <a:schemeClr val="bg2"/>
                </a:solidFill>
                <a:latin typeface="Tahoma" charset="0"/>
              </a:rPr>
              <a:t>Low</a:t>
            </a:r>
          </a:p>
        </p:txBody>
      </p:sp>
      <p:sp>
        <p:nvSpPr>
          <p:cNvPr id="6160" name="Text Box 13"/>
          <p:cNvSpPr txBox="1">
            <a:spLocks noChangeArrowheads="1"/>
          </p:cNvSpPr>
          <p:nvPr/>
        </p:nvSpPr>
        <p:spPr bwMode="auto">
          <a:xfrm>
            <a:off x="7924800" y="5638800"/>
            <a:ext cx="990600" cy="304800"/>
          </a:xfrm>
          <a:prstGeom prst="rect">
            <a:avLst/>
          </a:prstGeom>
          <a:noFill/>
          <a:ln w="9525">
            <a:noFill/>
            <a:miter lim="800000"/>
            <a:headEnd/>
            <a:tailEnd/>
          </a:ln>
        </p:spPr>
        <p:txBody>
          <a:bodyPr>
            <a:spAutoFit/>
          </a:bodyPr>
          <a:lstStyle/>
          <a:p>
            <a:pPr algn="ctr" eaLnBrk="1" hangingPunct="1">
              <a:spcBef>
                <a:spcPct val="50000"/>
              </a:spcBef>
            </a:pPr>
            <a:r>
              <a:rPr lang="en-US" sz="1400" dirty="0">
                <a:solidFill>
                  <a:schemeClr val="bg2"/>
                </a:solidFill>
                <a:latin typeface="Tahoma" charset="0"/>
              </a:rPr>
              <a:t>Average</a:t>
            </a:r>
          </a:p>
        </p:txBody>
      </p:sp>
      <p:sp>
        <p:nvSpPr>
          <p:cNvPr id="6161" name="Text Box 14"/>
          <p:cNvSpPr txBox="1">
            <a:spLocks noChangeArrowheads="1"/>
          </p:cNvSpPr>
          <p:nvPr/>
        </p:nvSpPr>
        <p:spPr bwMode="auto">
          <a:xfrm>
            <a:off x="7772400" y="4572000"/>
            <a:ext cx="1219200" cy="304800"/>
          </a:xfrm>
          <a:prstGeom prst="rect">
            <a:avLst/>
          </a:prstGeom>
          <a:noFill/>
          <a:ln w="9525">
            <a:noFill/>
            <a:miter lim="800000"/>
            <a:headEnd/>
            <a:tailEnd/>
          </a:ln>
        </p:spPr>
        <p:txBody>
          <a:bodyPr>
            <a:spAutoFit/>
          </a:bodyPr>
          <a:lstStyle/>
          <a:p>
            <a:pPr algn="ctr" eaLnBrk="1" hangingPunct="1">
              <a:spcBef>
                <a:spcPct val="50000"/>
              </a:spcBef>
            </a:pPr>
            <a:r>
              <a:rPr lang="en-US" sz="1400" dirty="0">
                <a:solidFill>
                  <a:schemeClr val="bg2"/>
                </a:solidFill>
                <a:latin typeface="Tahoma" charset="0"/>
              </a:rPr>
              <a:t>Mid</a:t>
            </a:r>
          </a:p>
        </p:txBody>
      </p:sp>
      <p:sp>
        <p:nvSpPr>
          <p:cNvPr id="6162" name="Text Box 15"/>
          <p:cNvSpPr txBox="1">
            <a:spLocks noChangeArrowheads="1"/>
          </p:cNvSpPr>
          <p:nvPr/>
        </p:nvSpPr>
        <p:spPr bwMode="auto">
          <a:xfrm>
            <a:off x="7620000" y="4876800"/>
            <a:ext cx="1524000" cy="304800"/>
          </a:xfrm>
          <a:prstGeom prst="rect">
            <a:avLst/>
          </a:prstGeom>
          <a:noFill/>
          <a:ln w="9525">
            <a:noFill/>
            <a:miter lim="800000"/>
            <a:headEnd/>
            <a:tailEnd/>
          </a:ln>
        </p:spPr>
        <p:txBody>
          <a:bodyPr>
            <a:spAutoFit/>
          </a:bodyPr>
          <a:lstStyle/>
          <a:p>
            <a:pPr algn="ctr" eaLnBrk="1" hangingPunct="1">
              <a:spcBef>
                <a:spcPct val="50000"/>
              </a:spcBef>
            </a:pPr>
            <a:r>
              <a:rPr lang="en-US" sz="1400" dirty="0">
                <a:solidFill>
                  <a:schemeClr val="bg2"/>
                </a:solidFill>
                <a:latin typeface="Tahoma" charset="0"/>
              </a:rPr>
              <a:t>Either</a:t>
            </a:r>
          </a:p>
        </p:txBody>
      </p:sp>
      <p:sp>
        <p:nvSpPr>
          <p:cNvPr id="6163" name="Text Box 16"/>
          <p:cNvSpPr txBox="1">
            <a:spLocks noChangeArrowheads="1"/>
          </p:cNvSpPr>
          <p:nvPr/>
        </p:nvSpPr>
        <p:spPr bwMode="auto">
          <a:xfrm>
            <a:off x="7924800" y="5867400"/>
            <a:ext cx="990600" cy="304800"/>
          </a:xfrm>
          <a:prstGeom prst="rect">
            <a:avLst/>
          </a:prstGeom>
          <a:noFill/>
          <a:ln w="9525">
            <a:noFill/>
            <a:miter lim="800000"/>
            <a:headEnd/>
            <a:tailEnd/>
          </a:ln>
        </p:spPr>
        <p:txBody>
          <a:bodyPr>
            <a:spAutoFit/>
          </a:bodyPr>
          <a:lstStyle/>
          <a:p>
            <a:pPr algn="ctr" eaLnBrk="1" hangingPunct="1">
              <a:spcBef>
                <a:spcPct val="50000"/>
              </a:spcBef>
            </a:pPr>
            <a:r>
              <a:rPr lang="en-US" sz="1400" dirty="0">
                <a:solidFill>
                  <a:schemeClr val="bg2"/>
                </a:solidFill>
                <a:latin typeface="Tahoma" charset="0"/>
              </a:rPr>
              <a:t>Good</a:t>
            </a:r>
          </a:p>
        </p:txBody>
      </p:sp>
      <p:sp>
        <p:nvSpPr>
          <p:cNvPr id="6164" name="Line 17"/>
          <p:cNvSpPr>
            <a:spLocks noChangeShapeType="1"/>
          </p:cNvSpPr>
          <p:nvPr/>
        </p:nvSpPr>
        <p:spPr bwMode="auto">
          <a:xfrm>
            <a:off x="7620000" y="2133600"/>
            <a:ext cx="1219200" cy="0"/>
          </a:xfrm>
          <a:prstGeom prst="line">
            <a:avLst/>
          </a:prstGeom>
          <a:noFill/>
          <a:ln w="6350">
            <a:solidFill>
              <a:schemeClr val="tx1"/>
            </a:solidFill>
            <a:prstDash val="dash"/>
            <a:miter lim="800000"/>
            <a:headEnd/>
            <a:tailEnd/>
          </a:ln>
        </p:spPr>
        <p:txBody>
          <a:bodyPr wrap="none"/>
          <a:lstStyle/>
          <a:p>
            <a:endParaRPr lang="en-US" dirty="0"/>
          </a:p>
        </p:txBody>
      </p:sp>
      <p:sp>
        <p:nvSpPr>
          <p:cNvPr id="6165" name="Line 18"/>
          <p:cNvSpPr>
            <a:spLocks noChangeShapeType="1"/>
          </p:cNvSpPr>
          <p:nvPr/>
        </p:nvSpPr>
        <p:spPr bwMode="auto">
          <a:xfrm>
            <a:off x="7620000" y="2438400"/>
            <a:ext cx="1219200" cy="0"/>
          </a:xfrm>
          <a:prstGeom prst="line">
            <a:avLst/>
          </a:prstGeom>
          <a:noFill/>
          <a:ln w="6350">
            <a:solidFill>
              <a:schemeClr val="tx1"/>
            </a:solidFill>
            <a:prstDash val="dash"/>
            <a:miter lim="800000"/>
            <a:headEnd/>
            <a:tailEnd/>
          </a:ln>
        </p:spPr>
        <p:txBody>
          <a:bodyPr wrap="none"/>
          <a:lstStyle/>
          <a:p>
            <a:endParaRPr lang="en-US" dirty="0"/>
          </a:p>
        </p:txBody>
      </p:sp>
      <p:sp>
        <p:nvSpPr>
          <p:cNvPr id="6166" name="Line 19"/>
          <p:cNvSpPr>
            <a:spLocks noChangeShapeType="1"/>
          </p:cNvSpPr>
          <p:nvPr/>
        </p:nvSpPr>
        <p:spPr bwMode="auto">
          <a:xfrm>
            <a:off x="7620000" y="2667000"/>
            <a:ext cx="1219200" cy="0"/>
          </a:xfrm>
          <a:prstGeom prst="line">
            <a:avLst/>
          </a:prstGeom>
          <a:noFill/>
          <a:ln w="6350">
            <a:solidFill>
              <a:schemeClr val="tx1"/>
            </a:solidFill>
            <a:prstDash val="dash"/>
            <a:miter lim="800000"/>
            <a:headEnd/>
            <a:tailEnd/>
          </a:ln>
        </p:spPr>
        <p:txBody>
          <a:bodyPr wrap="none"/>
          <a:lstStyle/>
          <a:p>
            <a:endParaRPr lang="en-US" dirty="0"/>
          </a:p>
        </p:txBody>
      </p:sp>
      <p:sp>
        <p:nvSpPr>
          <p:cNvPr id="6167" name="Line 20"/>
          <p:cNvSpPr>
            <a:spLocks noChangeShapeType="1"/>
          </p:cNvSpPr>
          <p:nvPr/>
        </p:nvSpPr>
        <p:spPr bwMode="auto">
          <a:xfrm>
            <a:off x="7620000" y="2895600"/>
            <a:ext cx="1219200" cy="0"/>
          </a:xfrm>
          <a:prstGeom prst="line">
            <a:avLst/>
          </a:prstGeom>
          <a:noFill/>
          <a:ln w="6350">
            <a:solidFill>
              <a:schemeClr val="tx1"/>
            </a:solidFill>
            <a:prstDash val="dash"/>
            <a:miter lim="800000"/>
            <a:headEnd/>
            <a:tailEnd/>
          </a:ln>
        </p:spPr>
        <p:txBody>
          <a:bodyPr wrap="none"/>
          <a:lstStyle/>
          <a:p>
            <a:endParaRPr lang="en-US" dirty="0"/>
          </a:p>
        </p:txBody>
      </p:sp>
      <p:sp>
        <p:nvSpPr>
          <p:cNvPr id="6168" name="Line 21"/>
          <p:cNvSpPr>
            <a:spLocks noChangeShapeType="1"/>
          </p:cNvSpPr>
          <p:nvPr/>
        </p:nvSpPr>
        <p:spPr bwMode="auto">
          <a:xfrm>
            <a:off x="7620000" y="3124200"/>
            <a:ext cx="1219200" cy="0"/>
          </a:xfrm>
          <a:prstGeom prst="line">
            <a:avLst/>
          </a:prstGeom>
          <a:noFill/>
          <a:ln w="6350">
            <a:solidFill>
              <a:schemeClr val="tx1"/>
            </a:solidFill>
            <a:prstDash val="dash"/>
            <a:miter lim="800000"/>
            <a:headEnd/>
            <a:tailEnd/>
          </a:ln>
        </p:spPr>
        <p:txBody>
          <a:bodyPr wrap="none"/>
          <a:lstStyle/>
          <a:p>
            <a:endParaRPr lang="en-US" dirty="0"/>
          </a:p>
        </p:txBody>
      </p:sp>
      <p:sp>
        <p:nvSpPr>
          <p:cNvPr id="6169" name="Line 22"/>
          <p:cNvSpPr>
            <a:spLocks noChangeShapeType="1"/>
          </p:cNvSpPr>
          <p:nvPr/>
        </p:nvSpPr>
        <p:spPr bwMode="auto">
          <a:xfrm>
            <a:off x="7620000" y="3429000"/>
            <a:ext cx="1219200" cy="0"/>
          </a:xfrm>
          <a:prstGeom prst="line">
            <a:avLst/>
          </a:prstGeom>
          <a:noFill/>
          <a:ln w="6350">
            <a:solidFill>
              <a:schemeClr val="tx1"/>
            </a:solidFill>
            <a:prstDash val="dash"/>
            <a:miter lim="800000"/>
            <a:headEnd/>
            <a:tailEnd/>
          </a:ln>
        </p:spPr>
        <p:txBody>
          <a:bodyPr wrap="none"/>
          <a:lstStyle/>
          <a:p>
            <a:endParaRPr lang="en-US" dirty="0"/>
          </a:p>
        </p:txBody>
      </p:sp>
      <p:sp>
        <p:nvSpPr>
          <p:cNvPr id="6170" name="Line 23"/>
          <p:cNvSpPr>
            <a:spLocks noChangeShapeType="1"/>
          </p:cNvSpPr>
          <p:nvPr/>
        </p:nvSpPr>
        <p:spPr bwMode="auto">
          <a:xfrm>
            <a:off x="7620000" y="3657600"/>
            <a:ext cx="1219200" cy="0"/>
          </a:xfrm>
          <a:prstGeom prst="line">
            <a:avLst/>
          </a:prstGeom>
          <a:noFill/>
          <a:ln w="6350">
            <a:solidFill>
              <a:schemeClr val="tx1"/>
            </a:solidFill>
            <a:prstDash val="dash"/>
            <a:miter lim="800000"/>
            <a:headEnd/>
            <a:tailEnd/>
          </a:ln>
        </p:spPr>
        <p:txBody>
          <a:bodyPr wrap="none"/>
          <a:lstStyle/>
          <a:p>
            <a:endParaRPr lang="en-US" dirty="0"/>
          </a:p>
        </p:txBody>
      </p:sp>
      <p:sp>
        <p:nvSpPr>
          <p:cNvPr id="6171" name="Line 24"/>
          <p:cNvSpPr>
            <a:spLocks noChangeShapeType="1"/>
          </p:cNvSpPr>
          <p:nvPr/>
        </p:nvSpPr>
        <p:spPr bwMode="auto">
          <a:xfrm>
            <a:off x="7620000" y="3886200"/>
            <a:ext cx="1219200" cy="0"/>
          </a:xfrm>
          <a:prstGeom prst="line">
            <a:avLst/>
          </a:prstGeom>
          <a:noFill/>
          <a:ln w="6350">
            <a:solidFill>
              <a:schemeClr val="tx1"/>
            </a:solidFill>
            <a:prstDash val="dash"/>
            <a:miter lim="800000"/>
            <a:headEnd/>
            <a:tailEnd/>
          </a:ln>
        </p:spPr>
        <p:txBody>
          <a:bodyPr wrap="none"/>
          <a:lstStyle/>
          <a:p>
            <a:endParaRPr lang="en-US" dirty="0"/>
          </a:p>
        </p:txBody>
      </p:sp>
      <p:sp>
        <p:nvSpPr>
          <p:cNvPr id="6172" name="Line 25"/>
          <p:cNvSpPr>
            <a:spLocks noChangeShapeType="1"/>
          </p:cNvSpPr>
          <p:nvPr/>
        </p:nvSpPr>
        <p:spPr bwMode="auto">
          <a:xfrm>
            <a:off x="7620000" y="4114800"/>
            <a:ext cx="1219200" cy="0"/>
          </a:xfrm>
          <a:prstGeom prst="line">
            <a:avLst/>
          </a:prstGeom>
          <a:noFill/>
          <a:ln w="6350">
            <a:solidFill>
              <a:schemeClr val="tx1"/>
            </a:solidFill>
            <a:prstDash val="dash"/>
            <a:miter lim="800000"/>
            <a:headEnd/>
            <a:tailEnd/>
          </a:ln>
        </p:spPr>
        <p:txBody>
          <a:bodyPr wrap="none"/>
          <a:lstStyle/>
          <a:p>
            <a:endParaRPr lang="en-US" dirty="0"/>
          </a:p>
        </p:txBody>
      </p:sp>
      <p:sp>
        <p:nvSpPr>
          <p:cNvPr id="6173" name="Line 26"/>
          <p:cNvSpPr>
            <a:spLocks noChangeShapeType="1"/>
          </p:cNvSpPr>
          <p:nvPr/>
        </p:nvSpPr>
        <p:spPr bwMode="auto">
          <a:xfrm>
            <a:off x="7620000" y="4419600"/>
            <a:ext cx="1219200" cy="0"/>
          </a:xfrm>
          <a:prstGeom prst="line">
            <a:avLst/>
          </a:prstGeom>
          <a:noFill/>
          <a:ln w="6350">
            <a:solidFill>
              <a:schemeClr val="tx1"/>
            </a:solidFill>
            <a:prstDash val="dash"/>
            <a:miter lim="800000"/>
            <a:headEnd/>
            <a:tailEnd/>
          </a:ln>
        </p:spPr>
        <p:txBody>
          <a:bodyPr wrap="none"/>
          <a:lstStyle/>
          <a:p>
            <a:endParaRPr lang="en-US" dirty="0"/>
          </a:p>
        </p:txBody>
      </p:sp>
      <p:sp>
        <p:nvSpPr>
          <p:cNvPr id="6174" name="Line 27"/>
          <p:cNvSpPr>
            <a:spLocks noChangeShapeType="1"/>
          </p:cNvSpPr>
          <p:nvPr/>
        </p:nvSpPr>
        <p:spPr bwMode="auto">
          <a:xfrm>
            <a:off x="7620000" y="4648200"/>
            <a:ext cx="1219200" cy="0"/>
          </a:xfrm>
          <a:prstGeom prst="line">
            <a:avLst/>
          </a:prstGeom>
          <a:noFill/>
          <a:ln w="6350">
            <a:solidFill>
              <a:schemeClr val="tx1"/>
            </a:solidFill>
            <a:prstDash val="dash"/>
            <a:miter lim="800000"/>
            <a:headEnd/>
            <a:tailEnd/>
          </a:ln>
        </p:spPr>
        <p:txBody>
          <a:bodyPr wrap="none"/>
          <a:lstStyle/>
          <a:p>
            <a:endParaRPr lang="en-US" dirty="0"/>
          </a:p>
        </p:txBody>
      </p:sp>
      <p:sp>
        <p:nvSpPr>
          <p:cNvPr id="6175" name="Line 28"/>
          <p:cNvSpPr>
            <a:spLocks noChangeShapeType="1"/>
          </p:cNvSpPr>
          <p:nvPr/>
        </p:nvSpPr>
        <p:spPr bwMode="auto">
          <a:xfrm>
            <a:off x="7620000" y="4876800"/>
            <a:ext cx="1219200" cy="0"/>
          </a:xfrm>
          <a:prstGeom prst="line">
            <a:avLst/>
          </a:prstGeom>
          <a:noFill/>
          <a:ln w="6350">
            <a:solidFill>
              <a:schemeClr val="tx1"/>
            </a:solidFill>
            <a:prstDash val="dash"/>
            <a:miter lim="800000"/>
            <a:headEnd/>
            <a:tailEnd/>
          </a:ln>
        </p:spPr>
        <p:txBody>
          <a:bodyPr wrap="none"/>
          <a:lstStyle/>
          <a:p>
            <a:endParaRPr lang="en-US" dirty="0"/>
          </a:p>
        </p:txBody>
      </p:sp>
      <p:sp>
        <p:nvSpPr>
          <p:cNvPr id="6176" name="Line 29"/>
          <p:cNvSpPr>
            <a:spLocks noChangeShapeType="1"/>
          </p:cNvSpPr>
          <p:nvPr/>
        </p:nvSpPr>
        <p:spPr bwMode="auto">
          <a:xfrm>
            <a:off x="7620000" y="5105400"/>
            <a:ext cx="1219200" cy="0"/>
          </a:xfrm>
          <a:prstGeom prst="line">
            <a:avLst/>
          </a:prstGeom>
          <a:noFill/>
          <a:ln w="6350">
            <a:solidFill>
              <a:schemeClr val="tx1"/>
            </a:solidFill>
            <a:prstDash val="dash"/>
            <a:miter lim="800000"/>
            <a:headEnd/>
            <a:tailEnd/>
          </a:ln>
        </p:spPr>
        <p:txBody>
          <a:bodyPr wrap="none"/>
          <a:lstStyle/>
          <a:p>
            <a:endParaRPr lang="en-US" dirty="0"/>
          </a:p>
        </p:txBody>
      </p:sp>
      <p:sp>
        <p:nvSpPr>
          <p:cNvPr id="6177" name="Line 30"/>
          <p:cNvSpPr>
            <a:spLocks noChangeShapeType="1"/>
          </p:cNvSpPr>
          <p:nvPr/>
        </p:nvSpPr>
        <p:spPr bwMode="auto">
          <a:xfrm>
            <a:off x="7620000" y="5410200"/>
            <a:ext cx="1219200" cy="0"/>
          </a:xfrm>
          <a:prstGeom prst="line">
            <a:avLst/>
          </a:prstGeom>
          <a:noFill/>
          <a:ln w="6350">
            <a:solidFill>
              <a:schemeClr val="tx1"/>
            </a:solidFill>
            <a:prstDash val="dash"/>
            <a:miter lim="800000"/>
            <a:headEnd/>
            <a:tailEnd/>
          </a:ln>
        </p:spPr>
        <p:txBody>
          <a:bodyPr wrap="none"/>
          <a:lstStyle/>
          <a:p>
            <a:endParaRPr lang="en-US" dirty="0"/>
          </a:p>
        </p:txBody>
      </p:sp>
      <p:sp>
        <p:nvSpPr>
          <p:cNvPr id="6178" name="Line 31"/>
          <p:cNvSpPr>
            <a:spLocks noChangeShapeType="1"/>
          </p:cNvSpPr>
          <p:nvPr/>
        </p:nvSpPr>
        <p:spPr bwMode="auto">
          <a:xfrm>
            <a:off x="7620000" y="5638800"/>
            <a:ext cx="1219200" cy="0"/>
          </a:xfrm>
          <a:prstGeom prst="line">
            <a:avLst/>
          </a:prstGeom>
          <a:noFill/>
          <a:ln w="6350">
            <a:solidFill>
              <a:schemeClr val="tx1"/>
            </a:solidFill>
            <a:prstDash val="dash"/>
            <a:miter lim="800000"/>
            <a:headEnd/>
            <a:tailEnd/>
          </a:ln>
        </p:spPr>
        <p:txBody>
          <a:bodyPr wrap="none"/>
          <a:lstStyle/>
          <a:p>
            <a:endParaRPr lang="en-US" dirty="0"/>
          </a:p>
        </p:txBody>
      </p:sp>
      <p:sp>
        <p:nvSpPr>
          <p:cNvPr id="6179" name="Line 32"/>
          <p:cNvSpPr>
            <a:spLocks noChangeShapeType="1"/>
          </p:cNvSpPr>
          <p:nvPr/>
        </p:nvSpPr>
        <p:spPr bwMode="auto">
          <a:xfrm>
            <a:off x="7620000" y="5867400"/>
            <a:ext cx="1219200" cy="0"/>
          </a:xfrm>
          <a:prstGeom prst="line">
            <a:avLst/>
          </a:prstGeom>
          <a:noFill/>
          <a:ln w="6350">
            <a:solidFill>
              <a:schemeClr val="tx1"/>
            </a:solidFill>
            <a:prstDash val="dash"/>
            <a:miter lim="800000"/>
            <a:headEnd/>
            <a:tailEnd/>
          </a:ln>
        </p:spPr>
        <p:txBody>
          <a:bodyPr wrap="none"/>
          <a:lstStyle/>
          <a:p>
            <a:endParaRPr lang="en-US" dirty="0"/>
          </a:p>
        </p:txBody>
      </p:sp>
      <p:sp>
        <p:nvSpPr>
          <p:cNvPr id="6180" name="Line 33"/>
          <p:cNvSpPr>
            <a:spLocks noChangeShapeType="1"/>
          </p:cNvSpPr>
          <p:nvPr/>
        </p:nvSpPr>
        <p:spPr bwMode="auto">
          <a:xfrm>
            <a:off x="7620000" y="6096000"/>
            <a:ext cx="1219200" cy="0"/>
          </a:xfrm>
          <a:prstGeom prst="line">
            <a:avLst/>
          </a:prstGeom>
          <a:noFill/>
          <a:ln w="6350">
            <a:solidFill>
              <a:schemeClr val="tx1"/>
            </a:solidFill>
            <a:prstDash val="dash"/>
            <a:miter lim="800000"/>
            <a:headEnd/>
            <a:tailEnd/>
          </a:ln>
        </p:spPr>
        <p:txBody>
          <a:bodyPr wrap="none"/>
          <a:lstStyle/>
          <a:p>
            <a:endParaRPr lang="en-US" dirty="0"/>
          </a:p>
        </p:txBody>
      </p:sp>
      <p:sp>
        <p:nvSpPr>
          <p:cNvPr id="6181" name="Line 34"/>
          <p:cNvSpPr>
            <a:spLocks noChangeShapeType="1"/>
          </p:cNvSpPr>
          <p:nvPr/>
        </p:nvSpPr>
        <p:spPr bwMode="auto">
          <a:xfrm>
            <a:off x="8839200" y="2209800"/>
            <a:ext cx="0" cy="3886200"/>
          </a:xfrm>
          <a:prstGeom prst="line">
            <a:avLst/>
          </a:prstGeom>
          <a:noFill/>
          <a:ln w="9525">
            <a:solidFill>
              <a:schemeClr val="tx1"/>
            </a:solidFill>
            <a:prstDash val="dash"/>
            <a:miter lim="800000"/>
            <a:headEnd/>
            <a:tailEnd/>
          </a:ln>
        </p:spPr>
        <p:txBody>
          <a:bodyPr wrap="none"/>
          <a:lstStyle/>
          <a:p>
            <a:endParaRPr lang="en-US" dirty="0"/>
          </a:p>
        </p:txBody>
      </p:sp>
    </p:spTree>
    <p:custDataLst>
      <p:tags r:id="rId2"/>
    </p:custDataLst>
    <p:extLst>
      <p:ext uri="{BB962C8B-B14F-4D97-AF65-F5344CB8AC3E}">
        <p14:creationId xmlns:p14="http://schemas.microsoft.com/office/powerpoint/2010/main" val="2544777330"/>
      </p:ext>
    </p:extLst>
  </p:cSld>
  <p:clrMapOvr>
    <a:masterClrMapping/>
  </p:clrMapOvr>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9" name="Rectangle 2"/>
          <p:cNvSpPr>
            <a:spLocks noGrp="1" noChangeArrowheads="1"/>
          </p:cNvSpPr>
          <p:nvPr>
            <p:ph type="title"/>
          </p:nvPr>
        </p:nvSpPr>
        <p:spPr/>
        <p:txBody>
          <a:bodyPr/>
          <a:lstStyle/>
          <a:p>
            <a:pPr eaLnBrk="1" hangingPunct="1"/>
            <a:r>
              <a:rPr lang="en-US" dirty="0" smtClean="0"/>
              <a:t>Criteria…</a:t>
            </a:r>
            <a:r>
              <a:rPr lang="en-US" sz="3600" b="0" dirty="0" smtClean="0"/>
              <a:t/>
            </a:r>
            <a:br>
              <a:rPr lang="en-US" sz="3600" b="0" dirty="0" smtClean="0"/>
            </a:br>
            <a:r>
              <a:rPr lang="en-US" sz="2800" u="sng" dirty="0" smtClean="0">
                <a:solidFill>
                  <a:srgbClr val="666699"/>
                </a:solidFill>
              </a:rPr>
              <a:t>You</a:t>
            </a:r>
            <a:r>
              <a:rPr lang="en-US" sz="2800" dirty="0" smtClean="0">
                <a:solidFill>
                  <a:srgbClr val="666699"/>
                </a:solidFill>
              </a:rPr>
              <a:t> should be asking questions.</a:t>
            </a:r>
          </a:p>
        </p:txBody>
      </p:sp>
      <p:sp>
        <p:nvSpPr>
          <p:cNvPr id="62470" name="Rectangle 3"/>
          <p:cNvSpPr>
            <a:spLocks noGrp="1" noChangeArrowheads="1"/>
          </p:cNvSpPr>
          <p:nvPr>
            <p:ph idx="1"/>
          </p:nvPr>
        </p:nvSpPr>
        <p:spPr/>
        <p:txBody>
          <a:bodyPr/>
          <a:lstStyle/>
          <a:p>
            <a:pPr eaLnBrk="1" hangingPunct="1"/>
            <a:r>
              <a:rPr lang="en-US" dirty="0" smtClean="0"/>
              <a:t>Is the preceding all-inclusive?</a:t>
            </a:r>
          </a:p>
          <a:p>
            <a:pPr eaLnBrk="1" hangingPunct="1"/>
            <a:r>
              <a:rPr lang="en-US" dirty="0" smtClean="0"/>
              <a:t>What other criteria might apply?</a:t>
            </a:r>
          </a:p>
          <a:p>
            <a:pPr lvl="1" eaLnBrk="1" hangingPunct="1"/>
            <a:r>
              <a:rPr lang="en-US" dirty="0" smtClean="0"/>
              <a:t>Look at teams – What about culture, personalities?</a:t>
            </a:r>
          </a:p>
          <a:p>
            <a:pPr eaLnBrk="1" hangingPunct="1"/>
            <a:r>
              <a:rPr lang="en-US" dirty="0" smtClean="0"/>
              <a:t>Would these apply to all projects?</a:t>
            </a:r>
          </a:p>
        </p:txBody>
      </p:sp>
    </p:spTree>
    <p:custDataLst>
      <p:tags r:id="rId1"/>
    </p:custDataLst>
    <p:extLst>
      <p:ext uri="{BB962C8B-B14F-4D97-AF65-F5344CB8AC3E}">
        <p14:creationId xmlns:p14="http://schemas.microsoft.com/office/powerpoint/2010/main" val="1672368986"/>
      </p:ext>
    </p:extLst>
  </p:cSld>
  <p:clrMapOvr>
    <a:masterClrMapping/>
  </p:clrMapOvr>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Suitable SDLC</a:t>
            </a:r>
            <a:endParaRPr lang="en-US" dirty="0"/>
          </a:p>
        </p:txBody>
      </p:sp>
      <p:sp>
        <p:nvSpPr>
          <p:cNvPr id="63494" name="Rectangle 3"/>
          <p:cNvSpPr>
            <a:spLocks noGrp="1" noChangeArrowheads="1"/>
          </p:cNvSpPr>
          <p:nvPr>
            <p:ph idx="1"/>
          </p:nvPr>
        </p:nvSpPr>
        <p:spPr>
          <a:xfrm>
            <a:off x="304800" y="990600"/>
            <a:ext cx="8455025" cy="4953000"/>
          </a:xfrm>
        </p:spPr>
        <p:txBody>
          <a:bodyPr/>
          <a:lstStyle/>
          <a:p>
            <a:r>
              <a:rPr lang="en-US" i="1" dirty="0" smtClean="0"/>
              <a:t>Choose </a:t>
            </a:r>
            <a:r>
              <a:rPr lang="en-US" i="1" dirty="0"/>
              <a:t>Your Weapon </a:t>
            </a:r>
            <a:r>
              <a:rPr lang="en-US" i="1" dirty="0" smtClean="0"/>
              <a:t>Wisely</a:t>
            </a:r>
            <a:r>
              <a:rPr lang="en-US" dirty="0" smtClean="0"/>
              <a:t> - </a:t>
            </a:r>
            <a:r>
              <a:rPr lang="en-US" sz="2800" dirty="0" smtClean="0">
                <a:solidFill>
                  <a:srgbClr val="666699"/>
                </a:solidFill>
              </a:rPr>
              <a:t>Justin </a:t>
            </a:r>
            <a:r>
              <a:rPr lang="en-US" sz="2800" dirty="0">
                <a:solidFill>
                  <a:srgbClr val="666699"/>
                </a:solidFill>
              </a:rPr>
              <a:t>Rockwood </a:t>
            </a:r>
            <a:r>
              <a:rPr lang="en-US" sz="2800" dirty="0" smtClean="0">
                <a:solidFill>
                  <a:srgbClr val="666699"/>
                </a:solidFill>
              </a:rPr>
              <a:t>2003</a:t>
            </a:r>
          </a:p>
          <a:p>
            <a:r>
              <a:rPr lang="en-US" sz="2800" dirty="0" smtClean="0"/>
              <a:t>Weighted Matrix model</a:t>
            </a:r>
          </a:p>
          <a:p>
            <a:pPr lvl="1"/>
            <a:r>
              <a:rPr lang="en-US" dirty="0" smtClean="0">
                <a:solidFill>
                  <a:srgbClr val="666699"/>
                </a:solidFill>
              </a:rPr>
              <a:t>1- weakness    </a:t>
            </a:r>
          </a:p>
          <a:p>
            <a:pPr lvl="1"/>
            <a:r>
              <a:rPr lang="en-US" dirty="0" smtClean="0">
                <a:solidFill>
                  <a:srgbClr val="666699"/>
                </a:solidFill>
              </a:rPr>
              <a:t>2- push    </a:t>
            </a:r>
          </a:p>
          <a:p>
            <a:pPr lvl="1"/>
            <a:r>
              <a:rPr lang="en-US" dirty="0" smtClean="0">
                <a:solidFill>
                  <a:srgbClr val="666699"/>
                </a:solidFill>
              </a:rPr>
              <a:t>3- strength</a:t>
            </a:r>
          </a:p>
          <a:p>
            <a:pPr eaLnBrk="1" hangingPunct="1"/>
            <a:r>
              <a:rPr lang="en-US" sz="2800" dirty="0" smtClean="0"/>
              <a:t>Compares suitability of 5 methods</a:t>
            </a:r>
          </a:p>
          <a:p>
            <a:pPr lvl="1" eaLnBrk="1" hangingPunct="1"/>
            <a:r>
              <a:rPr lang="en-US" sz="2400" dirty="0" smtClean="0"/>
              <a:t>RUP</a:t>
            </a:r>
          </a:p>
          <a:p>
            <a:pPr lvl="1" eaLnBrk="1" hangingPunct="1"/>
            <a:r>
              <a:rPr lang="en-US" sz="2400" dirty="0" smtClean="0"/>
              <a:t>MS Synch and Stabilize</a:t>
            </a:r>
          </a:p>
          <a:p>
            <a:pPr lvl="1" eaLnBrk="1" hangingPunct="1"/>
            <a:r>
              <a:rPr lang="en-US" sz="2400" dirty="0" smtClean="0"/>
              <a:t>TSP</a:t>
            </a:r>
          </a:p>
          <a:p>
            <a:pPr lvl="1" eaLnBrk="1" hangingPunct="1"/>
            <a:r>
              <a:rPr lang="en-US" sz="2400" dirty="0" smtClean="0"/>
              <a:t>XP</a:t>
            </a:r>
          </a:p>
          <a:p>
            <a:pPr lvl="1" eaLnBrk="1" hangingPunct="1"/>
            <a:r>
              <a:rPr lang="en-US" sz="2400" dirty="0" smtClean="0"/>
              <a:t>Scrum</a:t>
            </a:r>
          </a:p>
          <a:p>
            <a:pPr lvl="1" eaLnBrk="1" hangingPunct="1">
              <a:buFont typeface="Wingdings" pitchFamily="2" charset="2"/>
              <a:buNone/>
            </a:pPr>
            <a:r>
              <a:rPr lang="en-US" sz="2400" dirty="0" smtClean="0"/>
              <a:t>(Haven’t added ACDM yet…)</a:t>
            </a:r>
          </a:p>
        </p:txBody>
      </p:sp>
    </p:spTree>
    <p:custDataLst>
      <p:tags r:id="rId1"/>
    </p:custDataLst>
    <p:extLst>
      <p:ext uri="{BB962C8B-B14F-4D97-AF65-F5344CB8AC3E}">
        <p14:creationId xmlns:p14="http://schemas.microsoft.com/office/powerpoint/2010/main" val="3619185025"/>
      </p:ext>
    </p:extLst>
  </p:cSld>
  <p:clrMapOvr>
    <a:masterClrMapping/>
  </p:clrMapOvr>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7" name="Rectangle 2"/>
          <p:cNvSpPr>
            <a:spLocks noGrp="1" noChangeArrowheads="1"/>
          </p:cNvSpPr>
          <p:nvPr>
            <p:ph type="title"/>
          </p:nvPr>
        </p:nvSpPr>
        <p:spPr/>
        <p:txBody>
          <a:bodyPr/>
          <a:lstStyle/>
          <a:p>
            <a:r>
              <a:rPr lang="en-US" i="1" dirty="0" smtClean="0"/>
              <a:t>Choose </a:t>
            </a:r>
            <a:r>
              <a:rPr lang="en-US" i="1" dirty="0"/>
              <a:t>Your Weapon </a:t>
            </a:r>
            <a:r>
              <a:rPr lang="en-US" i="1" dirty="0" smtClean="0"/>
              <a:t>Wisely</a:t>
            </a:r>
            <a:r>
              <a:rPr lang="en-US" sz="4000" dirty="0"/>
              <a:t/>
            </a:r>
            <a:br>
              <a:rPr lang="en-US" sz="4000" dirty="0"/>
            </a:br>
            <a:r>
              <a:rPr lang="en-US" sz="2800" dirty="0">
                <a:solidFill>
                  <a:srgbClr val="666699"/>
                </a:solidFill>
              </a:rPr>
              <a:t>Justin Rockwood 2003</a:t>
            </a:r>
            <a:endParaRPr lang="en-US" sz="4000" dirty="0" smtClean="0">
              <a:solidFill>
                <a:srgbClr val="666699"/>
              </a:solidFill>
            </a:endParaRPr>
          </a:p>
        </p:txBody>
      </p:sp>
      <p:sp>
        <p:nvSpPr>
          <p:cNvPr id="64519" name="Rectangle 4"/>
          <p:cNvSpPr>
            <a:spLocks noGrp="1" noChangeArrowheads="1"/>
          </p:cNvSpPr>
          <p:nvPr>
            <p:ph type="body" sz="half" idx="1"/>
          </p:nvPr>
        </p:nvSpPr>
        <p:spPr>
          <a:xfrm>
            <a:off x="362922" y="1905000"/>
            <a:ext cx="4151313" cy="4953000"/>
          </a:xfrm>
        </p:spPr>
        <p:txBody>
          <a:bodyPr/>
          <a:lstStyle/>
          <a:p>
            <a:pPr marL="452628" indent="-342900" eaLnBrk="1" hangingPunct="1">
              <a:buFont typeface="Arial" panose="020B0604020202020204" pitchFamily="34" charset="0"/>
              <a:buChar char="•"/>
            </a:pPr>
            <a:r>
              <a:rPr lang="en-US" sz="2400" dirty="0" smtClean="0"/>
              <a:t>Organization-wide processes</a:t>
            </a:r>
          </a:p>
          <a:p>
            <a:pPr marL="452628" indent="-342900" eaLnBrk="1" hangingPunct="1">
              <a:buFont typeface="Arial" panose="020B0604020202020204" pitchFamily="34" charset="0"/>
              <a:buChar char="•"/>
            </a:pPr>
            <a:r>
              <a:rPr lang="en-US" sz="2400" dirty="0" smtClean="0"/>
              <a:t>New process adoption</a:t>
            </a:r>
          </a:p>
          <a:p>
            <a:pPr marL="452628" indent="-342900" eaLnBrk="1" hangingPunct="1">
              <a:buFont typeface="Arial" panose="020B0604020202020204" pitchFamily="34" charset="0"/>
              <a:buChar char="•"/>
            </a:pPr>
            <a:r>
              <a:rPr lang="en-US" sz="2400" dirty="0" smtClean="0"/>
              <a:t>Type of product</a:t>
            </a:r>
          </a:p>
          <a:p>
            <a:pPr marL="452628" indent="-342900" eaLnBrk="1" hangingPunct="1">
              <a:buFont typeface="Arial" panose="020B0604020202020204" pitchFamily="34" charset="0"/>
              <a:buChar char="•"/>
            </a:pPr>
            <a:r>
              <a:rPr lang="en-US" sz="2400" dirty="0" smtClean="0"/>
              <a:t>Requirements stability</a:t>
            </a:r>
          </a:p>
          <a:p>
            <a:pPr marL="452628" indent="-342900" eaLnBrk="1" hangingPunct="1">
              <a:buFont typeface="Arial" panose="020B0604020202020204" pitchFamily="34" charset="0"/>
              <a:buChar char="•"/>
            </a:pPr>
            <a:r>
              <a:rPr lang="en-US" sz="2400" dirty="0" smtClean="0"/>
              <a:t>Requirements traceability</a:t>
            </a:r>
          </a:p>
        </p:txBody>
      </p:sp>
      <p:sp>
        <p:nvSpPr>
          <p:cNvPr id="64518" name="Rectangle 3"/>
          <p:cNvSpPr>
            <a:spLocks noGrp="1" noChangeArrowheads="1"/>
          </p:cNvSpPr>
          <p:nvPr>
            <p:ph sz="half" idx="2"/>
          </p:nvPr>
        </p:nvSpPr>
        <p:spPr>
          <a:xfrm>
            <a:off x="4568313" y="1889904"/>
            <a:ext cx="4151312" cy="4953000"/>
          </a:xfrm>
        </p:spPr>
        <p:txBody>
          <a:bodyPr/>
          <a:lstStyle/>
          <a:p>
            <a:pPr marL="452628" indent="-342900" eaLnBrk="1" hangingPunct="1">
              <a:buFont typeface="Arial" panose="020B0604020202020204" pitchFamily="34" charset="0"/>
              <a:buChar char="•"/>
            </a:pPr>
            <a:r>
              <a:rPr lang="en-US" sz="2400" dirty="0" smtClean="0"/>
              <a:t>Average team size and total developers</a:t>
            </a:r>
          </a:p>
          <a:p>
            <a:pPr marL="452628" indent="-342900" eaLnBrk="1" hangingPunct="1">
              <a:buFont typeface="Arial" panose="020B0604020202020204" pitchFamily="34" charset="0"/>
              <a:buChar char="•"/>
            </a:pPr>
            <a:r>
              <a:rPr lang="en-US" sz="2400" dirty="0" smtClean="0"/>
              <a:t>Product size and complexity</a:t>
            </a:r>
          </a:p>
          <a:p>
            <a:pPr marL="452628" indent="-342900" eaLnBrk="1" hangingPunct="1">
              <a:buFont typeface="Arial" panose="020B0604020202020204" pitchFamily="34" charset="0"/>
              <a:buChar char="•"/>
            </a:pPr>
            <a:r>
              <a:rPr lang="en-US" sz="2400" dirty="0" smtClean="0"/>
              <a:t>Developer competence and experience</a:t>
            </a:r>
          </a:p>
          <a:p>
            <a:pPr marL="452628" indent="-342900" eaLnBrk="1" hangingPunct="1">
              <a:buFont typeface="Arial" panose="020B0604020202020204" pitchFamily="34" charset="0"/>
              <a:buChar char="•"/>
            </a:pPr>
            <a:r>
              <a:rPr lang="en-US" sz="2400" dirty="0" smtClean="0"/>
              <a:t>“Hacker sentiment”</a:t>
            </a:r>
          </a:p>
          <a:p>
            <a:pPr marL="452628" indent="-342900" eaLnBrk="1" hangingPunct="1">
              <a:buFont typeface="Arial" panose="020B0604020202020204" pitchFamily="34" charset="0"/>
              <a:buChar char="•"/>
            </a:pPr>
            <a:r>
              <a:rPr lang="en-US" sz="2400" dirty="0" smtClean="0"/>
              <a:t>Management style</a:t>
            </a:r>
          </a:p>
          <a:p>
            <a:pPr lvl="2" eaLnBrk="1" hangingPunct="1"/>
            <a:endParaRPr lang="en-US" sz="1800" dirty="0" smtClean="0"/>
          </a:p>
        </p:txBody>
      </p:sp>
      <p:sp>
        <p:nvSpPr>
          <p:cNvPr id="64520" name="Text Box 5"/>
          <p:cNvSpPr txBox="1">
            <a:spLocks noChangeArrowheads="1"/>
          </p:cNvSpPr>
          <p:nvPr/>
        </p:nvSpPr>
        <p:spPr bwMode="auto">
          <a:xfrm>
            <a:off x="457200" y="1143000"/>
            <a:ext cx="8153400" cy="523220"/>
          </a:xfrm>
          <a:prstGeom prst="rect">
            <a:avLst/>
          </a:prstGeom>
          <a:noFill/>
          <a:ln w="9525">
            <a:noFill/>
            <a:miter lim="800000"/>
            <a:headEnd/>
            <a:tailEnd/>
          </a:ln>
        </p:spPr>
        <p:txBody>
          <a:bodyPr>
            <a:spAutoFit/>
          </a:bodyPr>
          <a:lstStyle/>
          <a:p>
            <a:pPr eaLnBrk="1" hangingPunct="1">
              <a:spcBef>
                <a:spcPct val="50000"/>
              </a:spcBef>
            </a:pPr>
            <a:r>
              <a:rPr lang="en-US" sz="2800" dirty="0">
                <a:latin typeface="Calibri" panose="020F0502020204030204" pitchFamily="34" charset="0"/>
              </a:rPr>
              <a:t>Weighted score for following project </a:t>
            </a:r>
            <a:r>
              <a:rPr lang="en-US" sz="2800" dirty="0" smtClean="0">
                <a:latin typeface="Calibri" panose="020F0502020204030204" pitchFamily="34" charset="0"/>
              </a:rPr>
              <a:t>characteristics:</a:t>
            </a:r>
            <a:endParaRPr lang="en-US" sz="2800" dirty="0">
              <a:latin typeface="Calibri" panose="020F0502020204030204" pitchFamily="34" charset="0"/>
            </a:endParaRPr>
          </a:p>
        </p:txBody>
      </p:sp>
    </p:spTree>
    <p:custDataLst>
      <p:tags r:id="rId1"/>
    </p:custDataLst>
    <p:extLst>
      <p:ext uri="{BB962C8B-B14F-4D97-AF65-F5344CB8AC3E}">
        <p14:creationId xmlns:p14="http://schemas.microsoft.com/office/powerpoint/2010/main" val="2778209877"/>
      </p:ext>
    </p:extLst>
  </p:cSld>
  <p:clrMapOvr>
    <a:masterClrMapping/>
  </p:clrMapOvr>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1" name="Rectangle 2"/>
          <p:cNvSpPr>
            <a:spLocks noGrp="1" noChangeArrowheads="1"/>
          </p:cNvSpPr>
          <p:nvPr>
            <p:ph type="title"/>
          </p:nvPr>
        </p:nvSpPr>
        <p:spPr/>
        <p:txBody>
          <a:bodyPr/>
          <a:lstStyle/>
          <a:p>
            <a:pPr eaLnBrk="1" hangingPunct="1"/>
            <a:r>
              <a:rPr lang="en-US" dirty="0" smtClean="0"/>
              <a:t>Example for Total Developers</a:t>
            </a:r>
          </a:p>
        </p:txBody>
      </p:sp>
      <p:sp>
        <p:nvSpPr>
          <p:cNvPr id="65542" name="Rectangle 3"/>
          <p:cNvSpPr>
            <a:spLocks noGrp="1" noChangeArrowheads="1"/>
          </p:cNvSpPr>
          <p:nvPr>
            <p:ph type="body" sz="half" idx="4294967295"/>
          </p:nvPr>
        </p:nvSpPr>
        <p:spPr>
          <a:xfrm>
            <a:off x="533400" y="1219200"/>
            <a:ext cx="6934200" cy="2097088"/>
          </a:xfrm>
        </p:spPr>
        <p:txBody>
          <a:bodyPr/>
          <a:lstStyle/>
          <a:p>
            <a:pPr marL="609600" indent="-609600" eaLnBrk="1" hangingPunct="1">
              <a:buFont typeface="Wingdings" pitchFamily="2" charset="2"/>
              <a:buNone/>
            </a:pPr>
            <a:r>
              <a:rPr lang="en-US" dirty="0" smtClean="0"/>
              <a:t>How many developers in total project?</a:t>
            </a:r>
          </a:p>
          <a:p>
            <a:pPr marL="1371600" lvl="2" indent="-457200" eaLnBrk="1" hangingPunct="1">
              <a:buSzTx/>
              <a:buFont typeface="Wingdings" pitchFamily="2" charset="2"/>
              <a:buAutoNum type="alphaLcParenR"/>
            </a:pPr>
            <a:r>
              <a:rPr lang="en-US" sz="2800" dirty="0" smtClean="0"/>
              <a:t>&lt; 40</a:t>
            </a:r>
          </a:p>
          <a:p>
            <a:pPr marL="1371600" lvl="2" indent="-457200" eaLnBrk="1" hangingPunct="1">
              <a:buSzTx/>
              <a:buFont typeface="Wingdings" pitchFamily="2" charset="2"/>
              <a:buAutoNum type="alphaLcParenR"/>
            </a:pPr>
            <a:r>
              <a:rPr lang="en-US" sz="2800" dirty="0" smtClean="0"/>
              <a:t>41 – 100</a:t>
            </a:r>
          </a:p>
          <a:p>
            <a:pPr marL="1371600" lvl="2" indent="-457200" eaLnBrk="1" hangingPunct="1">
              <a:buSzTx/>
              <a:buFont typeface="Wingdings" pitchFamily="2" charset="2"/>
              <a:buAutoNum type="alphaLcParenR"/>
            </a:pPr>
            <a:r>
              <a:rPr lang="en-US" sz="2800" dirty="0" smtClean="0"/>
              <a:t>Hundreds…</a:t>
            </a:r>
          </a:p>
          <a:p>
            <a:pPr marL="1371600" lvl="2" indent="-457200" eaLnBrk="1" hangingPunct="1">
              <a:buSzTx/>
              <a:buFont typeface="Wingdings" pitchFamily="2" charset="2"/>
              <a:buAutoNum type="alphaLcParenR"/>
            </a:pPr>
            <a:endParaRPr lang="en-US" dirty="0" smtClean="0"/>
          </a:p>
          <a:p>
            <a:pPr marL="1371600" lvl="2" indent="-457200" eaLnBrk="1" hangingPunct="1">
              <a:buFont typeface="Wingdings" pitchFamily="2" charset="2"/>
              <a:buNone/>
            </a:pPr>
            <a:endParaRPr lang="en-US" sz="2000" dirty="0" smtClean="0"/>
          </a:p>
          <a:p>
            <a:pPr marL="1371600" lvl="2" indent="-457200" eaLnBrk="1" hangingPunct="1">
              <a:buFont typeface="Wingdings" pitchFamily="2" charset="2"/>
              <a:buAutoNum type="alphaLcParenR"/>
            </a:pPr>
            <a:endParaRPr lang="en-US" sz="2000" dirty="0" smtClean="0"/>
          </a:p>
        </p:txBody>
      </p:sp>
      <p:graphicFrame>
        <p:nvGraphicFramePr>
          <p:cNvPr id="199684" name="Group 4"/>
          <p:cNvGraphicFramePr>
            <a:graphicFrameLocks noGrp="1"/>
          </p:cNvGraphicFramePr>
          <p:nvPr>
            <p:ph idx="4294967295"/>
            <p:extLst>
              <p:ext uri="{D42A27DB-BD31-4B8C-83A1-F6EECF244321}">
                <p14:modId xmlns:p14="http://schemas.microsoft.com/office/powerpoint/2010/main" val="1697541386"/>
              </p:ext>
            </p:extLst>
          </p:nvPr>
        </p:nvGraphicFramePr>
        <p:xfrm>
          <a:off x="533400" y="3505200"/>
          <a:ext cx="8455026" cy="2072640"/>
        </p:xfrm>
        <a:graphic>
          <a:graphicData uri="http://schemas.openxmlformats.org/drawingml/2006/table">
            <a:tbl>
              <a:tblPr/>
              <a:tblGrid>
                <a:gridCol w="1409171"/>
                <a:gridCol w="1409171"/>
                <a:gridCol w="1409171"/>
                <a:gridCol w="1409171"/>
                <a:gridCol w="1409171"/>
                <a:gridCol w="1409171"/>
              </a:tblGrid>
              <a:tr h="51816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800" b="0" i="0" u="none" strike="noStrike" cap="none" normalizeH="0" baseline="0" dirty="0" smtClean="0">
                        <a:ln>
                          <a:noFill/>
                        </a:ln>
                        <a:solidFill>
                          <a:schemeClr val="tx1"/>
                        </a:solidFill>
                        <a:effectLst/>
                        <a:latin typeface="Arial" charset="0"/>
                      </a:endParaRPr>
                    </a:p>
                  </a:txBody>
                  <a:tcPr marL="102485" marR="102485"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C0C0C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1" i="0" u="none" strike="noStrike" cap="none" normalizeH="0" baseline="0" dirty="0" smtClean="0">
                          <a:ln>
                            <a:noFill/>
                          </a:ln>
                          <a:solidFill>
                            <a:schemeClr val="tx1"/>
                          </a:solidFill>
                          <a:effectLst/>
                          <a:latin typeface="Arial" charset="0"/>
                        </a:rPr>
                        <a:t>RUP</a:t>
                      </a:r>
                    </a:p>
                  </a:txBody>
                  <a:tcPr marL="102485" marR="102485"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C0C0C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1" i="0" u="none" strike="noStrike" cap="none" normalizeH="0" baseline="0" dirty="0" smtClean="0">
                          <a:ln>
                            <a:noFill/>
                          </a:ln>
                          <a:solidFill>
                            <a:schemeClr val="tx1"/>
                          </a:solidFill>
                          <a:effectLst/>
                          <a:latin typeface="Arial" charset="0"/>
                        </a:rPr>
                        <a:t>MSS</a:t>
                      </a:r>
                    </a:p>
                  </a:txBody>
                  <a:tcPr marL="102485" marR="102485"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C0C0C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1" i="0" u="none" strike="noStrike" cap="none" normalizeH="0" baseline="0" dirty="0" smtClean="0">
                          <a:ln>
                            <a:noFill/>
                          </a:ln>
                          <a:solidFill>
                            <a:schemeClr val="tx1"/>
                          </a:solidFill>
                          <a:effectLst/>
                          <a:latin typeface="Arial" charset="0"/>
                        </a:rPr>
                        <a:t>TSP</a:t>
                      </a:r>
                    </a:p>
                  </a:txBody>
                  <a:tcPr marL="102485" marR="102485"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C0C0C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1" i="0" u="none" strike="noStrike" cap="none" normalizeH="0" baseline="0" dirty="0" smtClean="0">
                          <a:ln>
                            <a:noFill/>
                          </a:ln>
                          <a:solidFill>
                            <a:schemeClr val="tx1"/>
                          </a:solidFill>
                          <a:effectLst/>
                          <a:latin typeface="Arial" charset="0"/>
                        </a:rPr>
                        <a:t>XP</a:t>
                      </a:r>
                    </a:p>
                  </a:txBody>
                  <a:tcPr marL="102485" marR="102485"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C0C0C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1" i="0" u="none" strike="noStrike" cap="none" normalizeH="0" baseline="0" dirty="0" smtClean="0">
                          <a:ln>
                            <a:noFill/>
                          </a:ln>
                          <a:solidFill>
                            <a:schemeClr val="tx1"/>
                          </a:solidFill>
                          <a:effectLst/>
                          <a:latin typeface="Arial" charset="0"/>
                        </a:rPr>
                        <a:t>Scrum</a:t>
                      </a:r>
                    </a:p>
                  </a:txBody>
                  <a:tcPr marL="102485" marR="102485"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C0C0C0">
                        <a:alpha val="50000"/>
                      </a:srgbClr>
                    </a:solidFill>
                  </a:tcPr>
                </a:tc>
              </a:tr>
              <a:tr h="495300">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bg2"/>
                          </a:solidFill>
                          <a:effectLst/>
                          <a:latin typeface="Arial" charset="0"/>
                        </a:rPr>
                        <a:t>a)</a:t>
                      </a:r>
                    </a:p>
                  </a:txBody>
                  <a:tcPr marL="102485" marR="102485"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C0C0C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2</a:t>
                      </a:r>
                    </a:p>
                  </a:txBody>
                  <a:tcPr marL="102485" marR="102485"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2</a:t>
                      </a:r>
                    </a:p>
                  </a:txBody>
                  <a:tcPr marL="102485" marR="102485"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2</a:t>
                      </a:r>
                    </a:p>
                  </a:txBody>
                  <a:tcPr marL="102485" marR="102485"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2</a:t>
                      </a:r>
                    </a:p>
                  </a:txBody>
                  <a:tcPr marL="102485" marR="102485"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2</a:t>
                      </a:r>
                    </a:p>
                  </a:txBody>
                  <a:tcPr marL="102485" marR="102485"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95300">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bg2"/>
                          </a:solidFill>
                          <a:effectLst/>
                          <a:latin typeface="Arial" charset="0"/>
                        </a:rPr>
                        <a:t>b)</a:t>
                      </a:r>
                    </a:p>
                  </a:txBody>
                  <a:tcPr marL="102485" marR="102485"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C0C0C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3</a:t>
                      </a:r>
                    </a:p>
                  </a:txBody>
                  <a:tcPr marL="102485" marR="102485"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3</a:t>
                      </a:r>
                    </a:p>
                  </a:txBody>
                  <a:tcPr marL="102485" marR="102485"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1</a:t>
                      </a:r>
                    </a:p>
                  </a:txBody>
                  <a:tcPr marL="102485" marR="102485"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1</a:t>
                      </a:r>
                    </a:p>
                  </a:txBody>
                  <a:tcPr marL="102485" marR="102485"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2</a:t>
                      </a:r>
                    </a:p>
                  </a:txBody>
                  <a:tcPr marL="102485" marR="102485"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95300">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bg2"/>
                          </a:solidFill>
                          <a:effectLst/>
                          <a:latin typeface="Arial" charset="0"/>
                        </a:rPr>
                        <a:t>c)</a:t>
                      </a:r>
                    </a:p>
                  </a:txBody>
                  <a:tcPr marL="102485" marR="102485"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C0C0C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3</a:t>
                      </a:r>
                    </a:p>
                  </a:txBody>
                  <a:tcPr marL="102485" marR="102485"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3</a:t>
                      </a:r>
                    </a:p>
                  </a:txBody>
                  <a:tcPr marL="102485" marR="102485"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1</a:t>
                      </a:r>
                    </a:p>
                  </a:txBody>
                  <a:tcPr marL="102485" marR="102485"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1</a:t>
                      </a:r>
                    </a:p>
                  </a:txBody>
                  <a:tcPr marL="102485" marR="102485"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2</a:t>
                      </a:r>
                    </a:p>
                  </a:txBody>
                  <a:tcPr marL="102485" marR="102485"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ustDataLst>
      <p:tags r:id="rId1"/>
    </p:custDataLst>
    <p:extLst>
      <p:ext uri="{BB962C8B-B14F-4D97-AF65-F5344CB8AC3E}">
        <p14:creationId xmlns:p14="http://schemas.microsoft.com/office/powerpoint/2010/main" val="1526120610"/>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2"/>
          <p:cNvSpPr>
            <a:spLocks noGrp="1" noChangeArrowheads="1"/>
          </p:cNvSpPr>
          <p:nvPr>
            <p:ph type="title"/>
          </p:nvPr>
        </p:nvSpPr>
        <p:spPr/>
        <p:txBody>
          <a:bodyPr/>
          <a:lstStyle/>
          <a:p>
            <a:pPr eaLnBrk="1" hangingPunct="1"/>
            <a:r>
              <a:rPr lang="en-US" sz="3200" dirty="0" smtClean="0"/>
              <a:t>Review: </a:t>
            </a:r>
            <a:r>
              <a:rPr lang="en-US" dirty="0" smtClean="0"/>
              <a:t>Remember Process = Lifecycle</a:t>
            </a:r>
          </a:p>
        </p:txBody>
      </p:sp>
      <p:sp>
        <p:nvSpPr>
          <p:cNvPr id="10246" name="Rectangle 3"/>
          <p:cNvSpPr>
            <a:spLocks noGrp="1" noChangeArrowheads="1"/>
          </p:cNvSpPr>
          <p:nvPr>
            <p:ph idx="1"/>
          </p:nvPr>
        </p:nvSpPr>
        <p:spPr/>
        <p:txBody>
          <a:bodyPr/>
          <a:lstStyle/>
          <a:p>
            <a:pPr eaLnBrk="1" hangingPunct="1"/>
            <a:r>
              <a:rPr lang="en-US" sz="2800" dirty="0" smtClean="0"/>
              <a:t>Software process is not the same as lifecycle models.</a:t>
            </a:r>
          </a:p>
          <a:p>
            <a:pPr lvl="1" eaLnBrk="1" hangingPunct="1"/>
            <a:r>
              <a:rPr lang="en-US" dirty="0"/>
              <a:t>P</a:t>
            </a:r>
            <a:r>
              <a:rPr lang="en-US" sz="2400" dirty="0" smtClean="0"/>
              <a:t>rocess refers to the specific steps used in a specific organization to build systems.</a:t>
            </a:r>
          </a:p>
          <a:p>
            <a:pPr lvl="1" eaLnBrk="1" hangingPunct="1"/>
            <a:r>
              <a:rPr lang="en-US" sz="2400" dirty="0" smtClean="0"/>
              <a:t>Process indicates the specific activities that must be undertaken and artifacts that must be produced.</a:t>
            </a:r>
          </a:p>
          <a:p>
            <a:pPr lvl="1" eaLnBrk="1" hangingPunct="1"/>
            <a:r>
              <a:rPr lang="en-US" i="1" dirty="0"/>
              <a:t>P</a:t>
            </a:r>
            <a:r>
              <a:rPr lang="en-US" sz="2400" i="1" dirty="0" smtClean="0"/>
              <a:t>rocess definitions</a:t>
            </a:r>
            <a:r>
              <a:rPr lang="en-US" sz="2400" dirty="0" smtClean="0"/>
              <a:t> include more detail than provided lifecycle models.</a:t>
            </a:r>
          </a:p>
          <a:p>
            <a:pPr eaLnBrk="1" hangingPunct="1"/>
            <a:r>
              <a:rPr lang="en-US" sz="2800" dirty="0" smtClean="0"/>
              <a:t>Software processes are sometimes defined in the context of a lifecycle model.</a:t>
            </a:r>
          </a:p>
        </p:txBody>
      </p:sp>
      <p:sp>
        <p:nvSpPr>
          <p:cNvPr id="10247" name="Line 4"/>
          <p:cNvSpPr>
            <a:spLocks noChangeShapeType="1"/>
          </p:cNvSpPr>
          <p:nvPr/>
        </p:nvSpPr>
        <p:spPr bwMode="auto">
          <a:xfrm flipH="1">
            <a:off x="5130053" y="255494"/>
            <a:ext cx="38100" cy="354106"/>
          </a:xfrm>
          <a:prstGeom prst="line">
            <a:avLst/>
          </a:prstGeom>
          <a:noFill/>
          <a:ln w="38100">
            <a:solidFill>
              <a:schemeClr val="tx1"/>
            </a:solidFill>
            <a:round/>
            <a:headEnd/>
            <a:tailEnd/>
          </a:ln>
        </p:spPr>
        <p:txBody>
          <a:bodyPr/>
          <a:lstStyle/>
          <a:p>
            <a:endParaRPr lang="en-US" dirty="0"/>
          </a:p>
        </p:txBody>
      </p:sp>
    </p:spTree>
    <p:extLst>
      <p:ext uri="{BB962C8B-B14F-4D97-AF65-F5344CB8AC3E}">
        <p14:creationId xmlns:p14="http://schemas.microsoft.com/office/powerpoint/2010/main" val="3955330276"/>
      </p:ext>
    </p:extLst>
  </p:cSld>
  <p:clrMapOvr>
    <a:masterClrMapping/>
  </p:clrMapOvr>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5" name="Rectangle 2"/>
          <p:cNvSpPr>
            <a:spLocks noGrp="1" noChangeArrowheads="1"/>
          </p:cNvSpPr>
          <p:nvPr>
            <p:ph type="title"/>
          </p:nvPr>
        </p:nvSpPr>
        <p:spPr/>
        <p:txBody>
          <a:bodyPr/>
          <a:lstStyle/>
          <a:p>
            <a:pPr eaLnBrk="1" hangingPunct="1"/>
            <a:r>
              <a:rPr lang="en-US" dirty="0" smtClean="0"/>
              <a:t>Example for Type of Product</a:t>
            </a:r>
          </a:p>
        </p:txBody>
      </p:sp>
      <p:sp>
        <p:nvSpPr>
          <p:cNvPr id="66566" name="Rectangle 3"/>
          <p:cNvSpPr>
            <a:spLocks noGrp="1" noChangeArrowheads="1"/>
          </p:cNvSpPr>
          <p:nvPr>
            <p:ph type="body" sz="half" idx="4294967295"/>
          </p:nvPr>
        </p:nvSpPr>
        <p:spPr>
          <a:xfrm>
            <a:off x="609600" y="1143000"/>
            <a:ext cx="7772400" cy="1905000"/>
          </a:xfrm>
        </p:spPr>
        <p:txBody>
          <a:bodyPr/>
          <a:lstStyle/>
          <a:p>
            <a:pPr marL="609600" indent="-609600" eaLnBrk="1" hangingPunct="1">
              <a:buFont typeface="Wingdings" pitchFamily="2" charset="2"/>
              <a:buNone/>
            </a:pPr>
            <a:r>
              <a:rPr lang="en-US" dirty="0" smtClean="0"/>
              <a:t>What type of project?</a:t>
            </a:r>
          </a:p>
          <a:p>
            <a:pPr marL="1371600" lvl="2" indent="-457200" eaLnBrk="1" hangingPunct="1">
              <a:buSzTx/>
              <a:buFont typeface="Wingdings" pitchFamily="2" charset="2"/>
              <a:buAutoNum type="alphaLcParenR"/>
            </a:pPr>
            <a:r>
              <a:rPr lang="en-US" sz="2400" dirty="0" smtClean="0"/>
              <a:t>Life-critical (e.g., patient monitor, ATC)</a:t>
            </a:r>
          </a:p>
          <a:p>
            <a:pPr marL="1371600" lvl="2" indent="-457200" eaLnBrk="1" hangingPunct="1">
              <a:buSzTx/>
              <a:buFont typeface="Wingdings" pitchFamily="2" charset="2"/>
              <a:buAutoNum type="alphaLcParenR"/>
            </a:pPr>
            <a:r>
              <a:rPr lang="en-US" sz="2400" dirty="0" smtClean="0"/>
              <a:t>Non-life-critical, but mission-critical (e.g., banking)</a:t>
            </a:r>
          </a:p>
          <a:p>
            <a:pPr marL="1371600" lvl="2" indent="-457200" eaLnBrk="1" hangingPunct="1">
              <a:buSzTx/>
              <a:buFont typeface="Wingdings" pitchFamily="2" charset="2"/>
              <a:buAutoNum type="alphaLcParenR"/>
            </a:pPr>
            <a:r>
              <a:rPr lang="en-US" sz="2400" dirty="0" smtClean="0"/>
              <a:t>Embedded, neither life- or mission-critical</a:t>
            </a:r>
          </a:p>
          <a:p>
            <a:pPr marL="1371600" lvl="2" indent="-457200" eaLnBrk="1" hangingPunct="1">
              <a:buSzTx/>
              <a:buFont typeface="Wingdings" pitchFamily="2" charset="2"/>
              <a:buAutoNum type="alphaLcParenR"/>
            </a:pPr>
            <a:r>
              <a:rPr lang="en-US" sz="2400" dirty="0" smtClean="0"/>
              <a:t>Application, neither life- or mission-critical</a:t>
            </a:r>
          </a:p>
          <a:p>
            <a:pPr marL="1371600" lvl="2" indent="-457200" eaLnBrk="1" hangingPunct="1">
              <a:buSzTx/>
              <a:buFont typeface="Wingdings" pitchFamily="2" charset="2"/>
              <a:buAutoNum type="alphaLcParenR"/>
            </a:pPr>
            <a:endParaRPr lang="en-US" sz="1800" dirty="0" smtClean="0"/>
          </a:p>
          <a:p>
            <a:pPr marL="1371600" lvl="2" indent="-457200" eaLnBrk="1" hangingPunct="1">
              <a:buFont typeface="Wingdings" pitchFamily="2" charset="2"/>
              <a:buNone/>
            </a:pPr>
            <a:endParaRPr lang="en-US" sz="1800" dirty="0" smtClean="0"/>
          </a:p>
          <a:p>
            <a:pPr marL="1371600" lvl="2" indent="-457200" eaLnBrk="1" hangingPunct="1">
              <a:buFont typeface="Wingdings" pitchFamily="2" charset="2"/>
              <a:buAutoNum type="alphaLcParenR"/>
            </a:pPr>
            <a:endParaRPr lang="en-US" sz="1800" dirty="0" smtClean="0"/>
          </a:p>
        </p:txBody>
      </p:sp>
      <p:graphicFrame>
        <p:nvGraphicFramePr>
          <p:cNvPr id="200708" name="Group 4"/>
          <p:cNvGraphicFramePr>
            <a:graphicFrameLocks noGrp="1"/>
          </p:cNvGraphicFramePr>
          <p:nvPr>
            <p:ph sz="half" idx="4294967295"/>
            <p:extLst>
              <p:ext uri="{D42A27DB-BD31-4B8C-83A1-F6EECF244321}">
                <p14:modId xmlns:p14="http://schemas.microsoft.com/office/powerpoint/2010/main" val="3903308857"/>
              </p:ext>
            </p:extLst>
          </p:nvPr>
        </p:nvGraphicFramePr>
        <p:xfrm>
          <a:off x="304800" y="3581400"/>
          <a:ext cx="8305800" cy="2667000"/>
        </p:xfrm>
        <a:graphic>
          <a:graphicData uri="http://schemas.openxmlformats.org/drawingml/2006/table">
            <a:tbl>
              <a:tblPr/>
              <a:tblGrid>
                <a:gridCol w="1384300"/>
                <a:gridCol w="1384300"/>
                <a:gridCol w="1384300"/>
                <a:gridCol w="1384300"/>
                <a:gridCol w="1384300"/>
                <a:gridCol w="1384300"/>
              </a:tblGrid>
              <a:tr h="594360">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800" b="1"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C0C0C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1" i="0" u="none" strike="noStrike" cap="none" normalizeH="0" baseline="0" dirty="0" smtClean="0">
                          <a:ln>
                            <a:noFill/>
                          </a:ln>
                          <a:solidFill>
                            <a:schemeClr val="tx1"/>
                          </a:solidFill>
                          <a:effectLst/>
                          <a:latin typeface="Arial" charset="0"/>
                        </a:rPr>
                        <a:t>RUP</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C0C0C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1" i="0" u="none" strike="noStrike" cap="none" normalizeH="0" baseline="0" dirty="0" smtClean="0">
                          <a:ln>
                            <a:noFill/>
                          </a:ln>
                          <a:solidFill>
                            <a:schemeClr val="tx1"/>
                          </a:solidFill>
                          <a:effectLst/>
                          <a:latin typeface="Arial" charset="0"/>
                        </a:rPr>
                        <a:t>MSS</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C0C0C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1" i="0" u="none" strike="noStrike" cap="none" normalizeH="0" baseline="0" dirty="0" smtClean="0">
                          <a:ln>
                            <a:noFill/>
                          </a:ln>
                          <a:solidFill>
                            <a:schemeClr val="tx1"/>
                          </a:solidFill>
                          <a:effectLst/>
                          <a:latin typeface="Arial" charset="0"/>
                        </a:rPr>
                        <a:t>TSP</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C0C0C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1" i="0" u="none" strike="noStrike" cap="none" normalizeH="0" baseline="0" dirty="0" smtClean="0">
                          <a:ln>
                            <a:noFill/>
                          </a:ln>
                          <a:solidFill>
                            <a:schemeClr val="tx1"/>
                          </a:solidFill>
                          <a:effectLst/>
                          <a:latin typeface="Arial" charset="0"/>
                        </a:rPr>
                        <a:t>XP</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C0C0C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1" i="0" u="none" strike="noStrike" cap="none" normalizeH="0" baseline="0" dirty="0" smtClean="0">
                          <a:ln>
                            <a:noFill/>
                          </a:ln>
                          <a:solidFill>
                            <a:schemeClr val="tx1"/>
                          </a:solidFill>
                          <a:effectLst/>
                          <a:latin typeface="Arial" charset="0"/>
                        </a:rPr>
                        <a:t>Scrum</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C0C0C0">
                        <a:alpha val="50000"/>
                      </a:srgbClr>
                    </a:solidFill>
                  </a:tcPr>
                </a:tc>
              </a:tr>
              <a:tr h="319088">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bg2"/>
                          </a:solidFill>
                          <a:effectLst/>
                          <a:latin typeface="Arial" charset="0"/>
                        </a:rPr>
                        <a:t>a)</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C0C0C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3</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3</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1</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20675">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bg2"/>
                          </a:solidFill>
                          <a:effectLst/>
                          <a:latin typeface="Arial" charset="0"/>
                        </a:rPr>
                        <a:t>b)</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C0C0C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19088">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bg2"/>
                          </a:solidFill>
                          <a:effectLst/>
                          <a:latin typeface="Arial" charset="0"/>
                        </a:rPr>
                        <a:t>c)</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C0C0C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3</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3</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20675">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bg2"/>
                          </a:solidFill>
                          <a:effectLst/>
                          <a:latin typeface="Arial" charset="0"/>
                        </a:rPr>
                        <a:t>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C0C0C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ustDataLst>
      <p:tags r:id="rId1"/>
    </p:custDataLst>
    <p:extLst>
      <p:ext uri="{BB962C8B-B14F-4D97-AF65-F5344CB8AC3E}">
        <p14:creationId xmlns:p14="http://schemas.microsoft.com/office/powerpoint/2010/main" val="1508980631"/>
      </p:ext>
    </p:extLst>
  </p:cSld>
  <p:clrMapOvr>
    <a:masterClrMapping/>
  </p:clrMapOvr>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9" name="Rectangle 2"/>
          <p:cNvSpPr>
            <a:spLocks noGrp="1" noChangeArrowheads="1"/>
          </p:cNvSpPr>
          <p:nvPr>
            <p:ph type="title"/>
          </p:nvPr>
        </p:nvSpPr>
        <p:spPr/>
        <p:txBody>
          <a:bodyPr/>
          <a:lstStyle/>
          <a:p>
            <a:pPr eaLnBrk="1" hangingPunct="1"/>
            <a:r>
              <a:rPr lang="en-US" dirty="0" smtClean="0"/>
              <a:t>Add Up </a:t>
            </a:r>
            <a:r>
              <a:rPr lang="en-US" dirty="0"/>
              <a:t>S</a:t>
            </a:r>
            <a:r>
              <a:rPr lang="en-US" dirty="0" smtClean="0"/>
              <a:t>cores</a:t>
            </a:r>
          </a:p>
        </p:txBody>
      </p:sp>
      <p:sp>
        <p:nvSpPr>
          <p:cNvPr id="67590" name="Rectangle 3"/>
          <p:cNvSpPr>
            <a:spLocks noGrp="1" noChangeArrowheads="1"/>
          </p:cNvSpPr>
          <p:nvPr>
            <p:ph idx="1"/>
          </p:nvPr>
        </p:nvSpPr>
        <p:spPr/>
        <p:txBody>
          <a:bodyPr/>
          <a:lstStyle/>
          <a:p>
            <a:pPr eaLnBrk="1" hangingPunct="1">
              <a:lnSpc>
                <a:spcPct val="90000"/>
              </a:lnSpc>
            </a:pPr>
            <a:r>
              <a:rPr lang="en-US" dirty="0" smtClean="0"/>
              <a:t>11 project areas, but…</a:t>
            </a:r>
          </a:p>
          <a:p>
            <a:pPr lvl="1" eaLnBrk="1" hangingPunct="1">
              <a:lnSpc>
                <a:spcPct val="90000"/>
              </a:lnSpc>
            </a:pPr>
            <a:r>
              <a:rPr lang="en-US" dirty="0" smtClean="0"/>
              <a:t>Not definitive – Start point for research</a:t>
            </a:r>
          </a:p>
          <a:p>
            <a:pPr lvl="2" eaLnBrk="1" hangingPunct="1">
              <a:lnSpc>
                <a:spcPct val="90000"/>
              </a:lnSpc>
            </a:pPr>
            <a:r>
              <a:rPr lang="en-US" sz="2400" dirty="0" smtClean="0"/>
              <a:t> General direction</a:t>
            </a:r>
          </a:p>
          <a:p>
            <a:pPr lvl="2" eaLnBrk="1" hangingPunct="1">
              <a:lnSpc>
                <a:spcPct val="90000"/>
              </a:lnSpc>
            </a:pPr>
            <a:r>
              <a:rPr lang="en-US" sz="2400" dirty="0" smtClean="0"/>
              <a:t> Tied scores, or little variation</a:t>
            </a:r>
          </a:p>
          <a:p>
            <a:pPr lvl="1" eaLnBrk="1" hangingPunct="1">
              <a:lnSpc>
                <a:spcPct val="90000"/>
              </a:lnSpc>
            </a:pPr>
            <a:r>
              <a:rPr lang="en-US" dirty="0" smtClean="0"/>
              <a:t>Lower scoring method may still be suitable </a:t>
            </a:r>
          </a:p>
          <a:p>
            <a:pPr lvl="1" eaLnBrk="1" hangingPunct="1">
              <a:lnSpc>
                <a:spcPct val="90000"/>
              </a:lnSpc>
            </a:pPr>
            <a:r>
              <a:rPr lang="en-US" dirty="0" smtClean="0"/>
              <a:t>Not complete, needs more work</a:t>
            </a:r>
          </a:p>
          <a:p>
            <a:pPr lvl="2" eaLnBrk="1" hangingPunct="1">
              <a:lnSpc>
                <a:spcPct val="90000"/>
              </a:lnSpc>
            </a:pPr>
            <a:r>
              <a:rPr lang="en-US" sz="2400" dirty="0" smtClean="0"/>
              <a:t> Weighting some criteria more than others?</a:t>
            </a:r>
          </a:p>
          <a:p>
            <a:pPr lvl="2" eaLnBrk="1" hangingPunct="1">
              <a:lnSpc>
                <a:spcPct val="90000"/>
              </a:lnSpc>
            </a:pPr>
            <a:r>
              <a:rPr lang="en-US" sz="2400" dirty="0" smtClean="0"/>
              <a:t> Defining other processes</a:t>
            </a:r>
          </a:p>
        </p:txBody>
      </p:sp>
    </p:spTree>
    <p:custDataLst>
      <p:tags r:id="rId1"/>
    </p:custDataLst>
    <p:extLst>
      <p:ext uri="{BB962C8B-B14F-4D97-AF65-F5344CB8AC3E}">
        <p14:creationId xmlns:p14="http://schemas.microsoft.com/office/powerpoint/2010/main" val="342427586"/>
      </p:ext>
    </p:extLst>
  </p:cSld>
  <p:clrMapOvr>
    <a:masterClrMapping/>
  </p:clrMapOvr>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Boehm and Turner: “Balancing Agility with Discipline,” 2004</a:t>
            </a:r>
            <a:br>
              <a:rPr lang="en-US" dirty="0"/>
            </a:br>
            <a:endParaRPr lang="en-US" dirty="0"/>
          </a:p>
        </p:txBody>
      </p:sp>
      <p:pic>
        <p:nvPicPr>
          <p:cNvPr id="68613" name="Picture 4"/>
          <p:cNvPicPr>
            <a:picLocks noChangeAspect="1" noChangeArrowheads="1"/>
          </p:cNvPicPr>
          <p:nvPr/>
        </p:nvPicPr>
        <p:blipFill rotWithShape="1">
          <a:blip r:embed="rId3" cstate="print"/>
          <a:srcRect l="3054"/>
          <a:stretch/>
        </p:blipFill>
        <p:spPr bwMode="auto">
          <a:xfrm>
            <a:off x="1637731" y="1219200"/>
            <a:ext cx="6029894" cy="4603750"/>
          </a:xfrm>
          <a:prstGeom prst="rect">
            <a:avLst/>
          </a:prstGeom>
          <a:noFill/>
          <a:ln w="9525">
            <a:noFill/>
            <a:miter lim="800000"/>
            <a:headEnd/>
            <a:tailEnd/>
          </a:ln>
        </p:spPr>
      </p:pic>
    </p:spTree>
    <p:extLst>
      <p:ext uri="{BB962C8B-B14F-4D97-AF65-F5344CB8AC3E}">
        <p14:creationId xmlns:p14="http://schemas.microsoft.com/office/powerpoint/2010/main" val="1197972255"/>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7" name="Rectangle 2"/>
          <p:cNvSpPr>
            <a:spLocks noGrp="1" noChangeArrowheads="1"/>
          </p:cNvSpPr>
          <p:nvPr>
            <p:ph type="title"/>
          </p:nvPr>
        </p:nvSpPr>
        <p:spPr>
          <a:xfrm>
            <a:off x="304800" y="228600"/>
            <a:ext cx="8474075" cy="714375"/>
          </a:xfrm>
        </p:spPr>
        <p:txBody>
          <a:bodyPr/>
          <a:lstStyle/>
          <a:p>
            <a:pPr eaLnBrk="1" hangingPunct="1"/>
            <a:r>
              <a:rPr lang="en-US" dirty="0" smtClean="0"/>
              <a:t>Personnel Discriminator…</a:t>
            </a:r>
          </a:p>
        </p:txBody>
      </p:sp>
      <p:pic>
        <p:nvPicPr>
          <p:cNvPr id="69638" name="Picture 4"/>
          <p:cNvPicPr>
            <a:picLocks noChangeAspect="1" noChangeArrowheads="1"/>
          </p:cNvPicPr>
          <p:nvPr/>
        </p:nvPicPr>
        <p:blipFill>
          <a:blip r:embed="rId3" cstate="print"/>
          <a:srcRect/>
          <a:stretch>
            <a:fillRect/>
          </a:stretch>
        </p:blipFill>
        <p:spPr bwMode="auto">
          <a:xfrm>
            <a:off x="152400" y="1466910"/>
            <a:ext cx="8839200" cy="4381500"/>
          </a:xfrm>
          <a:prstGeom prst="rect">
            <a:avLst/>
          </a:prstGeom>
          <a:noFill/>
          <a:ln w="9525">
            <a:noFill/>
            <a:miter lim="800000"/>
            <a:headEnd/>
            <a:tailEnd/>
          </a:ln>
        </p:spPr>
      </p:pic>
      <p:sp>
        <p:nvSpPr>
          <p:cNvPr id="69639" name="Text Box 5"/>
          <p:cNvSpPr txBox="1">
            <a:spLocks noChangeArrowheads="1"/>
          </p:cNvSpPr>
          <p:nvPr/>
        </p:nvSpPr>
        <p:spPr bwMode="auto">
          <a:xfrm>
            <a:off x="381000" y="990600"/>
            <a:ext cx="8305800" cy="461665"/>
          </a:xfrm>
          <a:prstGeom prst="rect">
            <a:avLst/>
          </a:prstGeom>
          <a:noFill/>
          <a:ln w="9525">
            <a:noFill/>
            <a:miter lim="800000"/>
            <a:headEnd/>
            <a:tailEnd/>
          </a:ln>
        </p:spPr>
        <p:txBody>
          <a:bodyPr wrap="square">
            <a:spAutoFit/>
          </a:bodyPr>
          <a:lstStyle/>
          <a:p>
            <a:pPr algn="ctr">
              <a:spcBef>
                <a:spcPct val="50000"/>
              </a:spcBef>
            </a:pPr>
            <a:r>
              <a:rPr lang="en-US" sz="2400" dirty="0">
                <a:solidFill>
                  <a:srgbClr val="666699"/>
                </a:solidFill>
              </a:rPr>
              <a:t>Boehm and Turner: “</a:t>
            </a:r>
            <a:r>
              <a:rPr lang="en-US" sz="2400" dirty="0" smtClean="0">
                <a:solidFill>
                  <a:srgbClr val="666699"/>
                </a:solidFill>
              </a:rPr>
              <a:t>Balancing </a:t>
            </a:r>
            <a:r>
              <a:rPr lang="en-US" sz="2400" dirty="0">
                <a:solidFill>
                  <a:srgbClr val="666699"/>
                </a:solidFill>
              </a:rPr>
              <a:t>Agility with Discipline,” 2004</a:t>
            </a:r>
            <a:endParaRPr lang="en-US" sz="2400" i="1" dirty="0">
              <a:solidFill>
                <a:srgbClr val="666699"/>
              </a:solidFill>
            </a:endParaRPr>
          </a:p>
        </p:txBody>
      </p:sp>
    </p:spTree>
    <p:extLst>
      <p:ext uri="{BB962C8B-B14F-4D97-AF65-F5344CB8AC3E}">
        <p14:creationId xmlns:p14="http://schemas.microsoft.com/office/powerpoint/2010/main" val="945182824"/>
      </p:ext>
    </p:extLst>
  </p:cSld>
  <p:clrMapOvr>
    <a:masterClrMapping/>
  </p:clrMapOvr>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1" name="Rectangle 2"/>
          <p:cNvSpPr>
            <a:spLocks noGrp="1" noChangeArrowheads="1"/>
          </p:cNvSpPr>
          <p:nvPr>
            <p:ph type="title"/>
          </p:nvPr>
        </p:nvSpPr>
        <p:spPr/>
        <p:txBody>
          <a:bodyPr/>
          <a:lstStyle/>
          <a:p>
            <a:pPr eaLnBrk="1" hangingPunct="1"/>
            <a:r>
              <a:rPr lang="en-US" dirty="0" smtClean="0"/>
              <a:t>And Then</a:t>
            </a:r>
          </a:p>
        </p:txBody>
      </p:sp>
      <p:sp>
        <p:nvSpPr>
          <p:cNvPr id="70662" name="Rectangle 3"/>
          <p:cNvSpPr>
            <a:spLocks noGrp="1" noChangeArrowheads="1"/>
          </p:cNvSpPr>
          <p:nvPr>
            <p:ph idx="1"/>
          </p:nvPr>
        </p:nvSpPr>
        <p:spPr/>
        <p:txBody>
          <a:bodyPr/>
          <a:lstStyle/>
          <a:p>
            <a:pPr eaLnBrk="1" hangingPunct="1"/>
            <a:r>
              <a:rPr lang="en-US" dirty="0" smtClean="0"/>
              <a:t>Apply discriminators</a:t>
            </a:r>
          </a:p>
          <a:p>
            <a:pPr lvl="1" eaLnBrk="1" hangingPunct="1"/>
            <a:r>
              <a:rPr lang="en-US" dirty="0" smtClean="0"/>
              <a:t>Criticality – Measured by loss, annoyance to $ to life</a:t>
            </a:r>
          </a:p>
          <a:p>
            <a:pPr lvl="1" eaLnBrk="1" hangingPunct="1"/>
            <a:r>
              <a:rPr lang="en-US" dirty="0" smtClean="0"/>
              <a:t>Size – Gradient?</a:t>
            </a:r>
          </a:p>
          <a:p>
            <a:pPr lvl="1" eaLnBrk="1" hangingPunct="1"/>
            <a:r>
              <a:rPr lang="en-US" dirty="0" smtClean="0"/>
              <a:t>Cultural – Chaos or planned</a:t>
            </a:r>
          </a:p>
          <a:p>
            <a:pPr lvl="1"/>
            <a:r>
              <a:rPr lang="en-US" dirty="0"/>
              <a:t>Dynamism – Volatility </a:t>
            </a:r>
            <a:r>
              <a:rPr lang="en-US" dirty="0" smtClean="0"/>
              <a:t>of requirements</a:t>
            </a:r>
          </a:p>
          <a:p>
            <a:pPr eaLnBrk="1" hangingPunct="1"/>
            <a:r>
              <a:rPr lang="en-US" dirty="0" smtClean="0"/>
              <a:t>Closer to center promotes Agile</a:t>
            </a:r>
          </a:p>
        </p:txBody>
      </p:sp>
    </p:spTree>
    <p:extLst>
      <p:ext uri="{BB962C8B-B14F-4D97-AF65-F5344CB8AC3E}">
        <p14:creationId xmlns:p14="http://schemas.microsoft.com/office/powerpoint/2010/main" val="2160622334"/>
      </p:ext>
    </p:extLst>
  </p:cSld>
  <p:clrMapOvr>
    <a:masterClrMapping/>
  </p:clrMapOvr>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5" name="Rectangle 2"/>
          <p:cNvSpPr>
            <a:spLocks noGrp="1" noChangeArrowheads="1"/>
          </p:cNvSpPr>
          <p:nvPr>
            <p:ph type="title"/>
          </p:nvPr>
        </p:nvSpPr>
        <p:spPr/>
        <p:txBody>
          <a:bodyPr/>
          <a:lstStyle/>
          <a:p>
            <a:pPr eaLnBrk="1" hangingPunct="1"/>
            <a:r>
              <a:rPr lang="en-US" dirty="0" smtClean="0"/>
              <a:t>Recommendations</a:t>
            </a:r>
          </a:p>
        </p:txBody>
      </p:sp>
      <p:sp>
        <p:nvSpPr>
          <p:cNvPr id="71686" name="Rectangle 3"/>
          <p:cNvSpPr>
            <a:spLocks noGrp="1" noChangeArrowheads="1"/>
          </p:cNvSpPr>
          <p:nvPr>
            <p:ph idx="1"/>
          </p:nvPr>
        </p:nvSpPr>
        <p:spPr/>
        <p:txBody>
          <a:bodyPr/>
          <a:lstStyle/>
          <a:p>
            <a:pPr eaLnBrk="1" hangingPunct="1">
              <a:lnSpc>
                <a:spcPct val="90000"/>
              </a:lnSpc>
            </a:pPr>
            <a:r>
              <a:rPr lang="en-US" dirty="0" smtClean="0"/>
              <a:t>The methods shown just point to the right direction and are not absolute answers.</a:t>
            </a:r>
          </a:p>
          <a:p>
            <a:pPr lvl="1" eaLnBrk="1" hangingPunct="1">
              <a:lnSpc>
                <a:spcPct val="90000"/>
              </a:lnSpc>
            </a:pPr>
            <a:r>
              <a:rPr lang="en-US" dirty="0" smtClean="0"/>
              <a:t>Analysis of current method</a:t>
            </a:r>
          </a:p>
          <a:p>
            <a:pPr eaLnBrk="1" hangingPunct="1">
              <a:lnSpc>
                <a:spcPct val="90000"/>
              </a:lnSpc>
            </a:pPr>
            <a:r>
              <a:rPr lang="en-US" dirty="0" smtClean="0"/>
              <a:t>Plan any adoption of a new method.</a:t>
            </a:r>
          </a:p>
          <a:p>
            <a:pPr eaLnBrk="1" hangingPunct="1">
              <a:lnSpc>
                <a:spcPct val="90000"/>
              </a:lnSpc>
            </a:pPr>
            <a:r>
              <a:rPr lang="en-US" dirty="0" smtClean="0"/>
              <a:t>ROI is important.</a:t>
            </a:r>
          </a:p>
          <a:p>
            <a:pPr lvl="1" eaLnBrk="1" hangingPunct="1">
              <a:lnSpc>
                <a:spcPct val="90000"/>
              </a:lnSpc>
            </a:pPr>
            <a:r>
              <a:rPr lang="en-US" dirty="0" smtClean="0"/>
              <a:t>As is cost to benefit</a:t>
            </a:r>
          </a:p>
          <a:p>
            <a:pPr eaLnBrk="1" hangingPunct="1">
              <a:lnSpc>
                <a:spcPct val="90000"/>
              </a:lnSpc>
            </a:pPr>
            <a:r>
              <a:rPr lang="en-US" dirty="0" smtClean="0"/>
              <a:t>All methods work for the right.</a:t>
            </a:r>
          </a:p>
          <a:p>
            <a:pPr lvl="1" eaLnBrk="1" hangingPunct="1">
              <a:lnSpc>
                <a:spcPct val="90000"/>
              </a:lnSpc>
            </a:pPr>
            <a:r>
              <a:rPr lang="en-US" dirty="0" smtClean="0"/>
              <a:t>Project</a:t>
            </a:r>
          </a:p>
          <a:p>
            <a:pPr lvl="1" eaLnBrk="1" hangingPunct="1">
              <a:lnSpc>
                <a:spcPct val="90000"/>
              </a:lnSpc>
            </a:pPr>
            <a:r>
              <a:rPr lang="en-US" dirty="0" smtClean="0"/>
              <a:t>Team</a:t>
            </a:r>
          </a:p>
          <a:p>
            <a:pPr lvl="1" eaLnBrk="1" hangingPunct="1">
              <a:lnSpc>
                <a:spcPct val="90000"/>
              </a:lnSpc>
            </a:pPr>
            <a:r>
              <a:rPr lang="en-US" dirty="0" smtClean="0"/>
              <a:t>Organization</a:t>
            </a:r>
          </a:p>
          <a:p>
            <a:pPr>
              <a:lnSpc>
                <a:spcPct val="90000"/>
              </a:lnSpc>
              <a:buFont typeface="Wingdings" pitchFamily="2" charset="2"/>
              <a:buNone/>
            </a:pPr>
            <a:r>
              <a:rPr lang="en-US" dirty="0" smtClean="0"/>
              <a:t>(But some may be better.)</a:t>
            </a:r>
          </a:p>
        </p:txBody>
      </p:sp>
    </p:spTree>
    <p:custDataLst>
      <p:tags r:id="rId1"/>
    </p:custDataLst>
    <p:extLst>
      <p:ext uri="{BB962C8B-B14F-4D97-AF65-F5344CB8AC3E}">
        <p14:creationId xmlns:p14="http://schemas.microsoft.com/office/powerpoint/2010/main" val="2924050291"/>
      </p:ext>
    </p:extLst>
  </p:cSld>
  <p:clrMapOvr>
    <a:masterClrMapping/>
  </p:clrMapOvr>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655050" cy="714375"/>
          </a:xfrm>
        </p:spPr>
        <p:txBody>
          <a:bodyPr/>
          <a:lstStyle/>
          <a:p>
            <a:r>
              <a:rPr lang="en-US" dirty="0" smtClean="0"/>
              <a:t>So, We Are Back to “What </a:t>
            </a:r>
            <a:r>
              <a:rPr lang="en-US" u="sng" dirty="0" smtClean="0">
                <a:solidFill>
                  <a:srgbClr val="FF0000"/>
                </a:solidFill>
              </a:rPr>
              <a:t>Criteria</a:t>
            </a:r>
            <a:r>
              <a:rPr lang="en-US" dirty="0" smtClean="0"/>
              <a:t> Are Important?”</a:t>
            </a:r>
            <a:endParaRPr lang="en-US" dirty="0"/>
          </a:p>
        </p:txBody>
      </p:sp>
    </p:spTree>
    <p:extLst>
      <p:ext uri="{BB962C8B-B14F-4D97-AF65-F5344CB8AC3E}">
        <p14:creationId xmlns:p14="http://schemas.microsoft.com/office/powerpoint/2010/main" val="685050714"/>
      </p:ext>
    </p:extLst>
  </p:cSld>
  <p:clrMapOvr>
    <a:masterClrMapping/>
  </p:clrMapOvr>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9" name="Rectangle 2"/>
          <p:cNvSpPr>
            <a:spLocks noGrp="1" noChangeArrowheads="1"/>
          </p:cNvSpPr>
          <p:nvPr>
            <p:ph type="title"/>
          </p:nvPr>
        </p:nvSpPr>
        <p:spPr/>
        <p:txBody>
          <a:bodyPr/>
          <a:lstStyle/>
          <a:p>
            <a:pPr eaLnBrk="1" hangingPunct="1"/>
            <a:r>
              <a:rPr lang="en-US" dirty="0" smtClean="0"/>
              <a:t>Summary</a:t>
            </a:r>
          </a:p>
        </p:txBody>
      </p:sp>
      <p:sp>
        <p:nvSpPr>
          <p:cNvPr id="72710" name="Rectangle 3"/>
          <p:cNvSpPr>
            <a:spLocks noGrp="1" noChangeArrowheads="1"/>
          </p:cNvSpPr>
          <p:nvPr>
            <p:ph idx="1"/>
          </p:nvPr>
        </p:nvSpPr>
        <p:spPr/>
        <p:txBody>
          <a:bodyPr/>
          <a:lstStyle/>
          <a:p>
            <a:pPr eaLnBrk="1" hangingPunct="1"/>
            <a:r>
              <a:rPr lang="en-US" dirty="0" smtClean="0"/>
              <a:t>Agile </a:t>
            </a:r>
            <a:r>
              <a:rPr lang="en-US" dirty="0"/>
              <a:t>p</a:t>
            </a:r>
            <a:r>
              <a:rPr lang="en-US" dirty="0" smtClean="0"/>
              <a:t>rocesses</a:t>
            </a:r>
          </a:p>
          <a:p>
            <a:pPr lvl="1" eaLnBrk="1" hangingPunct="1"/>
            <a:r>
              <a:rPr lang="en-US" dirty="0" smtClean="0"/>
              <a:t>XP and Scrum</a:t>
            </a:r>
          </a:p>
          <a:p>
            <a:pPr eaLnBrk="1" hangingPunct="1"/>
            <a:r>
              <a:rPr lang="en-US" dirty="0" smtClean="0"/>
              <a:t>RUP, AUP, OUP</a:t>
            </a:r>
          </a:p>
          <a:p>
            <a:pPr eaLnBrk="1" hangingPunct="1"/>
            <a:r>
              <a:rPr lang="en-US" dirty="0" smtClean="0"/>
              <a:t>Choosing a process </a:t>
            </a:r>
          </a:p>
          <a:p>
            <a:pPr lvl="1"/>
            <a:r>
              <a:rPr lang="en-US" dirty="0" smtClean="0">
                <a:solidFill>
                  <a:srgbClr val="FF0000"/>
                </a:solidFill>
              </a:rPr>
              <a:t>There are no unique perfect solutions to any software project.</a:t>
            </a:r>
          </a:p>
          <a:p>
            <a:pPr lvl="1"/>
            <a:r>
              <a:rPr lang="en-US" dirty="0" smtClean="0">
                <a:solidFill>
                  <a:srgbClr val="FF0000"/>
                </a:solidFill>
              </a:rPr>
              <a:t>Need to learn how to adapt and adopt as warranted.</a:t>
            </a:r>
          </a:p>
        </p:txBody>
      </p:sp>
    </p:spTree>
    <p:extLst>
      <p:ext uri="{BB962C8B-B14F-4D97-AF65-F5344CB8AC3E}">
        <p14:creationId xmlns:p14="http://schemas.microsoft.com/office/powerpoint/2010/main" val="3028445513"/>
      </p:ext>
    </p:extLst>
  </p:cSld>
  <p:clrMapOvr>
    <a:masterClrMapping/>
  </p:clrMapOvr>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12725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Questions?</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174744096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2"/>
          <p:cNvSpPr>
            <a:spLocks noGrp="1" noChangeArrowheads="1"/>
          </p:cNvSpPr>
          <p:nvPr>
            <p:ph type="title"/>
          </p:nvPr>
        </p:nvSpPr>
        <p:spPr>
          <a:noFill/>
        </p:spPr>
        <p:txBody>
          <a:bodyPr lIns="90488" tIns="44450" rIns="90488" bIns="44450"/>
          <a:lstStyle/>
          <a:p>
            <a:pPr eaLnBrk="1" hangingPunct="1"/>
            <a:r>
              <a:rPr lang="en-US" dirty="0" smtClean="0"/>
              <a:t>Process Definition</a:t>
            </a:r>
          </a:p>
        </p:txBody>
      </p:sp>
      <p:sp>
        <p:nvSpPr>
          <p:cNvPr id="17413" name="Rectangle 3"/>
          <p:cNvSpPr>
            <a:spLocks noGrp="1" noChangeArrowheads="1"/>
          </p:cNvSpPr>
          <p:nvPr>
            <p:ph idx="1"/>
          </p:nvPr>
        </p:nvSpPr>
        <p:spPr>
          <a:noFill/>
        </p:spPr>
        <p:txBody>
          <a:bodyPr lIns="90488" tIns="44450" rIns="90488" bIns="44450"/>
          <a:lstStyle/>
          <a:p>
            <a:pPr eaLnBrk="1" hangingPunct="1">
              <a:lnSpc>
                <a:spcPct val="90000"/>
              </a:lnSpc>
            </a:pPr>
            <a:r>
              <a:rPr lang="en-US" dirty="0" smtClean="0"/>
              <a:t>Benefits of Process Definition</a:t>
            </a:r>
          </a:p>
          <a:p>
            <a:pPr lvl="1" eaLnBrk="1" hangingPunct="1">
              <a:lnSpc>
                <a:spcPct val="90000"/>
              </a:lnSpc>
            </a:pPr>
            <a:r>
              <a:rPr lang="en-US" dirty="0" smtClean="0"/>
              <a:t>Being able to make changes (recipe)</a:t>
            </a:r>
          </a:p>
          <a:p>
            <a:pPr eaLnBrk="1" hangingPunct="1">
              <a:lnSpc>
                <a:spcPct val="90000"/>
              </a:lnSpc>
            </a:pPr>
            <a:r>
              <a:rPr lang="en-US" dirty="0" smtClean="0"/>
              <a:t>Process Components</a:t>
            </a:r>
          </a:p>
          <a:p>
            <a:pPr lvl="1" eaLnBrk="1" hangingPunct="1">
              <a:lnSpc>
                <a:spcPct val="90000"/>
              </a:lnSpc>
            </a:pPr>
            <a:r>
              <a:rPr lang="en-US" dirty="0" smtClean="0"/>
              <a:t>Scripts</a:t>
            </a:r>
          </a:p>
          <a:p>
            <a:pPr lvl="1" eaLnBrk="1" hangingPunct="1">
              <a:lnSpc>
                <a:spcPct val="90000"/>
              </a:lnSpc>
            </a:pPr>
            <a:r>
              <a:rPr lang="en-US" dirty="0" smtClean="0"/>
              <a:t>Forms</a:t>
            </a:r>
          </a:p>
          <a:p>
            <a:pPr lvl="1" eaLnBrk="1" hangingPunct="1">
              <a:lnSpc>
                <a:spcPct val="90000"/>
              </a:lnSpc>
            </a:pPr>
            <a:r>
              <a:rPr lang="en-US" dirty="0" smtClean="0"/>
              <a:t>Standards</a:t>
            </a:r>
          </a:p>
          <a:p>
            <a:pPr lvl="1" eaLnBrk="1" hangingPunct="1">
              <a:lnSpc>
                <a:spcPct val="90000"/>
              </a:lnSpc>
            </a:pPr>
            <a:r>
              <a:rPr lang="en-US" dirty="0" smtClean="0"/>
              <a:t>Process improvement capability</a:t>
            </a:r>
          </a:p>
          <a:p>
            <a:pPr eaLnBrk="1" hangingPunct="1">
              <a:lnSpc>
                <a:spcPct val="90000"/>
              </a:lnSpc>
            </a:pPr>
            <a:r>
              <a:rPr lang="en-US" dirty="0" smtClean="0"/>
              <a:t>Defining Phases in the Process (ETVX)</a:t>
            </a:r>
          </a:p>
          <a:p>
            <a:pPr lvl="1" eaLnBrk="1" hangingPunct="1">
              <a:lnSpc>
                <a:spcPct val="90000"/>
              </a:lnSpc>
            </a:pPr>
            <a:r>
              <a:rPr lang="en-US" dirty="0" smtClean="0"/>
              <a:t>Entry, Task, Validation and eXit</a:t>
            </a:r>
          </a:p>
        </p:txBody>
      </p:sp>
      <p:sp>
        <p:nvSpPr>
          <p:cNvPr id="17410" name="Date Placeholder 3"/>
          <p:cNvSpPr>
            <a:spLocks noGrp="1"/>
          </p:cNvSpPr>
          <p:nvPr>
            <p:ph type="dt" sz="quarter" idx="4294967295"/>
          </p:nvPr>
        </p:nvSpPr>
        <p:spPr>
          <a:xfrm>
            <a:off x="228600" y="5867400"/>
            <a:ext cx="2895600" cy="457200"/>
          </a:xfrm>
          <a:prstGeom prst="rect">
            <a:avLst/>
          </a:prstGeom>
          <a:noFill/>
        </p:spPr>
        <p:txBody>
          <a:bodyPr/>
          <a:lstStyle/>
          <a:p>
            <a:r>
              <a:rPr lang="en-US" sz="1600" dirty="0"/>
              <a:t>©Mel Rosso-Llopart </a:t>
            </a:r>
            <a:r>
              <a:rPr lang="en-US" sz="1600" dirty="0" smtClean="0"/>
              <a:t>2013</a:t>
            </a:r>
            <a:endParaRPr lang="en-US" sz="1600" dirty="0"/>
          </a:p>
        </p:txBody>
      </p:sp>
    </p:spTree>
    <p:custDataLst>
      <p:tags r:id="rId1"/>
    </p:custDataLst>
    <p:extLst>
      <p:ext uri="{BB962C8B-B14F-4D97-AF65-F5344CB8AC3E}">
        <p14:creationId xmlns:p14="http://schemas.microsoft.com/office/powerpoint/2010/main" val="170995668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2"/>
          <p:cNvSpPr>
            <a:spLocks noGrp="1" noChangeArrowheads="1"/>
          </p:cNvSpPr>
          <p:nvPr>
            <p:ph type="title"/>
          </p:nvPr>
        </p:nvSpPr>
        <p:spPr>
          <a:noFill/>
        </p:spPr>
        <p:txBody>
          <a:bodyPr lIns="90487" tIns="44450" rIns="90487" bIns="44450"/>
          <a:lstStyle/>
          <a:p>
            <a:pPr eaLnBrk="1" hangingPunct="1"/>
            <a:r>
              <a:rPr lang="en-US" dirty="0" smtClean="0"/>
              <a:t>What Is a Method?</a:t>
            </a:r>
          </a:p>
        </p:txBody>
      </p:sp>
      <p:sp>
        <p:nvSpPr>
          <p:cNvPr id="11270" name="Freeform 3"/>
          <p:cNvSpPr>
            <a:spLocks/>
          </p:cNvSpPr>
          <p:nvPr/>
        </p:nvSpPr>
        <p:spPr bwMode="auto">
          <a:xfrm>
            <a:off x="2921000" y="1111250"/>
            <a:ext cx="2852738" cy="1370013"/>
          </a:xfrm>
          <a:custGeom>
            <a:avLst/>
            <a:gdLst>
              <a:gd name="T0" fmla="*/ 480 w 1797"/>
              <a:gd name="T1" fmla="*/ 249 h 863"/>
              <a:gd name="T2" fmla="*/ 542 w 1797"/>
              <a:gd name="T3" fmla="*/ 213 h 863"/>
              <a:gd name="T4" fmla="*/ 631 w 1797"/>
              <a:gd name="T5" fmla="*/ 231 h 863"/>
              <a:gd name="T6" fmla="*/ 693 w 1797"/>
              <a:gd name="T7" fmla="*/ 213 h 863"/>
              <a:gd name="T8" fmla="*/ 756 w 1797"/>
              <a:gd name="T9" fmla="*/ 187 h 863"/>
              <a:gd name="T10" fmla="*/ 818 w 1797"/>
              <a:gd name="T11" fmla="*/ 196 h 863"/>
              <a:gd name="T12" fmla="*/ 916 w 1797"/>
              <a:gd name="T13" fmla="*/ 231 h 863"/>
              <a:gd name="T14" fmla="*/ 987 w 1797"/>
              <a:gd name="T15" fmla="*/ 267 h 863"/>
              <a:gd name="T16" fmla="*/ 1058 w 1797"/>
              <a:gd name="T17" fmla="*/ 311 h 863"/>
              <a:gd name="T18" fmla="*/ 1120 w 1797"/>
              <a:gd name="T19" fmla="*/ 258 h 863"/>
              <a:gd name="T20" fmla="*/ 1200 w 1797"/>
              <a:gd name="T21" fmla="*/ 222 h 863"/>
              <a:gd name="T22" fmla="*/ 1271 w 1797"/>
              <a:gd name="T23" fmla="*/ 213 h 863"/>
              <a:gd name="T24" fmla="*/ 1333 w 1797"/>
              <a:gd name="T25" fmla="*/ 222 h 863"/>
              <a:gd name="T26" fmla="*/ 1396 w 1797"/>
              <a:gd name="T27" fmla="*/ 249 h 863"/>
              <a:gd name="T28" fmla="*/ 1529 w 1797"/>
              <a:gd name="T29" fmla="*/ 320 h 863"/>
              <a:gd name="T30" fmla="*/ 1680 w 1797"/>
              <a:gd name="T31" fmla="*/ 338 h 863"/>
              <a:gd name="T32" fmla="*/ 1760 w 1797"/>
              <a:gd name="T33" fmla="*/ 347 h 863"/>
              <a:gd name="T34" fmla="*/ 1769 w 1797"/>
              <a:gd name="T35" fmla="*/ 409 h 863"/>
              <a:gd name="T36" fmla="*/ 1787 w 1797"/>
              <a:gd name="T37" fmla="*/ 498 h 863"/>
              <a:gd name="T38" fmla="*/ 1778 w 1797"/>
              <a:gd name="T39" fmla="*/ 560 h 863"/>
              <a:gd name="T40" fmla="*/ 1707 w 1797"/>
              <a:gd name="T41" fmla="*/ 596 h 863"/>
              <a:gd name="T42" fmla="*/ 1618 w 1797"/>
              <a:gd name="T43" fmla="*/ 622 h 863"/>
              <a:gd name="T44" fmla="*/ 1564 w 1797"/>
              <a:gd name="T45" fmla="*/ 640 h 863"/>
              <a:gd name="T46" fmla="*/ 1440 w 1797"/>
              <a:gd name="T47" fmla="*/ 667 h 863"/>
              <a:gd name="T48" fmla="*/ 1369 w 1797"/>
              <a:gd name="T49" fmla="*/ 693 h 863"/>
              <a:gd name="T50" fmla="*/ 1324 w 1797"/>
              <a:gd name="T51" fmla="*/ 747 h 863"/>
              <a:gd name="T52" fmla="*/ 1253 w 1797"/>
              <a:gd name="T53" fmla="*/ 747 h 863"/>
              <a:gd name="T54" fmla="*/ 1129 w 1797"/>
              <a:gd name="T55" fmla="*/ 738 h 863"/>
              <a:gd name="T56" fmla="*/ 1058 w 1797"/>
              <a:gd name="T57" fmla="*/ 738 h 863"/>
              <a:gd name="T58" fmla="*/ 1004 w 1797"/>
              <a:gd name="T59" fmla="*/ 747 h 863"/>
              <a:gd name="T60" fmla="*/ 924 w 1797"/>
              <a:gd name="T61" fmla="*/ 764 h 863"/>
              <a:gd name="T62" fmla="*/ 818 w 1797"/>
              <a:gd name="T63" fmla="*/ 782 h 863"/>
              <a:gd name="T64" fmla="*/ 711 w 1797"/>
              <a:gd name="T65" fmla="*/ 836 h 863"/>
              <a:gd name="T66" fmla="*/ 649 w 1797"/>
              <a:gd name="T67" fmla="*/ 818 h 863"/>
              <a:gd name="T68" fmla="*/ 587 w 1797"/>
              <a:gd name="T69" fmla="*/ 738 h 863"/>
              <a:gd name="T70" fmla="*/ 480 w 1797"/>
              <a:gd name="T71" fmla="*/ 676 h 863"/>
              <a:gd name="T72" fmla="*/ 409 w 1797"/>
              <a:gd name="T73" fmla="*/ 640 h 863"/>
              <a:gd name="T74" fmla="*/ 329 w 1797"/>
              <a:gd name="T75" fmla="*/ 631 h 863"/>
              <a:gd name="T76" fmla="*/ 240 w 1797"/>
              <a:gd name="T77" fmla="*/ 604 h 863"/>
              <a:gd name="T78" fmla="*/ 124 w 1797"/>
              <a:gd name="T79" fmla="*/ 569 h 863"/>
              <a:gd name="T80" fmla="*/ 44 w 1797"/>
              <a:gd name="T81" fmla="*/ 516 h 863"/>
              <a:gd name="T82" fmla="*/ 27 w 1797"/>
              <a:gd name="T83" fmla="*/ 444 h 863"/>
              <a:gd name="T84" fmla="*/ 9 w 1797"/>
              <a:gd name="T85" fmla="*/ 382 h 863"/>
              <a:gd name="T86" fmla="*/ 53 w 1797"/>
              <a:gd name="T87" fmla="*/ 347 h 863"/>
              <a:gd name="T88" fmla="*/ 107 w 1797"/>
              <a:gd name="T89" fmla="*/ 293 h 863"/>
              <a:gd name="T90" fmla="*/ 107 w 1797"/>
              <a:gd name="T91" fmla="*/ 178 h 863"/>
              <a:gd name="T92" fmla="*/ 44 w 1797"/>
              <a:gd name="T93" fmla="*/ 44 h 863"/>
              <a:gd name="T94" fmla="*/ 27 w 1797"/>
              <a:gd name="T95" fmla="*/ 18 h 863"/>
              <a:gd name="T96" fmla="*/ 98 w 1797"/>
              <a:gd name="T97" fmla="*/ 89 h 863"/>
              <a:gd name="T98" fmla="*/ 196 w 1797"/>
              <a:gd name="T99" fmla="*/ 169 h 863"/>
              <a:gd name="T100" fmla="*/ 258 w 1797"/>
              <a:gd name="T101" fmla="*/ 187 h 863"/>
              <a:gd name="T102" fmla="*/ 320 w 1797"/>
              <a:gd name="T103" fmla="*/ 187 h 863"/>
              <a:gd name="T104" fmla="*/ 382 w 1797"/>
              <a:gd name="T105" fmla="*/ 204 h 863"/>
              <a:gd name="T106" fmla="*/ 409 w 1797"/>
              <a:gd name="T107" fmla="*/ 276 h 863"/>
              <a:gd name="T108" fmla="*/ 462 w 1797"/>
              <a:gd name="T109" fmla="*/ 267 h 86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797"/>
              <a:gd name="T166" fmla="*/ 0 h 863"/>
              <a:gd name="T167" fmla="*/ 1797 w 1797"/>
              <a:gd name="T168" fmla="*/ 863 h 86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797" h="863">
                <a:moveTo>
                  <a:pt x="444" y="276"/>
                </a:moveTo>
                <a:lnTo>
                  <a:pt x="462" y="249"/>
                </a:lnTo>
                <a:lnTo>
                  <a:pt x="480" y="249"/>
                </a:lnTo>
                <a:lnTo>
                  <a:pt x="498" y="231"/>
                </a:lnTo>
                <a:lnTo>
                  <a:pt x="507" y="213"/>
                </a:lnTo>
                <a:lnTo>
                  <a:pt x="542" y="213"/>
                </a:lnTo>
                <a:lnTo>
                  <a:pt x="587" y="213"/>
                </a:lnTo>
                <a:lnTo>
                  <a:pt x="613" y="213"/>
                </a:lnTo>
                <a:lnTo>
                  <a:pt x="631" y="231"/>
                </a:lnTo>
                <a:lnTo>
                  <a:pt x="649" y="240"/>
                </a:lnTo>
                <a:lnTo>
                  <a:pt x="676" y="231"/>
                </a:lnTo>
                <a:lnTo>
                  <a:pt x="693" y="213"/>
                </a:lnTo>
                <a:lnTo>
                  <a:pt x="720" y="204"/>
                </a:lnTo>
                <a:lnTo>
                  <a:pt x="738" y="204"/>
                </a:lnTo>
                <a:lnTo>
                  <a:pt x="756" y="187"/>
                </a:lnTo>
                <a:lnTo>
                  <a:pt x="782" y="187"/>
                </a:lnTo>
                <a:lnTo>
                  <a:pt x="800" y="187"/>
                </a:lnTo>
                <a:lnTo>
                  <a:pt x="818" y="196"/>
                </a:lnTo>
                <a:lnTo>
                  <a:pt x="844" y="213"/>
                </a:lnTo>
                <a:lnTo>
                  <a:pt x="880" y="213"/>
                </a:lnTo>
                <a:lnTo>
                  <a:pt x="916" y="231"/>
                </a:lnTo>
                <a:lnTo>
                  <a:pt x="942" y="240"/>
                </a:lnTo>
                <a:lnTo>
                  <a:pt x="969" y="249"/>
                </a:lnTo>
                <a:lnTo>
                  <a:pt x="987" y="267"/>
                </a:lnTo>
                <a:lnTo>
                  <a:pt x="1022" y="293"/>
                </a:lnTo>
                <a:lnTo>
                  <a:pt x="1040" y="302"/>
                </a:lnTo>
                <a:lnTo>
                  <a:pt x="1058" y="311"/>
                </a:lnTo>
                <a:lnTo>
                  <a:pt x="1067" y="293"/>
                </a:lnTo>
                <a:lnTo>
                  <a:pt x="1102" y="267"/>
                </a:lnTo>
                <a:lnTo>
                  <a:pt x="1120" y="258"/>
                </a:lnTo>
                <a:lnTo>
                  <a:pt x="1138" y="249"/>
                </a:lnTo>
                <a:lnTo>
                  <a:pt x="1173" y="240"/>
                </a:lnTo>
                <a:lnTo>
                  <a:pt x="1200" y="222"/>
                </a:lnTo>
                <a:lnTo>
                  <a:pt x="1218" y="213"/>
                </a:lnTo>
                <a:lnTo>
                  <a:pt x="1244" y="213"/>
                </a:lnTo>
                <a:lnTo>
                  <a:pt x="1271" y="213"/>
                </a:lnTo>
                <a:lnTo>
                  <a:pt x="1289" y="213"/>
                </a:lnTo>
                <a:lnTo>
                  <a:pt x="1307" y="222"/>
                </a:lnTo>
                <a:lnTo>
                  <a:pt x="1333" y="222"/>
                </a:lnTo>
                <a:lnTo>
                  <a:pt x="1351" y="231"/>
                </a:lnTo>
                <a:lnTo>
                  <a:pt x="1369" y="240"/>
                </a:lnTo>
                <a:lnTo>
                  <a:pt x="1396" y="249"/>
                </a:lnTo>
                <a:lnTo>
                  <a:pt x="1440" y="276"/>
                </a:lnTo>
                <a:lnTo>
                  <a:pt x="1484" y="302"/>
                </a:lnTo>
                <a:lnTo>
                  <a:pt x="1529" y="320"/>
                </a:lnTo>
                <a:lnTo>
                  <a:pt x="1582" y="329"/>
                </a:lnTo>
                <a:lnTo>
                  <a:pt x="1636" y="338"/>
                </a:lnTo>
                <a:lnTo>
                  <a:pt x="1680" y="338"/>
                </a:lnTo>
                <a:lnTo>
                  <a:pt x="1716" y="347"/>
                </a:lnTo>
                <a:lnTo>
                  <a:pt x="1742" y="347"/>
                </a:lnTo>
                <a:lnTo>
                  <a:pt x="1760" y="347"/>
                </a:lnTo>
                <a:lnTo>
                  <a:pt x="1760" y="373"/>
                </a:lnTo>
                <a:lnTo>
                  <a:pt x="1769" y="391"/>
                </a:lnTo>
                <a:lnTo>
                  <a:pt x="1769" y="409"/>
                </a:lnTo>
                <a:lnTo>
                  <a:pt x="1778" y="444"/>
                </a:lnTo>
                <a:lnTo>
                  <a:pt x="1787" y="471"/>
                </a:lnTo>
                <a:lnTo>
                  <a:pt x="1787" y="498"/>
                </a:lnTo>
                <a:lnTo>
                  <a:pt x="1787" y="524"/>
                </a:lnTo>
                <a:lnTo>
                  <a:pt x="1796" y="551"/>
                </a:lnTo>
                <a:lnTo>
                  <a:pt x="1778" y="560"/>
                </a:lnTo>
                <a:lnTo>
                  <a:pt x="1760" y="578"/>
                </a:lnTo>
                <a:lnTo>
                  <a:pt x="1733" y="587"/>
                </a:lnTo>
                <a:lnTo>
                  <a:pt x="1707" y="596"/>
                </a:lnTo>
                <a:lnTo>
                  <a:pt x="1680" y="613"/>
                </a:lnTo>
                <a:lnTo>
                  <a:pt x="1644" y="622"/>
                </a:lnTo>
                <a:lnTo>
                  <a:pt x="1618" y="622"/>
                </a:lnTo>
                <a:lnTo>
                  <a:pt x="1600" y="622"/>
                </a:lnTo>
                <a:lnTo>
                  <a:pt x="1582" y="631"/>
                </a:lnTo>
                <a:lnTo>
                  <a:pt x="1564" y="640"/>
                </a:lnTo>
                <a:lnTo>
                  <a:pt x="1493" y="649"/>
                </a:lnTo>
                <a:lnTo>
                  <a:pt x="1467" y="658"/>
                </a:lnTo>
                <a:lnTo>
                  <a:pt x="1440" y="667"/>
                </a:lnTo>
                <a:lnTo>
                  <a:pt x="1413" y="676"/>
                </a:lnTo>
                <a:lnTo>
                  <a:pt x="1387" y="684"/>
                </a:lnTo>
                <a:lnTo>
                  <a:pt x="1369" y="693"/>
                </a:lnTo>
                <a:lnTo>
                  <a:pt x="1351" y="702"/>
                </a:lnTo>
                <a:lnTo>
                  <a:pt x="1342" y="720"/>
                </a:lnTo>
                <a:lnTo>
                  <a:pt x="1324" y="747"/>
                </a:lnTo>
                <a:lnTo>
                  <a:pt x="1298" y="764"/>
                </a:lnTo>
                <a:lnTo>
                  <a:pt x="1271" y="756"/>
                </a:lnTo>
                <a:lnTo>
                  <a:pt x="1253" y="747"/>
                </a:lnTo>
                <a:lnTo>
                  <a:pt x="1191" y="738"/>
                </a:lnTo>
                <a:lnTo>
                  <a:pt x="1156" y="738"/>
                </a:lnTo>
                <a:lnTo>
                  <a:pt x="1129" y="738"/>
                </a:lnTo>
                <a:lnTo>
                  <a:pt x="1102" y="738"/>
                </a:lnTo>
                <a:lnTo>
                  <a:pt x="1084" y="738"/>
                </a:lnTo>
                <a:lnTo>
                  <a:pt x="1058" y="738"/>
                </a:lnTo>
                <a:lnTo>
                  <a:pt x="1040" y="738"/>
                </a:lnTo>
                <a:lnTo>
                  <a:pt x="1022" y="738"/>
                </a:lnTo>
                <a:lnTo>
                  <a:pt x="1004" y="747"/>
                </a:lnTo>
                <a:lnTo>
                  <a:pt x="969" y="747"/>
                </a:lnTo>
                <a:lnTo>
                  <a:pt x="942" y="756"/>
                </a:lnTo>
                <a:lnTo>
                  <a:pt x="924" y="764"/>
                </a:lnTo>
                <a:lnTo>
                  <a:pt x="889" y="773"/>
                </a:lnTo>
                <a:lnTo>
                  <a:pt x="853" y="773"/>
                </a:lnTo>
                <a:lnTo>
                  <a:pt x="818" y="782"/>
                </a:lnTo>
                <a:lnTo>
                  <a:pt x="773" y="800"/>
                </a:lnTo>
                <a:lnTo>
                  <a:pt x="738" y="818"/>
                </a:lnTo>
                <a:lnTo>
                  <a:pt x="711" y="836"/>
                </a:lnTo>
                <a:lnTo>
                  <a:pt x="684" y="844"/>
                </a:lnTo>
                <a:lnTo>
                  <a:pt x="667" y="862"/>
                </a:lnTo>
                <a:lnTo>
                  <a:pt x="649" y="818"/>
                </a:lnTo>
                <a:lnTo>
                  <a:pt x="640" y="800"/>
                </a:lnTo>
                <a:lnTo>
                  <a:pt x="622" y="773"/>
                </a:lnTo>
                <a:lnTo>
                  <a:pt x="587" y="738"/>
                </a:lnTo>
                <a:lnTo>
                  <a:pt x="542" y="720"/>
                </a:lnTo>
                <a:lnTo>
                  <a:pt x="498" y="693"/>
                </a:lnTo>
                <a:lnTo>
                  <a:pt x="480" y="676"/>
                </a:lnTo>
                <a:lnTo>
                  <a:pt x="462" y="667"/>
                </a:lnTo>
                <a:lnTo>
                  <a:pt x="444" y="658"/>
                </a:lnTo>
                <a:lnTo>
                  <a:pt x="409" y="640"/>
                </a:lnTo>
                <a:lnTo>
                  <a:pt x="391" y="640"/>
                </a:lnTo>
                <a:lnTo>
                  <a:pt x="364" y="640"/>
                </a:lnTo>
                <a:lnTo>
                  <a:pt x="329" y="631"/>
                </a:lnTo>
                <a:lnTo>
                  <a:pt x="293" y="622"/>
                </a:lnTo>
                <a:lnTo>
                  <a:pt x="267" y="613"/>
                </a:lnTo>
                <a:lnTo>
                  <a:pt x="240" y="604"/>
                </a:lnTo>
                <a:lnTo>
                  <a:pt x="204" y="604"/>
                </a:lnTo>
                <a:lnTo>
                  <a:pt x="169" y="587"/>
                </a:lnTo>
                <a:lnTo>
                  <a:pt x="124" y="569"/>
                </a:lnTo>
                <a:lnTo>
                  <a:pt x="89" y="551"/>
                </a:lnTo>
                <a:lnTo>
                  <a:pt x="62" y="533"/>
                </a:lnTo>
                <a:lnTo>
                  <a:pt x="44" y="516"/>
                </a:lnTo>
                <a:lnTo>
                  <a:pt x="36" y="489"/>
                </a:lnTo>
                <a:lnTo>
                  <a:pt x="36" y="462"/>
                </a:lnTo>
                <a:lnTo>
                  <a:pt x="27" y="444"/>
                </a:lnTo>
                <a:lnTo>
                  <a:pt x="18" y="418"/>
                </a:lnTo>
                <a:lnTo>
                  <a:pt x="18" y="400"/>
                </a:lnTo>
                <a:lnTo>
                  <a:pt x="9" y="382"/>
                </a:lnTo>
                <a:lnTo>
                  <a:pt x="0" y="364"/>
                </a:lnTo>
                <a:lnTo>
                  <a:pt x="27" y="364"/>
                </a:lnTo>
                <a:lnTo>
                  <a:pt x="53" y="347"/>
                </a:lnTo>
                <a:lnTo>
                  <a:pt x="71" y="338"/>
                </a:lnTo>
                <a:lnTo>
                  <a:pt x="98" y="320"/>
                </a:lnTo>
                <a:lnTo>
                  <a:pt x="107" y="293"/>
                </a:lnTo>
                <a:lnTo>
                  <a:pt x="107" y="258"/>
                </a:lnTo>
                <a:lnTo>
                  <a:pt x="116" y="222"/>
                </a:lnTo>
                <a:lnTo>
                  <a:pt x="107" y="178"/>
                </a:lnTo>
                <a:lnTo>
                  <a:pt x="89" y="124"/>
                </a:lnTo>
                <a:lnTo>
                  <a:pt x="62" y="80"/>
                </a:lnTo>
                <a:lnTo>
                  <a:pt x="44" y="44"/>
                </a:lnTo>
                <a:lnTo>
                  <a:pt x="27" y="18"/>
                </a:lnTo>
                <a:lnTo>
                  <a:pt x="18" y="0"/>
                </a:lnTo>
                <a:lnTo>
                  <a:pt x="27" y="18"/>
                </a:lnTo>
                <a:lnTo>
                  <a:pt x="44" y="36"/>
                </a:lnTo>
                <a:lnTo>
                  <a:pt x="80" y="71"/>
                </a:lnTo>
                <a:lnTo>
                  <a:pt x="98" y="89"/>
                </a:lnTo>
                <a:lnTo>
                  <a:pt x="133" y="116"/>
                </a:lnTo>
                <a:lnTo>
                  <a:pt x="151" y="142"/>
                </a:lnTo>
                <a:lnTo>
                  <a:pt x="196" y="169"/>
                </a:lnTo>
                <a:lnTo>
                  <a:pt x="213" y="187"/>
                </a:lnTo>
                <a:lnTo>
                  <a:pt x="240" y="187"/>
                </a:lnTo>
                <a:lnTo>
                  <a:pt x="258" y="187"/>
                </a:lnTo>
                <a:lnTo>
                  <a:pt x="284" y="187"/>
                </a:lnTo>
                <a:lnTo>
                  <a:pt x="302" y="187"/>
                </a:lnTo>
                <a:lnTo>
                  <a:pt x="320" y="187"/>
                </a:lnTo>
                <a:lnTo>
                  <a:pt x="338" y="187"/>
                </a:lnTo>
                <a:lnTo>
                  <a:pt x="364" y="196"/>
                </a:lnTo>
                <a:lnTo>
                  <a:pt x="382" y="204"/>
                </a:lnTo>
                <a:lnTo>
                  <a:pt x="391" y="231"/>
                </a:lnTo>
                <a:lnTo>
                  <a:pt x="400" y="258"/>
                </a:lnTo>
                <a:lnTo>
                  <a:pt x="409" y="276"/>
                </a:lnTo>
                <a:lnTo>
                  <a:pt x="409" y="258"/>
                </a:lnTo>
                <a:lnTo>
                  <a:pt x="427" y="267"/>
                </a:lnTo>
                <a:lnTo>
                  <a:pt x="462" y="267"/>
                </a:lnTo>
                <a:lnTo>
                  <a:pt x="444" y="276"/>
                </a:lnTo>
              </a:path>
            </a:pathLst>
          </a:custGeom>
          <a:solidFill>
            <a:schemeClr val="bg1"/>
          </a:solidFill>
          <a:ln w="12700" cap="rnd">
            <a:solidFill>
              <a:schemeClr val="tx1"/>
            </a:solidFill>
            <a:round/>
            <a:headEnd/>
            <a:tailEnd/>
          </a:ln>
        </p:spPr>
        <p:txBody>
          <a:bodyPr/>
          <a:lstStyle/>
          <a:p>
            <a:endParaRPr lang="en-US" dirty="0"/>
          </a:p>
        </p:txBody>
      </p:sp>
      <p:sp>
        <p:nvSpPr>
          <p:cNvPr id="11271" name="Rectangle 4"/>
          <p:cNvSpPr>
            <a:spLocks noChangeArrowheads="1"/>
          </p:cNvSpPr>
          <p:nvPr/>
        </p:nvSpPr>
        <p:spPr bwMode="auto">
          <a:xfrm>
            <a:off x="3070225" y="1568450"/>
            <a:ext cx="2214563" cy="454025"/>
          </a:xfrm>
          <a:prstGeom prst="rect">
            <a:avLst/>
          </a:prstGeom>
          <a:noFill/>
          <a:ln w="12700">
            <a:noFill/>
            <a:miter lim="800000"/>
            <a:headEnd/>
            <a:tailEnd/>
          </a:ln>
        </p:spPr>
        <p:txBody>
          <a:bodyPr wrap="none" lIns="90487" tIns="44450" rIns="90487" bIns="44450">
            <a:spAutoFit/>
          </a:bodyPr>
          <a:lstStyle/>
          <a:p>
            <a:r>
              <a:rPr lang="en-US" sz="2400" dirty="0"/>
              <a:t>Requirements</a:t>
            </a:r>
          </a:p>
        </p:txBody>
      </p:sp>
      <p:sp>
        <p:nvSpPr>
          <p:cNvPr id="11272" name="Oval 5"/>
          <p:cNvSpPr>
            <a:spLocks noChangeArrowheads="1"/>
          </p:cNvSpPr>
          <p:nvPr/>
        </p:nvSpPr>
        <p:spPr bwMode="auto">
          <a:xfrm>
            <a:off x="2982913" y="5054600"/>
            <a:ext cx="3262312" cy="890588"/>
          </a:xfrm>
          <a:prstGeom prst="ellipse">
            <a:avLst/>
          </a:prstGeom>
          <a:solidFill>
            <a:schemeClr val="bg1"/>
          </a:solidFill>
          <a:ln w="12700">
            <a:solidFill>
              <a:schemeClr val="tx1"/>
            </a:solidFill>
            <a:round/>
            <a:headEnd/>
            <a:tailEnd/>
          </a:ln>
        </p:spPr>
        <p:txBody>
          <a:bodyPr wrap="none" anchor="ctr"/>
          <a:lstStyle/>
          <a:p>
            <a:endParaRPr lang="en-US" dirty="0"/>
          </a:p>
        </p:txBody>
      </p:sp>
      <p:sp>
        <p:nvSpPr>
          <p:cNvPr id="11273" name="Rectangle 6"/>
          <p:cNvSpPr>
            <a:spLocks noChangeArrowheads="1"/>
          </p:cNvSpPr>
          <p:nvPr/>
        </p:nvSpPr>
        <p:spPr bwMode="auto">
          <a:xfrm>
            <a:off x="4141647" y="5264150"/>
            <a:ext cx="1266825" cy="454025"/>
          </a:xfrm>
          <a:prstGeom prst="rect">
            <a:avLst/>
          </a:prstGeom>
          <a:noFill/>
          <a:ln w="12700">
            <a:noFill/>
            <a:miter lim="800000"/>
            <a:headEnd/>
            <a:tailEnd/>
          </a:ln>
        </p:spPr>
        <p:txBody>
          <a:bodyPr wrap="none" lIns="90487" tIns="44450" rIns="90487" bIns="44450">
            <a:spAutoFit/>
          </a:bodyPr>
          <a:lstStyle/>
          <a:p>
            <a:r>
              <a:rPr lang="en-US" sz="2400" dirty="0"/>
              <a:t>System</a:t>
            </a:r>
          </a:p>
        </p:txBody>
      </p:sp>
      <p:sp>
        <p:nvSpPr>
          <p:cNvPr id="11274" name="Line 7"/>
          <p:cNvSpPr>
            <a:spLocks noChangeShapeType="1"/>
          </p:cNvSpPr>
          <p:nvPr/>
        </p:nvSpPr>
        <p:spPr bwMode="auto">
          <a:xfrm>
            <a:off x="2254250" y="2578100"/>
            <a:ext cx="4352925" cy="0"/>
          </a:xfrm>
          <a:prstGeom prst="line">
            <a:avLst/>
          </a:prstGeom>
          <a:noFill/>
          <a:ln w="50800">
            <a:solidFill>
              <a:schemeClr val="tx1"/>
            </a:solidFill>
            <a:prstDash val="lgDash"/>
            <a:round/>
            <a:headEnd/>
            <a:tailEnd/>
          </a:ln>
        </p:spPr>
        <p:txBody>
          <a:bodyPr wrap="none" anchor="ctr"/>
          <a:lstStyle/>
          <a:p>
            <a:endParaRPr lang="en-US" dirty="0"/>
          </a:p>
        </p:txBody>
      </p:sp>
      <p:sp>
        <p:nvSpPr>
          <p:cNvPr id="11275" name="Line 8"/>
          <p:cNvSpPr>
            <a:spLocks noChangeShapeType="1"/>
          </p:cNvSpPr>
          <p:nvPr/>
        </p:nvSpPr>
        <p:spPr bwMode="auto">
          <a:xfrm>
            <a:off x="2309813" y="4949825"/>
            <a:ext cx="4171950" cy="0"/>
          </a:xfrm>
          <a:prstGeom prst="line">
            <a:avLst/>
          </a:prstGeom>
          <a:noFill/>
          <a:ln w="76200">
            <a:solidFill>
              <a:schemeClr val="tx1"/>
            </a:solidFill>
            <a:prstDash val="lgDash"/>
            <a:round/>
            <a:headEnd/>
            <a:tailEnd/>
          </a:ln>
        </p:spPr>
        <p:txBody>
          <a:bodyPr wrap="none" anchor="ctr"/>
          <a:lstStyle/>
          <a:p>
            <a:endParaRPr lang="en-US" dirty="0"/>
          </a:p>
        </p:txBody>
      </p:sp>
      <p:sp>
        <p:nvSpPr>
          <p:cNvPr id="11276" name="Rectangle 9"/>
          <p:cNvSpPr>
            <a:spLocks noChangeArrowheads="1"/>
          </p:cNvSpPr>
          <p:nvPr/>
        </p:nvSpPr>
        <p:spPr bwMode="auto">
          <a:xfrm>
            <a:off x="1871663" y="2881313"/>
            <a:ext cx="1481137" cy="819150"/>
          </a:xfrm>
          <a:prstGeom prst="rect">
            <a:avLst/>
          </a:prstGeom>
          <a:noFill/>
          <a:ln w="12700">
            <a:noFill/>
            <a:miter lim="800000"/>
            <a:headEnd/>
            <a:tailEnd/>
          </a:ln>
        </p:spPr>
        <p:txBody>
          <a:bodyPr wrap="none" lIns="90487" tIns="44450" rIns="90487" bIns="44450">
            <a:spAutoFit/>
          </a:bodyPr>
          <a:lstStyle/>
          <a:p>
            <a:r>
              <a:rPr lang="en-US" sz="2400" dirty="0"/>
              <a:t>Solution </a:t>
            </a:r>
          </a:p>
          <a:p>
            <a:r>
              <a:rPr lang="en-US" sz="2400" dirty="0"/>
              <a:t>Space</a:t>
            </a:r>
          </a:p>
        </p:txBody>
      </p:sp>
      <p:sp>
        <p:nvSpPr>
          <p:cNvPr id="11277" name="Rectangle 10"/>
          <p:cNvSpPr>
            <a:spLocks noChangeArrowheads="1"/>
          </p:cNvSpPr>
          <p:nvPr/>
        </p:nvSpPr>
        <p:spPr bwMode="auto">
          <a:xfrm>
            <a:off x="4267200" y="2246313"/>
            <a:ext cx="312738" cy="2979737"/>
          </a:xfrm>
          <a:prstGeom prst="rect">
            <a:avLst/>
          </a:prstGeom>
          <a:solidFill>
            <a:schemeClr val="tx2"/>
          </a:solidFill>
          <a:ln w="12700">
            <a:solidFill>
              <a:schemeClr val="tx1"/>
            </a:solidFill>
            <a:miter lim="800000"/>
            <a:headEnd/>
            <a:tailEnd/>
          </a:ln>
        </p:spPr>
        <p:txBody>
          <a:bodyPr wrap="none" anchor="ctr"/>
          <a:lstStyle/>
          <a:p>
            <a:endParaRPr lang="en-US" dirty="0"/>
          </a:p>
        </p:txBody>
      </p:sp>
      <p:sp>
        <p:nvSpPr>
          <p:cNvPr id="11278" name="Rectangle 11"/>
          <p:cNvSpPr>
            <a:spLocks noChangeArrowheads="1"/>
          </p:cNvSpPr>
          <p:nvPr/>
        </p:nvSpPr>
        <p:spPr bwMode="auto">
          <a:xfrm>
            <a:off x="4651375" y="4110038"/>
            <a:ext cx="2825750" cy="454025"/>
          </a:xfrm>
          <a:prstGeom prst="rect">
            <a:avLst/>
          </a:prstGeom>
          <a:noFill/>
          <a:ln w="12700">
            <a:noFill/>
            <a:miter lim="800000"/>
            <a:headEnd/>
            <a:tailEnd/>
          </a:ln>
        </p:spPr>
        <p:txBody>
          <a:bodyPr lIns="90487" tIns="44450" rIns="90487" bIns="44450">
            <a:spAutoFit/>
          </a:bodyPr>
          <a:lstStyle/>
          <a:p>
            <a:r>
              <a:rPr lang="en-US" sz="2400" dirty="0"/>
              <a:t>The Method</a:t>
            </a:r>
          </a:p>
        </p:txBody>
      </p:sp>
      <p:sp>
        <p:nvSpPr>
          <p:cNvPr id="11279" name="Line 12"/>
          <p:cNvSpPr>
            <a:spLocks noChangeShapeType="1"/>
          </p:cNvSpPr>
          <p:nvPr/>
        </p:nvSpPr>
        <p:spPr bwMode="auto">
          <a:xfrm>
            <a:off x="4430713" y="2195513"/>
            <a:ext cx="0" cy="3081337"/>
          </a:xfrm>
          <a:prstGeom prst="line">
            <a:avLst/>
          </a:prstGeom>
          <a:noFill/>
          <a:ln w="50800">
            <a:solidFill>
              <a:schemeClr val="accent2"/>
            </a:solidFill>
            <a:round/>
            <a:headEnd/>
            <a:tailEnd type="triangle" w="med" len="med"/>
          </a:ln>
        </p:spPr>
        <p:txBody>
          <a:bodyPr wrap="none" anchor="ctr"/>
          <a:lstStyle/>
          <a:p>
            <a:endParaRPr lang="en-US" dirty="0"/>
          </a:p>
        </p:txBody>
      </p:sp>
      <p:sp>
        <p:nvSpPr>
          <p:cNvPr id="14" name="Footer Placeholder 3"/>
          <p:cNvSpPr txBox="1">
            <a:spLocks/>
          </p:cNvSpPr>
          <p:nvPr/>
        </p:nvSpPr>
        <p:spPr>
          <a:xfrm>
            <a:off x="365560" y="6033268"/>
            <a:ext cx="6781800" cy="381000"/>
          </a:xfrm>
          <a:prstGeom prst="rect">
            <a:avLst/>
          </a:prstGeom>
          <a:noFill/>
        </p:spPr>
        <p:txBody>
          <a:bodyPr/>
          <a:lstStyle>
            <a:defPPr>
              <a:defRPr lang="en-US"/>
            </a:defPPr>
            <a:lvl1pPr algn="l" rtl="0" fontAlgn="base">
              <a:spcBef>
                <a:spcPct val="0"/>
              </a:spcBef>
              <a:spcAft>
                <a:spcPct val="0"/>
              </a:spcAft>
              <a:defRPr sz="1000" kern="1200">
                <a:solidFill>
                  <a:schemeClr val="tx1"/>
                </a:solidFill>
                <a:latin typeface="Arial" pitchFamily="34" charset="0"/>
                <a:ea typeface="ＭＳ Ｐゴシック"/>
                <a:cs typeface="ＭＳ Ｐゴシック"/>
              </a:defRPr>
            </a:lvl1pPr>
            <a:lvl2pPr marL="457200" algn="l" rtl="0" fontAlgn="base">
              <a:spcBef>
                <a:spcPct val="0"/>
              </a:spcBef>
              <a:spcAft>
                <a:spcPct val="0"/>
              </a:spcAft>
              <a:defRPr sz="10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0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0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000" kern="1200">
                <a:solidFill>
                  <a:schemeClr val="tx1"/>
                </a:solidFill>
                <a:latin typeface="Arial" pitchFamily="34" charset="0"/>
                <a:ea typeface="ＭＳ Ｐゴシック"/>
                <a:cs typeface="ＭＳ Ｐゴシック"/>
              </a:defRPr>
            </a:lvl5pPr>
            <a:lvl6pPr marL="2286000" algn="l" defTabSz="914400" rtl="0" eaLnBrk="1" latinLnBrk="0" hangingPunct="1">
              <a:defRPr sz="1000" kern="1200">
                <a:solidFill>
                  <a:schemeClr val="tx1"/>
                </a:solidFill>
                <a:latin typeface="Arial" pitchFamily="34" charset="0"/>
                <a:ea typeface="ＭＳ Ｐゴシック"/>
                <a:cs typeface="ＭＳ Ｐゴシック"/>
              </a:defRPr>
            </a:lvl6pPr>
            <a:lvl7pPr marL="2743200" algn="l" defTabSz="914400" rtl="0" eaLnBrk="1" latinLnBrk="0" hangingPunct="1">
              <a:defRPr sz="1000" kern="1200">
                <a:solidFill>
                  <a:schemeClr val="tx1"/>
                </a:solidFill>
                <a:latin typeface="Arial" pitchFamily="34" charset="0"/>
                <a:ea typeface="ＭＳ Ｐゴシック"/>
                <a:cs typeface="ＭＳ Ｐゴシック"/>
              </a:defRPr>
            </a:lvl7pPr>
            <a:lvl8pPr marL="3200400" algn="l" defTabSz="914400" rtl="0" eaLnBrk="1" latinLnBrk="0" hangingPunct="1">
              <a:defRPr sz="1000" kern="1200">
                <a:solidFill>
                  <a:schemeClr val="tx1"/>
                </a:solidFill>
                <a:latin typeface="Arial" pitchFamily="34" charset="0"/>
                <a:ea typeface="ＭＳ Ｐゴシック"/>
                <a:cs typeface="ＭＳ Ｐゴシック"/>
              </a:defRPr>
            </a:lvl8pPr>
            <a:lvl9pPr marL="3657600" algn="l" defTabSz="914400" rtl="0" eaLnBrk="1" latinLnBrk="0" hangingPunct="1">
              <a:defRPr sz="1000" kern="1200">
                <a:solidFill>
                  <a:schemeClr val="tx1"/>
                </a:solidFill>
                <a:latin typeface="Arial" pitchFamily="34" charset="0"/>
                <a:ea typeface="ＭＳ Ｐゴシック"/>
                <a:cs typeface="ＭＳ Ｐゴシック"/>
              </a:defRPr>
            </a:lvl9pPr>
          </a:lstStyle>
          <a:p>
            <a:r>
              <a:rPr lang="en-US" sz="1600" dirty="0" smtClean="0"/>
              <a:t>© David Root &amp; Anthony J. Lattanze, 2008, all rights reserved</a:t>
            </a:r>
            <a:endParaRPr lang="en-US" sz="1600" dirty="0"/>
          </a:p>
        </p:txBody>
      </p:sp>
    </p:spTree>
    <p:custDataLst>
      <p:tags r:id="rId1"/>
    </p:custDataLst>
    <p:extLst>
      <p:ext uri="{BB962C8B-B14F-4D97-AF65-F5344CB8AC3E}">
        <p14:creationId xmlns:p14="http://schemas.microsoft.com/office/powerpoint/2010/main" val="422391332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Rectangle 2"/>
          <p:cNvSpPr>
            <a:spLocks noGrp="1" noChangeArrowheads="1"/>
          </p:cNvSpPr>
          <p:nvPr>
            <p:ph type="title"/>
          </p:nvPr>
        </p:nvSpPr>
        <p:spPr>
          <a:noFill/>
        </p:spPr>
        <p:txBody>
          <a:bodyPr lIns="90487" tIns="44450" rIns="90487" bIns="44450"/>
          <a:lstStyle/>
          <a:p>
            <a:pPr eaLnBrk="1" hangingPunct="1"/>
            <a:r>
              <a:rPr lang="en-US" dirty="0" smtClean="0"/>
              <a:t>Our Philosophy</a:t>
            </a:r>
          </a:p>
        </p:txBody>
      </p:sp>
      <p:sp>
        <p:nvSpPr>
          <p:cNvPr id="12294" name="Rectangle 3"/>
          <p:cNvSpPr>
            <a:spLocks noGrp="1" noChangeArrowheads="1"/>
          </p:cNvSpPr>
          <p:nvPr>
            <p:ph idx="1"/>
          </p:nvPr>
        </p:nvSpPr>
        <p:spPr>
          <a:noFill/>
        </p:spPr>
        <p:txBody>
          <a:bodyPr lIns="90487" tIns="44450" rIns="90487" bIns="44450"/>
          <a:lstStyle/>
          <a:p>
            <a:pPr eaLnBrk="1" hangingPunct="1">
              <a:lnSpc>
                <a:spcPct val="90000"/>
              </a:lnSpc>
            </a:pPr>
            <a:r>
              <a:rPr lang="en-US" dirty="0" smtClean="0"/>
              <a:t>There is no one method suitable for all problem domains.</a:t>
            </a:r>
          </a:p>
          <a:p>
            <a:pPr eaLnBrk="1" hangingPunct="1">
              <a:lnSpc>
                <a:spcPct val="90000"/>
              </a:lnSpc>
            </a:pPr>
            <a:endParaRPr lang="en-US" dirty="0" smtClean="0">
              <a:solidFill>
                <a:srgbClr val="00FF00"/>
              </a:solidFill>
            </a:endParaRPr>
          </a:p>
          <a:p>
            <a:pPr eaLnBrk="1" hangingPunct="1">
              <a:lnSpc>
                <a:spcPct val="90000"/>
              </a:lnSpc>
            </a:pPr>
            <a:r>
              <a:rPr lang="en-US" dirty="0" smtClean="0"/>
              <a:t>All good methods are based on timeless principles like abstraction and information hiding.</a:t>
            </a:r>
          </a:p>
          <a:p>
            <a:pPr eaLnBrk="1" hangingPunct="1">
              <a:lnSpc>
                <a:spcPct val="90000"/>
              </a:lnSpc>
            </a:pPr>
            <a:endParaRPr lang="en-US" sz="2400" b="1" dirty="0" smtClean="0"/>
          </a:p>
          <a:p>
            <a:pPr eaLnBrk="1" hangingPunct="1">
              <a:lnSpc>
                <a:spcPct val="90000"/>
              </a:lnSpc>
            </a:pPr>
            <a:endParaRPr lang="en-US" sz="2400" dirty="0" smtClean="0"/>
          </a:p>
          <a:p>
            <a:pPr eaLnBrk="1" hangingPunct="1">
              <a:lnSpc>
                <a:spcPct val="90000"/>
              </a:lnSpc>
            </a:pPr>
            <a:endParaRPr lang="en-US" sz="2400" dirty="0" smtClean="0"/>
          </a:p>
          <a:p>
            <a:pPr eaLnBrk="1" hangingPunct="1">
              <a:lnSpc>
                <a:spcPct val="90000"/>
              </a:lnSpc>
            </a:pPr>
            <a:endParaRPr lang="en-US" sz="2400" dirty="0" smtClean="0"/>
          </a:p>
          <a:p>
            <a:pPr eaLnBrk="1" hangingPunct="1">
              <a:lnSpc>
                <a:spcPct val="90000"/>
              </a:lnSpc>
              <a:buFont typeface="Wingdings" pitchFamily="2" charset="2"/>
              <a:buNone/>
            </a:pPr>
            <a:r>
              <a:rPr lang="en-US" sz="2400" dirty="0" smtClean="0"/>
              <a:t> </a:t>
            </a:r>
          </a:p>
        </p:txBody>
      </p:sp>
      <p:sp>
        <p:nvSpPr>
          <p:cNvPr id="12290" name="Footer Placeholder 3"/>
          <p:cNvSpPr>
            <a:spLocks noGrp="1"/>
          </p:cNvSpPr>
          <p:nvPr>
            <p:ph type="ftr" sz="quarter" idx="4294967295"/>
          </p:nvPr>
        </p:nvSpPr>
        <p:spPr>
          <a:xfrm>
            <a:off x="304800" y="5867400"/>
            <a:ext cx="6781800" cy="381000"/>
          </a:xfrm>
          <a:prstGeom prst="rect">
            <a:avLst/>
          </a:prstGeom>
          <a:noFill/>
        </p:spPr>
        <p:txBody>
          <a:bodyPr/>
          <a:lstStyle/>
          <a:p>
            <a:r>
              <a:rPr lang="en-US" sz="1600" dirty="0"/>
              <a:t>© David Root &amp; Anthony J. Lattanze, 2008, all rights reserved</a:t>
            </a:r>
          </a:p>
        </p:txBody>
      </p:sp>
    </p:spTree>
    <p:custDataLst>
      <p:tags r:id="rId1"/>
    </p:custDataLst>
    <p:extLst>
      <p:ext uri="{BB962C8B-B14F-4D97-AF65-F5344CB8AC3E}">
        <p14:creationId xmlns:p14="http://schemas.microsoft.com/office/powerpoint/2010/main" val="25745814"/>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Rectangle 2"/>
          <p:cNvSpPr>
            <a:spLocks noGrp="1" noChangeArrowheads="1"/>
          </p:cNvSpPr>
          <p:nvPr>
            <p:ph type="title"/>
          </p:nvPr>
        </p:nvSpPr>
        <p:spPr/>
        <p:txBody>
          <a:bodyPr/>
          <a:lstStyle/>
          <a:p>
            <a:pPr eaLnBrk="1" hangingPunct="1"/>
            <a:r>
              <a:rPr lang="en-US" dirty="0" smtClean="0"/>
              <a:t>Remember…</a:t>
            </a:r>
          </a:p>
        </p:txBody>
      </p:sp>
      <p:sp>
        <p:nvSpPr>
          <p:cNvPr id="13318" name="Rectangle 3"/>
          <p:cNvSpPr>
            <a:spLocks noGrp="1" noChangeArrowheads="1"/>
          </p:cNvSpPr>
          <p:nvPr>
            <p:ph idx="1"/>
          </p:nvPr>
        </p:nvSpPr>
        <p:spPr/>
        <p:txBody>
          <a:bodyPr/>
          <a:lstStyle/>
          <a:p>
            <a:pPr eaLnBrk="1" hangingPunct="1"/>
            <a:r>
              <a:rPr lang="en-US" dirty="0" smtClean="0"/>
              <a:t>The only source of defects in software development is the human element.</a:t>
            </a:r>
          </a:p>
          <a:p>
            <a:pPr eaLnBrk="1" hangingPunct="1"/>
            <a:r>
              <a:rPr lang="en-US" dirty="0" smtClean="0"/>
              <a:t>Processes are needed </a:t>
            </a:r>
          </a:p>
          <a:p>
            <a:pPr eaLnBrk="1" hangingPunct="1">
              <a:buFont typeface="Arial" panose="020B0604020202020204" pitchFamily="34" charset="0"/>
              <a:buChar char="•"/>
            </a:pPr>
            <a:r>
              <a:rPr lang="en-US" dirty="0" smtClean="0"/>
              <a:t>to control the human variable</a:t>
            </a:r>
          </a:p>
          <a:p>
            <a:pPr eaLnBrk="1" hangingPunct="1">
              <a:buFont typeface="Arial" panose="020B0604020202020204" pitchFamily="34" charset="0"/>
              <a:buChar char="•"/>
            </a:pPr>
            <a:r>
              <a:rPr lang="en-US" dirty="0" smtClean="0"/>
              <a:t>to identify problem sources</a:t>
            </a:r>
          </a:p>
          <a:p>
            <a:pPr eaLnBrk="1" hangingPunct="1">
              <a:buFont typeface="Arial" panose="020B0604020202020204" pitchFamily="34" charset="0"/>
              <a:buChar char="•"/>
            </a:pPr>
            <a:r>
              <a:rPr lang="en-US" dirty="0" smtClean="0"/>
              <a:t>to make outcomes </a:t>
            </a:r>
            <a:r>
              <a:rPr lang="en-US" u="sng" dirty="0" smtClean="0"/>
              <a:t>repeatable</a:t>
            </a:r>
            <a:endParaRPr lang="en-US" dirty="0" smtClean="0"/>
          </a:p>
          <a:p>
            <a:pPr eaLnBrk="1" hangingPunct="1"/>
            <a:endParaRPr lang="en-US" dirty="0" smtClean="0"/>
          </a:p>
          <a:p>
            <a:pPr eaLnBrk="1" hangingPunct="1"/>
            <a:r>
              <a:rPr lang="en-US" dirty="0" smtClean="0"/>
              <a:t>But, can you have too much, or too little process? How would you know?</a:t>
            </a:r>
          </a:p>
        </p:txBody>
      </p:sp>
      <p:sp>
        <p:nvSpPr>
          <p:cNvPr id="5" name="Footer Placeholder 3"/>
          <p:cNvSpPr txBox="1">
            <a:spLocks/>
          </p:cNvSpPr>
          <p:nvPr/>
        </p:nvSpPr>
        <p:spPr>
          <a:xfrm>
            <a:off x="304800" y="5867400"/>
            <a:ext cx="6781800" cy="381000"/>
          </a:xfrm>
          <a:prstGeom prst="rect">
            <a:avLst/>
          </a:prstGeom>
          <a:noFill/>
        </p:spPr>
        <p:txBody>
          <a:bodyPr/>
          <a:lstStyle>
            <a:defPPr>
              <a:defRPr lang="en-US"/>
            </a:defPPr>
            <a:lvl1pPr algn="l" rtl="0" fontAlgn="base">
              <a:spcBef>
                <a:spcPct val="0"/>
              </a:spcBef>
              <a:spcAft>
                <a:spcPct val="0"/>
              </a:spcAft>
              <a:defRPr sz="1000" kern="1200">
                <a:solidFill>
                  <a:schemeClr val="tx1"/>
                </a:solidFill>
                <a:latin typeface="Arial" pitchFamily="34" charset="0"/>
                <a:ea typeface="ＭＳ Ｐゴシック"/>
                <a:cs typeface="ＭＳ Ｐゴシック"/>
              </a:defRPr>
            </a:lvl1pPr>
            <a:lvl2pPr marL="457200" algn="l" rtl="0" fontAlgn="base">
              <a:spcBef>
                <a:spcPct val="0"/>
              </a:spcBef>
              <a:spcAft>
                <a:spcPct val="0"/>
              </a:spcAft>
              <a:defRPr sz="10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0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0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000" kern="1200">
                <a:solidFill>
                  <a:schemeClr val="tx1"/>
                </a:solidFill>
                <a:latin typeface="Arial" pitchFamily="34" charset="0"/>
                <a:ea typeface="ＭＳ Ｐゴシック"/>
                <a:cs typeface="ＭＳ Ｐゴシック"/>
              </a:defRPr>
            </a:lvl5pPr>
            <a:lvl6pPr marL="2286000" algn="l" defTabSz="914400" rtl="0" eaLnBrk="1" latinLnBrk="0" hangingPunct="1">
              <a:defRPr sz="1000" kern="1200">
                <a:solidFill>
                  <a:schemeClr val="tx1"/>
                </a:solidFill>
                <a:latin typeface="Arial" pitchFamily="34" charset="0"/>
                <a:ea typeface="ＭＳ Ｐゴシック"/>
                <a:cs typeface="ＭＳ Ｐゴシック"/>
              </a:defRPr>
            </a:lvl6pPr>
            <a:lvl7pPr marL="2743200" algn="l" defTabSz="914400" rtl="0" eaLnBrk="1" latinLnBrk="0" hangingPunct="1">
              <a:defRPr sz="1000" kern="1200">
                <a:solidFill>
                  <a:schemeClr val="tx1"/>
                </a:solidFill>
                <a:latin typeface="Arial" pitchFamily="34" charset="0"/>
                <a:ea typeface="ＭＳ Ｐゴシック"/>
                <a:cs typeface="ＭＳ Ｐゴシック"/>
              </a:defRPr>
            </a:lvl7pPr>
            <a:lvl8pPr marL="3200400" algn="l" defTabSz="914400" rtl="0" eaLnBrk="1" latinLnBrk="0" hangingPunct="1">
              <a:defRPr sz="1000" kern="1200">
                <a:solidFill>
                  <a:schemeClr val="tx1"/>
                </a:solidFill>
                <a:latin typeface="Arial" pitchFamily="34" charset="0"/>
                <a:ea typeface="ＭＳ Ｐゴシック"/>
                <a:cs typeface="ＭＳ Ｐゴシック"/>
              </a:defRPr>
            </a:lvl8pPr>
            <a:lvl9pPr marL="3657600" algn="l" defTabSz="914400" rtl="0" eaLnBrk="1" latinLnBrk="0" hangingPunct="1">
              <a:defRPr sz="1000" kern="1200">
                <a:solidFill>
                  <a:schemeClr val="tx1"/>
                </a:solidFill>
                <a:latin typeface="Arial" pitchFamily="34" charset="0"/>
                <a:ea typeface="ＭＳ Ｐゴシック"/>
                <a:cs typeface="ＭＳ Ｐゴシック"/>
              </a:defRPr>
            </a:lvl9pPr>
          </a:lstStyle>
          <a:p>
            <a:r>
              <a:rPr lang="en-US" sz="1600" dirty="0" smtClean="0"/>
              <a:t>© David Root &amp; Anthony J. Lattanze, 2008, all rights reserved</a:t>
            </a:r>
            <a:endParaRPr lang="en-US" sz="1600" dirty="0"/>
          </a:p>
        </p:txBody>
      </p:sp>
    </p:spTree>
    <p:extLst>
      <p:ext uri="{BB962C8B-B14F-4D97-AF65-F5344CB8AC3E}">
        <p14:creationId xmlns:p14="http://schemas.microsoft.com/office/powerpoint/2010/main" val="326950072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Would I Want </a:t>
            </a:r>
            <a:r>
              <a:rPr lang="en-US" dirty="0"/>
              <a:t>T</a:t>
            </a:r>
            <a:r>
              <a:rPr lang="en-US" dirty="0" smtClean="0"/>
              <a:t>o </a:t>
            </a:r>
            <a:r>
              <a:rPr lang="en-US" dirty="0"/>
              <a:t>U</a:t>
            </a:r>
            <a:r>
              <a:rPr lang="en-US" dirty="0" smtClean="0"/>
              <a:t>se an Established Process Framework?</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393271023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Rectangle 2"/>
          <p:cNvSpPr>
            <a:spLocks noGrp="1" noChangeArrowheads="1"/>
          </p:cNvSpPr>
          <p:nvPr>
            <p:ph type="title"/>
          </p:nvPr>
        </p:nvSpPr>
        <p:spPr/>
        <p:txBody>
          <a:bodyPr lIns="102833" tIns="51417" rIns="102833" bIns="51417" anchor="t"/>
          <a:lstStyle/>
          <a:p>
            <a:pPr eaLnBrk="1" hangingPunct="1"/>
            <a:r>
              <a:rPr lang="en-US" dirty="0" smtClean="0"/>
              <a:t>Process Myths and Abuses</a:t>
            </a:r>
          </a:p>
        </p:txBody>
      </p:sp>
      <p:sp>
        <p:nvSpPr>
          <p:cNvPr id="1031" name="Rectangle 3"/>
          <p:cNvSpPr>
            <a:spLocks noGrp="1" noChangeArrowheads="1"/>
          </p:cNvSpPr>
          <p:nvPr>
            <p:ph idx="1"/>
          </p:nvPr>
        </p:nvSpPr>
        <p:spPr/>
        <p:txBody>
          <a:bodyPr lIns="102833" tIns="51417" rIns="102833" bIns="51417"/>
          <a:lstStyle/>
          <a:p>
            <a:pPr eaLnBrk="1" hangingPunct="1"/>
            <a:r>
              <a:rPr lang="en-US" dirty="0" smtClean="0"/>
              <a:t>Belief that any one model is </a:t>
            </a:r>
            <a:r>
              <a:rPr lang="en-US" b="1" i="1" u="sng" dirty="0" smtClean="0">
                <a:solidFill>
                  <a:srgbClr val="FF0000"/>
                </a:solidFill>
              </a:rPr>
              <a:t>the</a:t>
            </a:r>
            <a:r>
              <a:rPr lang="en-US" dirty="0" smtClean="0">
                <a:solidFill>
                  <a:srgbClr val="FF0000"/>
                </a:solidFill>
              </a:rPr>
              <a:t> </a:t>
            </a:r>
            <a:r>
              <a:rPr lang="en-US" dirty="0" smtClean="0"/>
              <a:t>Silver Bullet</a:t>
            </a:r>
          </a:p>
          <a:p>
            <a:pPr eaLnBrk="1" hangingPunct="1"/>
            <a:r>
              <a:rPr lang="en-US" dirty="0" smtClean="0"/>
              <a:t>Mandating processes from above without involving process owners</a:t>
            </a:r>
          </a:p>
          <a:p>
            <a:pPr eaLnBrk="1" hangingPunct="1"/>
            <a:r>
              <a:rPr lang="en-US" dirty="0" smtClean="0"/>
              <a:t>Beginning a process improvement effort without a baseline of current practices</a:t>
            </a:r>
          </a:p>
        </p:txBody>
      </p:sp>
      <p:grpSp>
        <p:nvGrpSpPr>
          <p:cNvPr id="2" name="Group 4"/>
          <p:cNvGrpSpPr>
            <a:grpSpLocks/>
          </p:cNvGrpSpPr>
          <p:nvPr/>
        </p:nvGrpSpPr>
        <p:grpSpPr bwMode="auto">
          <a:xfrm>
            <a:off x="6657976" y="1219200"/>
            <a:ext cx="2438400" cy="379412"/>
            <a:chOff x="3359" y="1632"/>
            <a:chExt cx="1536" cy="239"/>
          </a:xfrm>
        </p:grpSpPr>
        <p:sp>
          <p:nvSpPr>
            <p:cNvPr id="1033" name="Freeform 5"/>
            <p:cNvSpPr>
              <a:spLocks/>
            </p:cNvSpPr>
            <p:nvPr/>
          </p:nvSpPr>
          <p:spPr bwMode="auto">
            <a:xfrm>
              <a:off x="4031" y="1697"/>
              <a:ext cx="174" cy="174"/>
            </a:xfrm>
            <a:custGeom>
              <a:avLst/>
              <a:gdLst>
                <a:gd name="T0" fmla="*/ 237 w 347"/>
                <a:gd name="T1" fmla="*/ 0 h 348"/>
                <a:gd name="T2" fmla="*/ 228 w 347"/>
                <a:gd name="T3" fmla="*/ 56 h 348"/>
                <a:gd name="T4" fmla="*/ 226 w 347"/>
                <a:gd name="T5" fmla="*/ 115 h 348"/>
                <a:gd name="T6" fmla="*/ 230 w 347"/>
                <a:gd name="T7" fmla="*/ 172 h 348"/>
                <a:gd name="T8" fmla="*/ 241 w 347"/>
                <a:gd name="T9" fmla="*/ 228 h 348"/>
                <a:gd name="T10" fmla="*/ 257 w 347"/>
                <a:gd name="T11" fmla="*/ 276 h 348"/>
                <a:gd name="T12" fmla="*/ 281 w 347"/>
                <a:gd name="T13" fmla="*/ 314 h 348"/>
                <a:gd name="T14" fmla="*/ 310 w 347"/>
                <a:gd name="T15" fmla="*/ 339 h 348"/>
                <a:gd name="T16" fmla="*/ 347 w 347"/>
                <a:gd name="T17" fmla="*/ 348 h 348"/>
                <a:gd name="T18" fmla="*/ 137 w 347"/>
                <a:gd name="T19" fmla="*/ 348 h 348"/>
                <a:gd name="T20" fmla="*/ 96 w 347"/>
                <a:gd name="T21" fmla="*/ 339 h 348"/>
                <a:gd name="T22" fmla="*/ 63 w 347"/>
                <a:gd name="T23" fmla="*/ 314 h 348"/>
                <a:gd name="T24" fmla="*/ 37 w 347"/>
                <a:gd name="T25" fmla="*/ 276 h 348"/>
                <a:gd name="T26" fmla="*/ 17 w 347"/>
                <a:gd name="T27" fmla="*/ 228 h 348"/>
                <a:gd name="T28" fmla="*/ 5 w 347"/>
                <a:gd name="T29" fmla="*/ 172 h 348"/>
                <a:gd name="T30" fmla="*/ 0 w 347"/>
                <a:gd name="T31" fmla="*/ 115 h 348"/>
                <a:gd name="T32" fmla="*/ 4 w 347"/>
                <a:gd name="T33" fmla="*/ 56 h 348"/>
                <a:gd name="T34" fmla="*/ 14 w 347"/>
                <a:gd name="T35" fmla="*/ 0 h 348"/>
                <a:gd name="T36" fmla="*/ 237 w 347"/>
                <a:gd name="T37" fmla="*/ 0 h 3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7"/>
                <a:gd name="T58" fmla="*/ 0 h 348"/>
                <a:gd name="T59" fmla="*/ 347 w 347"/>
                <a:gd name="T60" fmla="*/ 348 h 34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7" h="348">
                  <a:moveTo>
                    <a:pt x="237" y="0"/>
                  </a:moveTo>
                  <a:lnTo>
                    <a:pt x="228" y="56"/>
                  </a:lnTo>
                  <a:lnTo>
                    <a:pt x="226" y="115"/>
                  </a:lnTo>
                  <a:lnTo>
                    <a:pt x="230" y="172"/>
                  </a:lnTo>
                  <a:lnTo>
                    <a:pt x="241" y="228"/>
                  </a:lnTo>
                  <a:lnTo>
                    <a:pt x="257" y="276"/>
                  </a:lnTo>
                  <a:lnTo>
                    <a:pt x="281" y="314"/>
                  </a:lnTo>
                  <a:lnTo>
                    <a:pt x="310" y="339"/>
                  </a:lnTo>
                  <a:lnTo>
                    <a:pt x="347" y="348"/>
                  </a:lnTo>
                  <a:lnTo>
                    <a:pt x="137" y="348"/>
                  </a:lnTo>
                  <a:lnTo>
                    <a:pt x="96" y="339"/>
                  </a:lnTo>
                  <a:lnTo>
                    <a:pt x="63" y="314"/>
                  </a:lnTo>
                  <a:lnTo>
                    <a:pt x="37" y="276"/>
                  </a:lnTo>
                  <a:lnTo>
                    <a:pt x="17" y="228"/>
                  </a:lnTo>
                  <a:lnTo>
                    <a:pt x="5" y="172"/>
                  </a:lnTo>
                  <a:lnTo>
                    <a:pt x="0" y="115"/>
                  </a:lnTo>
                  <a:lnTo>
                    <a:pt x="4" y="56"/>
                  </a:lnTo>
                  <a:lnTo>
                    <a:pt x="14" y="0"/>
                  </a:lnTo>
                  <a:lnTo>
                    <a:pt x="237" y="0"/>
                  </a:lnTo>
                  <a:close/>
                </a:path>
              </a:pathLst>
            </a:custGeom>
            <a:solidFill>
              <a:schemeClr val="folHlink"/>
            </a:solidFill>
            <a:ln w="1588">
              <a:solidFill>
                <a:srgbClr val="404040"/>
              </a:solidFill>
              <a:round/>
              <a:headEnd/>
              <a:tailEnd/>
            </a:ln>
          </p:spPr>
          <p:txBody>
            <a:bodyPr/>
            <a:lstStyle/>
            <a:p>
              <a:endParaRPr lang="en-US" dirty="0"/>
            </a:p>
          </p:txBody>
        </p:sp>
        <p:sp>
          <p:nvSpPr>
            <p:cNvPr id="1034" name="Freeform 6"/>
            <p:cNvSpPr>
              <a:spLocks/>
            </p:cNvSpPr>
            <p:nvPr/>
          </p:nvSpPr>
          <p:spPr bwMode="auto">
            <a:xfrm>
              <a:off x="4048" y="1661"/>
              <a:ext cx="115" cy="10"/>
            </a:xfrm>
            <a:custGeom>
              <a:avLst/>
              <a:gdLst>
                <a:gd name="T0" fmla="*/ 230 w 230"/>
                <a:gd name="T1" fmla="*/ 0 h 21"/>
                <a:gd name="T2" fmla="*/ 224 w 230"/>
                <a:gd name="T3" fmla="*/ 10 h 21"/>
                <a:gd name="T4" fmla="*/ 219 w 230"/>
                <a:gd name="T5" fmla="*/ 21 h 21"/>
                <a:gd name="T6" fmla="*/ 0 w 230"/>
                <a:gd name="T7" fmla="*/ 21 h 21"/>
                <a:gd name="T8" fmla="*/ 5 w 230"/>
                <a:gd name="T9" fmla="*/ 10 h 21"/>
                <a:gd name="T10" fmla="*/ 10 w 230"/>
                <a:gd name="T11" fmla="*/ 2 h 21"/>
                <a:gd name="T12" fmla="*/ 230 w 230"/>
                <a:gd name="T13" fmla="*/ 0 h 21"/>
                <a:gd name="T14" fmla="*/ 0 60000 65536"/>
                <a:gd name="T15" fmla="*/ 0 60000 65536"/>
                <a:gd name="T16" fmla="*/ 0 60000 65536"/>
                <a:gd name="T17" fmla="*/ 0 60000 65536"/>
                <a:gd name="T18" fmla="*/ 0 60000 65536"/>
                <a:gd name="T19" fmla="*/ 0 60000 65536"/>
                <a:gd name="T20" fmla="*/ 0 60000 65536"/>
                <a:gd name="T21" fmla="*/ 0 w 230"/>
                <a:gd name="T22" fmla="*/ 0 h 21"/>
                <a:gd name="T23" fmla="*/ 230 w 230"/>
                <a:gd name="T24" fmla="*/ 21 h 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 h="21">
                  <a:moveTo>
                    <a:pt x="230" y="0"/>
                  </a:moveTo>
                  <a:lnTo>
                    <a:pt x="224" y="10"/>
                  </a:lnTo>
                  <a:lnTo>
                    <a:pt x="219" y="21"/>
                  </a:lnTo>
                  <a:lnTo>
                    <a:pt x="0" y="21"/>
                  </a:lnTo>
                  <a:lnTo>
                    <a:pt x="5" y="10"/>
                  </a:lnTo>
                  <a:lnTo>
                    <a:pt x="10" y="2"/>
                  </a:lnTo>
                  <a:lnTo>
                    <a:pt x="230" y="0"/>
                  </a:lnTo>
                  <a:close/>
                </a:path>
              </a:pathLst>
            </a:custGeom>
            <a:solidFill>
              <a:schemeClr val="folHlink"/>
            </a:solidFill>
            <a:ln w="1588">
              <a:solidFill>
                <a:srgbClr val="404040"/>
              </a:solidFill>
              <a:round/>
              <a:headEnd/>
              <a:tailEnd/>
            </a:ln>
          </p:spPr>
          <p:txBody>
            <a:bodyPr/>
            <a:lstStyle/>
            <a:p>
              <a:endParaRPr lang="en-US" dirty="0"/>
            </a:p>
          </p:txBody>
        </p:sp>
        <p:sp>
          <p:nvSpPr>
            <p:cNvPr id="1035" name="Freeform 7"/>
            <p:cNvSpPr>
              <a:spLocks/>
            </p:cNvSpPr>
            <p:nvPr/>
          </p:nvSpPr>
          <p:spPr bwMode="auto">
            <a:xfrm>
              <a:off x="4059" y="1632"/>
              <a:ext cx="146" cy="21"/>
            </a:xfrm>
            <a:custGeom>
              <a:avLst/>
              <a:gdLst>
                <a:gd name="T0" fmla="*/ 80 w 290"/>
                <a:gd name="T1" fmla="*/ 0 h 41"/>
                <a:gd name="T2" fmla="*/ 290 w 290"/>
                <a:gd name="T3" fmla="*/ 0 h 41"/>
                <a:gd name="T4" fmla="*/ 269 w 290"/>
                <a:gd name="T5" fmla="*/ 3 h 41"/>
                <a:gd name="T6" fmla="*/ 251 w 290"/>
                <a:gd name="T7" fmla="*/ 11 h 41"/>
                <a:gd name="T8" fmla="*/ 233 w 290"/>
                <a:gd name="T9" fmla="*/ 23 h 41"/>
                <a:gd name="T10" fmla="*/ 218 w 290"/>
                <a:gd name="T11" fmla="*/ 41 h 41"/>
                <a:gd name="T12" fmla="*/ 0 w 290"/>
                <a:gd name="T13" fmla="*/ 41 h 41"/>
                <a:gd name="T14" fmla="*/ 17 w 290"/>
                <a:gd name="T15" fmla="*/ 23 h 41"/>
                <a:gd name="T16" fmla="*/ 36 w 290"/>
                <a:gd name="T17" fmla="*/ 11 h 41"/>
                <a:gd name="T18" fmla="*/ 58 w 290"/>
                <a:gd name="T19" fmla="*/ 3 h 41"/>
                <a:gd name="T20" fmla="*/ 80 w 290"/>
                <a:gd name="T21" fmla="*/ 0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0"/>
                <a:gd name="T34" fmla="*/ 0 h 41"/>
                <a:gd name="T35" fmla="*/ 290 w 290"/>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0" h="41">
                  <a:moveTo>
                    <a:pt x="80" y="0"/>
                  </a:moveTo>
                  <a:lnTo>
                    <a:pt x="290" y="0"/>
                  </a:lnTo>
                  <a:lnTo>
                    <a:pt x="269" y="3"/>
                  </a:lnTo>
                  <a:lnTo>
                    <a:pt x="251" y="11"/>
                  </a:lnTo>
                  <a:lnTo>
                    <a:pt x="233" y="23"/>
                  </a:lnTo>
                  <a:lnTo>
                    <a:pt x="218" y="41"/>
                  </a:lnTo>
                  <a:lnTo>
                    <a:pt x="0" y="41"/>
                  </a:lnTo>
                  <a:lnTo>
                    <a:pt x="17" y="23"/>
                  </a:lnTo>
                  <a:lnTo>
                    <a:pt x="36" y="11"/>
                  </a:lnTo>
                  <a:lnTo>
                    <a:pt x="58" y="3"/>
                  </a:lnTo>
                  <a:lnTo>
                    <a:pt x="80" y="0"/>
                  </a:lnTo>
                  <a:close/>
                </a:path>
              </a:pathLst>
            </a:custGeom>
            <a:solidFill>
              <a:schemeClr val="folHlink"/>
            </a:solidFill>
            <a:ln w="1588">
              <a:solidFill>
                <a:srgbClr val="404040"/>
              </a:solidFill>
              <a:round/>
              <a:headEnd/>
              <a:tailEnd/>
            </a:ln>
          </p:spPr>
          <p:txBody>
            <a:bodyPr/>
            <a:lstStyle/>
            <a:p>
              <a:endParaRPr lang="en-US" dirty="0"/>
            </a:p>
          </p:txBody>
        </p:sp>
        <p:sp>
          <p:nvSpPr>
            <p:cNvPr id="1036" name="Freeform 8"/>
            <p:cNvSpPr>
              <a:spLocks/>
            </p:cNvSpPr>
            <p:nvPr/>
          </p:nvSpPr>
          <p:spPr bwMode="auto">
            <a:xfrm>
              <a:off x="3891" y="1697"/>
              <a:ext cx="117" cy="174"/>
            </a:xfrm>
            <a:custGeom>
              <a:avLst/>
              <a:gdLst>
                <a:gd name="T0" fmla="*/ 115 w 233"/>
                <a:gd name="T1" fmla="*/ 0 h 348"/>
                <a:gd name="T2" fmla="*/ 105 w 233"/>
                <a:gd name="T3" fmla="*/ 101 h 348"/>
                <a:gd name="T4" fmla="*/ 115 w 233"/>
                <a:gd name="T5" fmla="*/ 200 h 348"/>
                <a:gd name="T6" fmla="*/ 132 w 233"/>
                <a:gd name="T7" fmla="*/ 257 h 348"/>
                <a:gd name="T8" fmla="*/ 159 w 233"/>
                <a:gd name="T9" fmla="*/ 306 h 348"/>
                <a:gd name="T10" fmla="*/ 191 w 233"/>
                <a:gd name="T11" fmla="*/ 337 h 348"/>
                <a:gd name="T12" fmla="*/ 233 w 233"/>
                <a:gd name="T13" fmla="*/ 348 h 348"/>
                <a:gd name="T14" fmla="*/ 134 w 233"/>
                <a:gd name="T15" fmla="*/ 348 h 348"/>
                <a:gd name="T16" fmla="*/ 107 w 233"/>
                <a:gd name="T17" fmla="*/ 345 h 348"/>
                <a:gd name="T18" fmla="*/ 84 w 233"/>
                <a:gd name="T19" fmla="*/ 334 h 348"/>
                <a:gd name="T20" fmla="*/ 63 w 233"/>
                <a:gd name="T21" fmla="*/ 318 h 348"/>
                <a:gd name="T22" fmla="*/ 45 w 233"/>
                <a:gd name="T23" fmla="*/ 295 h 348"/>
                <a:gd name="T24" fmla="*/ 30 w 233"/>
                <a:gd name="T25" fmla="*/ 269 h 348"/>
                <a:gd name="T26" fmla="*/ 18 w 233"/>
                <a:gd name="T27" fmla="*/ 239 h 348"/>
                <a:gd name="T28" fmla="*/ 9 w 233"/>
                <a:gd name="T29" fmla="*/ 207 h 348"/>
                <a:gd name="T30" fmla="*/ 3 w 233"/>
                <a:gd name="T31" fmla="*/ 172 h 348"/>
                <a:gd name="T32" fmla="*/ 0 w 233"/>
                <a:gd name="T33" fmla="*/ 86 h 348"/>
                <a:gd name="T34" fmla="*/ 12 w 233"/>
                <a:gd name="T35" fmla="*/ 0 h 348"/>
                <a:gd name="T36" fmla="*/ 115 w 233"/>
                <a:gd name="T37" fmla="*/ 0 h 3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3"/>
                <a:gd name="T58" fmla="*/ 0 h 348"/>
                <a:gd name="T59" fmla="*/ 233 w 233"/>
                <a:gd name="T60" fmla="*/ 348 h 34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3" h="348">
                  <a:moveTo>
                    <a:pt x="115" y="0"/>
                  </a:moveTo>
                  <a:lnTo>
                    <a:pt x="105" y="101"/>
                  </a:lnTo>
                  <a:lnTo>
                    <a:pt x="115" y="200"/>
                  </a:lnTo>
                  <a:lnTo>
                    <a:pt x="132" y="257"/>
                  </a:lnTo>
                  <a:lnTo>
                    <a:pt x="159" y="306"/>
                  </a:lnTo>
                  <a:lnTo>
                    <a:pt x="191" y="337"/>
                  </a:lnTo>
                  <a:lnTo>
                    <a:pt x="233" y="348"/>
                  </a:lnTo>
                  <a:lnTo>
                    <a:pt x="134" y="348"/>
                  </a:lnTo>
                  <a:lnTo>
                    <a:pt x="107" y="345"/>
                  </a:lnTo>
                  <a:lnTo>
                    <a:pt x="84" y="334"/>
                  </a:lnTo>
                  <a:lnTo>
                    <a:pt x="63" y="318"/>
                  </a:lnTo>
                  <a:lnTo>
                    <a:pt x="45" y="295"/>
                  </a:lnTo>
                  <a:lnTo>
                    <a:pt x="30" y="269"/>
                  </a:lnTo>
                  <a:lnTo>
                    <a:pt x="18" y="239"/>
                  </a:lnTo>
                  <a:lnTo>
                    <a:pt x="9" y="207"/>
                  </a:lnTo>
                  <a:lnTo>
                    <a:pt x="3" y="172"/>
                  </a:lnTo>
                  <a:lnTo>
                    <a:pt x="0" y="86"/>
                  </a:lnTo>
                  <a:lnTo>
                    <a:pt x="12" y="0"/>
                  </a:lnTo>
                  <a:lnTo>
                    <a:pt x="115" y="0"/>
                  </a:lnTo>
                  <a:close/>
                </a:path>
              </a:pathLst>
            </a:custGeom>
            <a:solidFill>
              <a:schemeClr val="folHlink"/>
            </a:solidFill>
            <a:ln w="1588">
              <a:solidFill>
                <a:srgbClr val="404040"/>
              </a:solidFill>
              <a:round/>
              <a:headEnd/>
              <a:tailEnd/>
            </a:ln>
          </p:spPr>
          <p:txBody>
            <a:bodyPr/>
            <a:lstStyle/>
            <a:p>
              <a:endParaRPr lang="en-US" dirty="0"/>
            </a:p>
          </p:txBody>
        </p:sp>
        <p:sp>
          <p:nvSpPr>
            <p:cNvPr id="1037" name="Freeform 9"/>
            <p:cNvSpPr>
              <a:spLocks/>
            </p:cNvSpPr>
            <p:nvPr/>
          </p:nvSpPr>
          <p:spPr bwMode="auto">
            <a:xfrm>
              <a:off x="3907" y="1662"/>
              <a:ext cx="56" cy="9"/>
            </a:xfrm>
            <a:custGeom>
              <a:avLst/>
              <a:gdLst>
                <a:gd name="T0" fmla="*/ 113 w 113"/>
                <a:gd name="T1" fmla="*/ 0 h 19"/>
                <a:gd name="T2" fmla="*/ 102 w 113"/>
                <a:gd name="T3" fmla="*/ 19 h 19"/>
                <a:gd name="T4" fmla="*/ 0 w 113"/>
                <a:gd name="T5" fmla="*/ 19 h 19"/>
                <a:gd name="T6" fmla="*/ 11 w 113"/>
                <a:gd name="T7" fmla="*/ 0 h 19"/>
                <a:gd name="T8" fmla="*/ 113 w 113"/>
                <a:gd name="T9" fmla="*/ 0 h 19"/>
                <a:gd name="T10" fmla="*/ 0 60000 65536"/>
                <a:gd name="T11" fmla="*/ 0 60000 65536"/>
                <a:gd name="T12" fmla="*/ 0 60000 65536"/>
                <a:gd name="T13" fmla="*/ 0 60000 65536"/>
                <a:gd name="T14" fmla="*/ 0 60000 65536"/>
                <a:gd name="T15" fmla="*/ 0 w 113"/>
                <a:gd name="T16" fmla="*/ 0 h 19"/>
                <a:gd name="T17" fmla="*/ 113 w 113"/>
                <a:gd name="T18" fmla="*/ 19 h 19"/>
              </a:gdLst>
              <a:ahLst/>
              <a:cxnLst>
                <a:cxn ang="T10">
                  <a:pos x="T0" y="T1"/>
                </a:cxn>
                <a:cxn ang="T11">
                  <a:pos x="T2" y="T3"/>
                </a:cxn>
                <a:cxn ang="T12">
                  <a:pos x="T4" y="T5"/>
                </a:cxn>
                <a:cxn ang="T13">
                  <a:pos x="T6" y="T7"/>
                </a:cxn>
                <a:cxn ang="T14">
                  <a:pos x="T8" y="T9"/>
                </a:cxn>
              </a:cxnLst>
              <a:rect l="T15" t="T16" r="T17" b="T18"/>
              <a:pathLst>
                <a:path w="113" h="19">
                  <a:moveTo>
                    <a:pt x="113" y="0"/>
                  </a:moveTo>
                  <a:lnTo>
                    <a:pt x="102" y="19"/>
                  </a:lnTo>
                  <a:lnTo>
                    <a:pt x="0" y="19"/>
                  </a:lnTo>
                  <a:lnTo>
                    <a:pt x="11" y="0"/>
                  </a:lnTo>
                  <a:lnTo>
                    <a:pt x="113" y="0"/>
                  </a:lnTo>
                  <a:close/>
                </a:path>
              </a:pathLst>
            </a:custGeom>
            <a:solidFill>
              <a:schemeClr val="folHlink"/>
            </a:solidFill>
            <a:ln w="1588">
              <a:solidFill>
                <a:srgbClr val="404040"/>
              </a:solidFill>
              <a:round/>
              <a:headEnd/>
              <a:tailEnd/>
            </a:ln>
          </p:spPr>
          <p:txBody>
            <a:bodyPr/>
            <a:lstStyle/>
            <a:p>
              <a:endParaRPr lang="en-US" dirty="0"/>
            </a:p>
          </p:txBody>
        </p:sp>
        <p:sp>
          <p:nvSpPr>
            <p:cNvPr id="1038" name="Freeform 10"/>
            <p:cNvSpPr>
              <a:spLocks/>
            </p:cNvSpPr>
            <p:nvPr/>
          </p:nvSpPr>
          <p:spPr bwMode="auto">
            <a:xfrm>
              <a:off x="3918" y="1632"/>
              <a:ext cx="91" cy="21"/>
            </a:xfrm>
            <a:custGeom>
              <a:avLst/>
              <a:gdLst>
                <a:gd name="T0" fmla="*/ 81 w 183"/>
                <a:gd name="T1" fmla="*/ 0 h 41"/>
                <a:gd name="T2" fmla="*/ 183 w 183"/>
                <a:gd name="T3" fmla="*/ 0 h 41"/>
                <a:gd name="T4" fmla="*/ 159 w 183"/>
                <a:gd name="T5" fmla="*/ 3 h 41"/>
                <a:gd name="T6" fmla="*/ 138 w 183"/>
                <a:gd name="T7" fmla="*/ 11 h 41"/>
                <a:gd name="T8" fmla="*/ 119 w 183"/>
                <a:gd name="T9" fmla="*/ 23 h 41"/>
                <a:gd name="T10" fmla="*/ 104 w 183"/>
                <a:gd name="T11" fmla="*/ 41 h 41"/>
                <a:gd name="T12" fmla="*/ 0 w 183"/>
                <a:gd name="T13" fmla="*/ 41 h 41"/>
                <a:gd name="T14" fmla="*/ 9 w 183"/>
                <a:gd name="T15" fmla="*/ 31 h 41"/>
                <a:gd name="T16" fmla="*/ 18 w 183"/>
                <a:gd name="T17" fmla="*/ 22 h 41"/>
                <a:gd name="T18" fmla="*/ 27 w 183"/>
                <a:gd name="T19" fmla="*/ 16 h 41"/>
                <a:gd name="T20" fmla="*/ 37 w 183"/>
                <a:gd name="T21" fmla="*/ 10 h 41"/>
                <a:gd name="T22" fmla="*/ 47 w 183"/>
                <a:gd name="T23" fmla="*/ 6 h 41"/>
                <a:gd name="T24" fmla="*/ 58 w 183"/>
                <a:gd name="T25" fmla="*/ 2 h 41"/>
                <a:gd name="T26" fmla="*/ 68 w 183"/>
                <a:gd name="T27" fmla="*/ 0 h 41"/>
                <a:gd name="T28" fmla="*/ 81 w 183"/>
                <a:gd name="T29" fmla="*/ 0 h 4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83"/>
                <a:gd name="T46" fmla="*/ 0 h 41"/>
                <a:gd name="T47" fmla="*/ 183 w 183"/>
                <a:gd name="T48" fmla="*/ 41 h 4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83" h="41">
                  <a:moveTo>
                    <a:pt x="81" y="0"/>
                  </a:moveTo>
                  <a:lnTo>
                    <a:pt x="183" y="0"/>
                  </a:lnTo>
                  <a:lnTo>
                    <a:pt x="159" y="3"/>
                  </a:lnTo>
                  <a:lnTo>
                    <a:pt x="138" y="11"/>
                  </a:lnTo>
                  <a:lnTo>
                    <a:pt x="119" y="23"/>
                  </a:lnTo>
                  <a:lnTo>
                    <a:pt x="104" y="41"/>
                  </a:lnTo>
                  <a:lnTo>
                    <a:pt x="0" y="41"/>
                  </a:lnTo>
                  <a:lnTo>
                    <a:pt x="9" y="31"/>
                  </a:lnTo>
                  <a:lnTo>
                    <a:pt x="18" y="22"/>
                  </a:lnTo>
                  <a:lnTo>
                    <a:pt x="27" y="16"/>
                  </a:lnTo>
                  <a:lnTo>
                    <a:pt x="37" y="10"/>
                  </a:lnTo>
                  <a:lnTo>
                    <a:pt x="47" y="6"/>
                  </a:lnTo>
                  <a:lnTo>
                    <a:pt x="58" y="2"/>
                  </a:lnTo>
                  <a:lnTo>
                    <a:pt x="68" y="0"/>
                  </a:lnTo>
                  <a:lnTo>
                    <a:pt x="81" y="0"/>
                  </a:lnTo>
                  <a:close/>
                </a:path>
              </a:pathLst>
            </a:custGeom>
            <a:solidFill>
              <a:schemeClr val="folHlink"/>
            </a:solidFill>
            <a:ln w="1588">
              <a:solidFill>
                <a:srgbClr val="404040"/>
              </a:solidFill>
              <a:round/>
              <a:headEnd/>
              <a:tailEnd/>
            </a:ln>
          </p:spPr>
          <p:txBody>
            <a:bodyPr/>
            <a:lstStyle/>
            <a:p>
              <a:endParaRPr lang="en-US" dirty="0"/>
            </a:p>
          </p:txBody>
        </p:sp>
        <p:sp>
          <p:nvSpPr>
            <p:cNvPr id="1039" name="Freeform 11"/>
            <p:cNvSpPr>
              <a:spLocks/>
            </p:cNvSpPr>
            <p:nvPr/>
          </p:nvSpPr>
          <p:spPr bwMode="auto">
            <a:xfrm>
              <a:off x="3730" y="1632"/>
              <a:ext cx="112" cy="239"/>
            </a:xfrm>
            <a:custGeom>
              <a:avLst/>
              <a:gdLst>
                <a:gd name="T0" fmla="*/ 171 w 224"/>
                <a:gd name="T1" fmla="*/ 0 h 478"/>
                <a:gd name="T2" fmla="*/ 224 w 224"/>
                <a:gd name="T3" fmla="*/ 0 h 478"/>
                <a:gd name="T4" fmla="*/ 140 w 224"/>
                <a:gd name="T5" fmla="*/ 21 h 478"/>
                <a:gd name="T6" fmla="*/ 79 w 224"/>
                <a:gd name="T7" fmla="*/ 75 h 478"/>
                <a:gd name="T8" fmla="*/ 41 w 224"/>
                <a:gd name="T9" fmla="*/ 151 h 478"/>
                <a:gd name="T10" fmla="*/ 29 w 224"/>
                <a:gd name="T11" fmla="*/ 240 h 478"/>
                <a:gd name="T12" fmla="*/ 40 w 224"/>
                <a:gd name="T13" fmla="*/ 326 h 478"/>
                <a:gd name="T14" fmla="*/ 76 w 224"/>
                <a:gd name="T15" fmla="*/ 403 h 478"/>
                <a:gd name="T16" fmla="*/ 137 w 224"/>
                <a:gd name="T17" fmla="*/ 457 h 478"/>
                <a:gd name="T18" fmla="*/ 222 w 224"/>
                <a:gd name="T19" fmla="*/ 478 h 478"/>
                <a:gd name="T20" fmla="*/ 171 w 224"/>
                <a:gd name="T21" fmla="*/ 478 h 478"/>
                <a:gd name="T22" fmla="*/ 96 w 224"/>
                <a:gd name="T23" fmla="*/ 457 h 478"/>
                <a:gd name="T24" fmla="*/ 43 w 224"/>
                <a:gd name="T25" fmla="*/ 403 h 478"/>
                <a:gd name="T26" fmla="*/ 11 w 224"/>
                <a:gd name="T27" fmla="*/ 326 h 478"/>
                <a:gd name="T28" fmla="*/ 0 w 224"/>
                <a:gd name="T29" fmla="*/ 240 h 478"/>
                <a:gd name="T30" fmla="*/ 10 w 224"/>
                <a:gd name="T31" fmla="*/ 151 h 478"/>
                <a:gd name="T32" fmla="*/ 41 w 224"/>
                <a:gd name="T33" fmla="*/ 75 h 478"/>
                <a:gd name="T34" fmla="*/ 95 w 224"/>
                <a:gd name="T35" fmla="*/ 21 h 478"/>
                <a:gd name="T36" fmla="*/ 171 w 224"/>
                <a:gd name="T37" fmla="*/ 0 h 47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4"/>
                <a:gd name="T58" fmla="*/ 0 h 478"/>
                <a:gd name="T59" fmla="*/ 224 w 224"/>
                <a:gd name="T60" fmla="*/ 478 h 47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4" h="478">
                  <a:moveTo>
                    <a:pt x="171" y="0"/>
                  </a:moveTo>
                  <a:lnTo>
                    <a:pt x="224" y="0"/>
                  </a:lnTo>
                  <a:lnTo>
                    <a:pt x="140" y="21"/>
                  </a:lnTo>
                  <a:lnTo>
                    <a:pt x="79" y="75"/>
                  </a:lnTo>
                  <a:lnTo>
                    <a:pt x="41" y="151"/>
                  </a:lnTo>
                  <a:lnTo>
                    <a:pt x="29" y="240"/>
                  </a:lnTo>
                  <a:lnTo>
                    <a:pt x="40" y="326"/>
                  </a:lnTo>
                  <a:lnTo>
                    <a:pt x="76" y="403"/>
                  </a:lnTo>
                  <a:lnTo>
                    <a:pt x="137" y="457"/>
                  </a:lnTo>
                  <a:lnTo>
                    <a:pt x="222" y="478"/>
                  </a:lnTo>
                  <a:lnTo>
                    <a:pt x="171" y="478"/>
                  </a:lnTo>
                  <a:lnTo>
                    <a:pt x="96" y="457"/>
                  </a:lnTo>
                  <a:lnTo>
                    <a:pt x="43" y="403"/>
                  </a:lnTo>
                  <a:lnTo>
                    <a:pt x="11" y="326"/>
                  </a:lnTo>
                  <a:lnTo>
                    <a:pt x="0" y="240"/>
                  </a:lnTo>
                  <a:lnTo>
                    <a:pt x="10" y="151"/>
                  </a:lnTo>
                  <a:lnTo>
                    <a:pt x="41" y="75"/>
                  </a:lnTo>
                  <a:lnTo>
                    <a:pt x="95" y="21"/>
                  </a:lnTo>
                  <a:lnTo>
                    <a:pt x="171" y="0"/>
                  </a:lnTo>
                  <a:close/>
                </a:path>
              </a:pathLst>
            </a:custGeom>
            <a:solidFill>
              <a:schemeClr val="folHlink"/>
            </a:solidFill>
            <a:ln w="1588">
              <a:solidFill>
                <a:srgbClr val="404040"/>
              </a:solidFill>
              <a:round/>
              <a:headEnd/>
              <a:tailEnd/>
            </a:ln>
          </p:spPr>
          <p:txBody>
            <a:bodyPr/>
            <a:lstStyle/>
            <a:p>
              <a:endParaRPr lang="en-US" dirty="0"/>
            </a:p>
          </p:txBody>
        </p:sp>
        <p:sp>
          <p:nvSpPr>
            <p:cNvPr id="1040" name="Freeform 12"/>
            <p:cNvSpPr>
              <a:spLocks/>
            </p:cNvSpPr>
            <p:nvPr/>
          </p:nvSpPr>
          <p:spPr bwMode="auto">
            <a:xfrm>
              <a:off x="4219" y="1632"/>
              <a:ext cx="676" cy="239"/>
            </a:xfrm>
            <a:custGeom>
              <a:avLst/>
              <a:gdLst>
                <a:gd name="T0" fmla="*/ 90 w 1352"/>
                <a:gd name="T1" fmla="*/ 11 h 478"/>
                <a:gd name="T2" fmla="*/ 793 w 1352"/>
                <a:gd name="T3" fmla="*/ 35 h 478"/>
                <a:gd name="T4" fmla="*/ 874 w 1352"/>
                <a:gd name="T5" fmla="*/ 36 h 478"/>
                <a:gd name="T6" fmla="*/ 980 w 1352"/>
                <a:gd name="T7" fmla="*/ 44 h 478"/>
                <a:gd name="T8" fmla="*/ 1093 w 1352"/>
                <a:gd name="T9" fmla="*/ 62 h 478"/>
                <a:gd name="T10" fmla="*/ 1203 w 1352"/>
                <a:gd name="T11" fmla="*/ 94 h 478"/>
                <a:gd name="T12" fmla="*/ 1295 w 1352"/>
                <a:gd name="T13" fmla="*/ 142 h 478"/>
                <a:gd name="T14" fmla="*/ 1279 w 1352"/>
                <a:gd name="T15" fmla="*/ 137 h 478"/>
                <a:gd name="T16" fmla="*/ 1204 w 1352"/>
                <a:gd name="T17" fmla="*/ 107 h 478"/>
                <a:gd name="T18" fmla="*/ 1109 w 1352"/>
                <a:gd name="T19" fmla="*/ 84 h 478"/>
                <a:gd name="T20" fmla="*/ 999 w 1352"/>
                <a:gd name="T21" fmla="*/ 68 h 478"/>
                <a:gd name="T22" fmla="*/ 875 w 1352"/>
                <a:gd name="T23" fmla="*/ 60 h 478"/>
                <a:gd name="T24" fmla="*/ 41 w 1352"/>
                <a:gd name="T25" fmla="*/ 58 h 478"/>
                <a:gd name="T26" fmla="*/ 784 w 1352"/>
                <a:gd name="T27" fmla="*/ 76 h 478"/>
                <a:gd name="T28" fmla="*/ 919 w 1352"/>
                <a:gd name="T29" fmla="*/ 80 h 478"/>
                <a:gd name="T30" fmla="*/ 1041 w 1352"/>
                <a:gd name="T31" fmla="*/ 92 h 478"/>
                <a:gd name="T32" fmla="*/ 1150 w 1352"/>
                <a:gd name="T33" fmla="*/ 113 h 478"/>
                <a:gd name="T34" fmla="*/ 1244 w 1352"/>
                <a:gd name="T35" fmla="*/ 142 h 478"/>
                <a:gd name="T36" fmla="*/ 1321 w 1352"/>
                <a:gd name="T37" fmla="*/ 182 h 478"/>
                <a:gd name="T38" fmla="*/ 1298 w 1352"/>
                <a:gd name="T39" fmla="*/ 180 h 478"/>
                <a:gd name="T40" fmla="*/ 1229 w 1352"/>
                <a:gd name="T41" fmla="*/ 159 h 478"/>
                <a:gd name="T42" fmla="*/ 1141 w 1352"/>
                <a:gd name="T43" fmla="*/ 145 h 478"/>
                <a:gd name="T44" fmla="*/ 1032 w 1352"/>
                <a:gd name="T45" fmla="*/ 134 h 478"/>
                <a:gd name="T46" fmla="*/ 894 w 1352"/>
                <a:gd name="T47" fmla="*/ 129 h 478"/>
                <a:gd name="T48" fmla="*/ 723 w 1352"/>
                <a:gd name="T49" fmla="*/ 129 h 478"/>
                <a:gd name="T50" fmla="*/ 571 w 1352"/>
                <a:gd name="T51" fmla="*/ 129 h 478"/>
                <a:gd name="T52" fmla="*/ 439 w 1352"/>
                <a:gd name="T53" fmla="*/ 129 h 478"/>
                <a:gd name="T54" fmla="*/ 309 w 1352"/>
                <a:gd name="T55" fmla="*/ 129 h 478"/>
                <a:gd name="T56" fmla="*/ 173 w 1352"/>
                <a:gd name="T57" fmla="*/ 129 h 478"/>
                <a:gd name="T58" fmla="*/ 11 w 1352"/>
                <a:gd name="T59" fmla="*/ 130 h 478"/>
                <a:gd name="T60" fmla="*/ 4 w 1352"/>
                <a:gd name="T61" fmla="*/ 303 h 478"/>
                <a:gd name="T62" fmla="*/ 60 w 1352"/>
                <a:gd name="T63" fmla="*/ 444 h 478"/>
                <a:gd name="T64" fmla="*/ 733 w 1352"/>
                <a:gd name="T65" fmla="*/ 478 h 478"/>
                <a:gd name="T66" fmla="*/ 892 w 1352"/>
                <a:gd name="T67" fmla="*/ 468 h 478"/>
                <a:gd name="T68" fmla="*/ 1049 w 1352"/>
                <a:gd name="T69" fmla="*/ 442 h 478"/>
                <a:gd name="T70" fmla="*/ 1190 w 1352"/>
                <a:gd name="T71" fmla="*/ 397 h 478"/>
                <a:gd name="T72" fmla="*/ 1294 w 1352"/>
                <a:gd name="T73" fmla="*/ 339 h 478"/>
                <a:gd name="T74" fmla="*/ 1348 w 1352"/>
                <a:gd name="T75" fmla="*/ 263 h 478"/>
                <a:gd name="T76" fmla="*/ 1337 w 1352"/>
                <a:gd name="T77" fmla="*/ 185 h 478"/>
                <a:gd name="T78" fmla="*/ 1264 w 1352"/>
                <a:gd name="T79" fmla="*/ 116 h 478"/>
                <a:gd name="T80" fmla="*/ 1147 w 1352"/>
                <a:gd name="T81" fmla="*/ 62 h 478"/>
                <a:gd name="T82" fmla="*/ 1000 w 1352"/>
                <a:gd name="T83" fmla="*/ 24 h 478"/>
                <a:gd name="T84" fmla="*/ 839 w 1352"/>
                <a:gd name="T85" fmla="*/ 3 h 478"/>
                <a:gd name="T86" fmla="*/ 134 w 1352"/>
                <a:gd name="T87" fmla="*/ 0 h 4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52"/>
                <a:gd name="T133" fmla="*/ 0 h 478"/>
                <a:gd name="T134" fmla="*/ 1352 w 1352"/>
                <a:gd name="T135" fmla="*/ 478 h 4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52" h="478">
                  <a:moveTo>
                    <a:pt x="134" y="0"/>
                  </a:moveTo>
                  <a:lnTo>
                    <a:pt x="111" y="2"/>
                  </a:lnTo>
                  <a:lnTo>
                    <a:pt x="90" y="11"/>
                  </a:lnTo>
                  <a:lnTo>
                    <a:pt x="71" y="22"/>
                  </a:lnTo>
                  <a:lnTo>
                    <a:pt x="53" y="41"/>
                  </a:lnTo>
                  <a:lnTo>
                    <a:pt x="793" y="35"/>
                  </a:lnTo>
                  <a:lnTo>
                    <a:pt x="817" y="35"/>
                  </a:lnTo>
                  <a:lnTo>
                    <a:pt x="844" y="36"/>
                  </a:lnTo>
                  <a:lnTo>
                    <a:pt x="874" y="36"/>
                  </a:lnTo>
                  <a:lnTo>
                    <a:pt x="908" y="37"/>
                  </a:lnTo>
                  <a:lnTo>
                    <a:pt x="942" y="41"/>
                  </a:lnTo>
                  <a:lnTo>
                    <a:pt x="980" y="44"/>
                  </a:lnTo>
                  <a:lnTo>
                    <a:pt x="1017" y="49"/>
                  </a:lnTo>
                  <a:lnTo>
                    <a:pt x="1054" y="56"/>
                  </a:lnTo>
                  <a:lnTo>
                    <a:pt x="1093" y="62"/>
                  </a:lnTo>
                  <a:lnTo>
                    <a:pt x="1131" y="71"/>
                  </a:lnTo>
                  <a:lnTo>
                    <a:pt x="1168" y="81"/>
                  </a:lnTo>
                  <a:lnTo>
                    <a:pt x="1203" y="94"/>
                  </a:lnTo>
                  <a:lnTo>
                    <a:pt x="1237" y="108"/>
                  </a:lnTo>
                  <a:lnTo>
                    <a:pt x="1267" y="123"/>
                  </a:lnTo>
                  <a:lnTo>
                    <a:pt x="1295" y="142"/>
                  </a:lnTo>
                  <a:lnTo>
                    <a:pt x="1321" y="163"/>
                  </a:lnTo>
                  <a:lnTo>
                    <a:pt x="1301" y="150"/>
                  </a:lnTo>
                  <a:lnTo>
                    <a:pt x="1279" y="137"/>
                  </a:lnTo>
                  <a:lnTo>
                    <a:pt x="1257" y="127"/>
                  </a:lnTo>
                  <a:lnTo>
                    <a:pt x="1231" y="117"/>
                  </a:lnTo>
                  <a:lnTo>
                    <a:pt x="1204" y="107"/>
                  </a:lnTo>
                  <a:lnTo>
                    <a:pt x="1174" y="99"/>
                  </a:lnTo>
                  <a:lnTo>
                    <a:pt x="1142" y="91"/>
                  </a:lnTo>
                  <a:lnTo>
                    <a:pt x="1109" y="84"/>
                  </a:lnTo>
                  <a:lnTo>
                    <a:pt x="1074" y="79"/>
                  </a:lnTo>
                  <a:lnTo>
                    <a:pt x="1037" y="73"/>
                  </a:lnTo>
                  <a:lnTo>
                    <a:pt x="999" y="68"/>
                  </a:lnTo>
                  <a:lnTo>
                    <a:pt x="959" y="65"/>
                  </a:lnTo>
                  <a:lnTo>
                    <a:pt x="917" y="62"/>
                  </a:lnTo>
                  <a:lnTo>
                    <a:pt x="875" y="60"/>
                  </a:lnTo>
                  <a:lnTo>
                    <a:pt x="831" y="60"/>
                  </a:lnTo>
                  <a:lnTo>
                    <a:pt x="784" y="58"/>
                  </a:lnTo>
                  <a:lnTo>
                    <a:pt x="41" y="58"/>
                  </a:lnTo>
                  <a:lnTo>
                    <a:pt x="37" y="66"/>
                  </a:lnTo>
                  <a:lnTo>
                    <a:pt x="32" y="75"/>
                  </a:lnTo>
                  <a:lnTo>
                    <a:pt x="784" y="76"/>
                  </a:lnTo>
                  <a:lnTo>
                    <a:pt x="831" y="77"/>
                  </a:lnTo>
                  <a:lnTo>
                    <a:pt x="875" y="79"/>
                  </a:lnTo>
                  <a:lnTo>
                    <a:pt x="919" y="80"/>
                  </a:lnTo>
                  <a:lnTo>
                    <a:pt x="961" y="84"/>
                  </a:lnTo>
                  <a:lnTo>
                    <a:pt x="1002" y="87"/>
                  </a:lnTo>
                  <a:lnTo>
                    <a:pt x="1041" y="92"/>
                  </a:lnTo>
                  <a:lnTo>
                    <a:pt x="1079" y="98"/>
                  </a:lnTo>
                  <a:lnTo>
                    <a:pt x="1115" y="104"/>
                  </a:lnTo>
                  <a:lnTo>
                    <a:pt x="1150" y="113"/>
                  </a:lnTo>
                  <a:lnTo>
                    <a:pt x="1183" y="121"/>
                  </a:lnTo>
                  <a:lnTo>
                    <a:pt x="1214" y="132"/>
                  </a:lnTo>
                  <a:lnTo>
                    <a:pt x="1244" y="142"/>
                  </a:lnTo>
                  <a:lnTo>
                    <a:pt x="1272" y="155"/>
                  </a:lnTo>
                  <a:lnTo>
                    <a:pt x="1296" y="167"/>
                  </a:lnTo>
                  <a:lnTo>
                    <a:pt x="1321" y="182"/>
                  </a:lnTo>
                  <a:lnTo>
                    <a:pt x="1342" y="197"/>
                  </a:lnTo>
                  <a:lnTo>
                    <a:pt x="1321" y="188"/>
                  </a:lnTo>
                  <a:lnTo>
                    <a:pt x="1298" y="180"/>
                  </a:lnTo>
                  <a:lnTo>
                    <a:pt x="1276" y="172"/>
                  </a:lnTo>
                  <a:lnTo>
                    <a:pt x="1253" y="166"/>
                  </a:lnTo>
                  <a:lnTo>
                    <a:pt x="1229" y="159"/>
                  </a:lnTo>
                  <a:lnTo>
                    <a:pt x="1200" y="154"/>
                  </a:lnTo>
                  <a:lnTo>
                    <a:pt x="1171" y="148"/>
                  </a:lnTo>
                  <a:lnTo>
                    <a:pt x="1141" y="145"/>
                  </a:lnTo>
                  <a:lnTo>
                    <a:pt x="1108" y="140"/>
                  </a:lnTo>
                  <a:lnTo>
                    <a:pt x="1072" y="137"/>
                  </a:lnTo>
                  <a:lnTo>
                    <a:pt x="1032" y="134"/>
                  </a:lnTo>
                  <a:lnTo>
                    <a:pt x="991" y="132"/>
                  </a:lnTo>
                  <a:lnTo>
                    <a:pt x="943" y="132"/>
                  </a:lnTo>
                  <a:lnTo>
                    <a:pt x="894" y="129"/>
                  </a:lnTo>
                  <a:lnTo>
                    <a:pt x="839" y="129"/>
                  </a:lnTo>
                  <a:lnTo>
                    <a:pt x="781" y="129"/>
                  </a:lnTo>
                  <a:lnTo>
                    <a:pt x="723" y="129"/>
                  </a:lnTo>
                  <a:lnTo>
                    <a:pt x="670" y="129"/>
                  </a:lnTo>
                  <a:lnTo>
                    <a:pt x="619" y="129"/>
                  </a:lnTo>
                  <a:lnTo>
                    <a:pt x="571" y="129"/>
                  </a:lnTo>
                  <a:lnTo>
                    <a:pt x="526" y="129"/>
                  </a:lnTo>
                  <a:lnTo>
                    <a:pt x="482" y="129"/>
                  </a:lnTo>
                  <a:lnTo>
                    <a:pt x="439" y="129"/>
                  </a:lnTo>
                  <a:lnTo>
                    <a:pt x="396" y="129"/>
                  </a:lnTo>
                  <a:lnTo>
                    <a:pt x="353" y="129"/>
                  </a:lnTo>
                  <a:lnTo>
                    <a:pt x="309" y="129"/>
                  </a:lnTo>
                  <a:lnTo>
                    <a:pt x="266" y="129"/>
                  </a:lnTo>
                  <a:lnTo>
                    <a:pt x="220" y="129"/>
                  </a:lnTo>
                  <a:lnTo>
                    <a:pt x="173" y="129"/>
                  </a:lnTo>
                  <a:lnTo>
                    <a:pt x="122" y="129"/>
                  </a:lnTo>
                  <a:lnTo>
                    <a:pt x="69" y="130"/>
                  </a:lnTo>
                  <a:lnTo>
                    <a:pt x="11" y="130"/>
                  </a:lnTo>
                  <a:lnTo>
                    <a:pt x="2" y="187"/>
                  </a:lnTo>
                  <a:lnTo>
                    <a:pt x="0" y="245"/>
                  </a:lnTo>
                  <a:lnTo>
                    <a:pt x="4" y="303"/>
                  </a:lnTo>
                  <a:lnTo>
                    <a:pt x="15" y="358"/>
                  </a:lnTo>
                  <a:lnTo>
                    <a:pt x="34" y="406"/>
                  </a:lnTo>
                  <a:lnTo>
                    <a:pt x="60" y="444"/>
                  </a:lnTo>
                  <a:lnTo>
                    <a:pt x="94" y="468"/>
                  </a:lnTo>
                  <a:lnTo>
                    <a:pt x="134" y="478"/>
                  </a:lnTo>
                  <a:lnTo>
                    <a:pt x="733" y="478"/>
                  </a:lnTo>
                  <a:lnTo>
                    <a:pt x="785" y="476"/>
                  </a:lnTo>
                  <a:lnTo>
                    <a:pt x="839" y="473"/>
                  </a:lnTo>
                  <a:lnTo>
                    <a:pt x="892" y="468"/>
                  </a:lnTo>
                  <a:lnTo>
                    <a:pt x="947" y="461"/>
                  </a:lnTo>
                  <a:lnTo>
                    <a:pt x="1000" y="452"/>
                  </a:lnTo>
                  <a:lnTo>
                    <a:pt x="1049" y="442"/>
                  </a:lnTo>
                  <a:lnTo>
                    <a:pt x="1101" y="428"/>
                  </a:lnTo>
                  <a:lnTo>
                    <a:pt x="1147" y="413"/>
                  </a:lnTo>
                  <a:lnTo>
                    <a:pt x="1190" y="397"/>
                  </a:lnTo>
                  <a:lnTo>
                    <a:pt x="1229" y="379"/>
                  </a:lnTo>
                  <a:lnTo>
                    <a:pt x="1264" y="360"/>
                  </a:lnTo>
                  <a:lnTo>
                    <a:pt x="1294" y="339"/>
                  </a:lnTo>
                  <a:lnTo>
                    <a:pt x="1320" y="315"/>
                  </a:lnTo>
                  <a:lnTo>
                    <a:pt x="1337" y="290"/>
                  </a:lnTo>
                  <a:lnTo>
                    <a:pt x="1348" y="263"/>
                  </a:lnTo>
                  <a:lnTo>
                    <a:pt x="1352" y="238"/>
                  </a:lnTo>
                  <a:lnTo>
                    <a:pt x="1348" y="210"/>
                  </a:lnTo>
                  <a:lnTo>
                    <a:pt x="1337" y="185"/>
                  </a:lnTo>
                  <a:lnTo>
                    <a:pt x="1320" y="160"/>
                  </a:lnTo>
                  <a:lnTo>
                    <a:pt x="1294" y="137"/>
                  </a:lnTo>
                  <a:lnTo>
                    <a:pt x="1264" y="116"/>
                  </a:lnTo>
                  <a:lnTo>
                    <a:pt x="1229" y="96"/>
                  </a:lnTo>
                  <a:lnTo>
                    <a:pt x="1190" y="79"/>
                  </a:lnTo>
                  <a:lnTo>
                    <a:pt x="1147" y="62"/>
                  </a:lnTo>
                  <a:lnTo>
                    <a:pt x="1101" y="49"/>
                  </a:lnTo>
                  <a:lnTo>
                    <a:pt x="1049" y="35"/>
                  </a:lnTo>
                  <a:lnTo>
                    <a:pt x="1000" y="24"/>
                  </a:lnTo>
                  <a:lnTo>
                    <a:pt x="947" y="16"/>
                  </a:lnTo>
                  <a:lnTo>
                    <a:pt x="892" y="8"/>
                  </a:lnTo>
                  <a:lnTo>
                    <a:pt x="839" y="3"/>
                  </a:lnTo>
                  <a:lnTo>
                    <a:pt x="785" y="0"/>
                  </a:lnTo>
                  <a:lnTo>
                    <a:pt x="733" y="0"/>
                  </a:lnTo>
                  <a:lnTo>
                    <a:pt x="134" y="0"/>
                  </a:lnTo>
                  <a:close/>
                </a:path>
              </a:pathLst>
            </a:custGeom>
            <a:solidFill>
              <a:schemeClr val="folHlink"/>
            </a:solidFill>
            <a:ln w="1588">
              <a:solidFill>
                <a:srgbClr val="404040"/>
              </a:solidFill>
              <a:round/>
              <a:headEnd/>
              <a:tailEnd/>
            </a:ln>
          </p:spPr>
          <p:txBody>
            <a:bodyPr/>
            <a:lstStyle/>
            <a:p>
              <a:endParaRPr lang="en-US" dirty="0"/>
            </a:p>
          </p:txBody>
        </p:sp>
        <p:sp>
          <p:nvSpPr>
            <p:cNvPr id="1041" name="Rectangle 13"/>
            <p:cNvSpPr>
              <a:spLocks noChangeArrowheads="1"/>
            </p:cNvSpPr>
            <p:nvPr/>
          </p:nvSpPr>
          <p:spPr bwMode="auto">
            <a:xfrm>
              <a:off x="3359" y="1829"/>
              <a:ext cx="379" cy="3"/>
            </a:xfrm>
            <a:prstGeom prst="rect">
              <a:avLst/>
            </a:prstGeom>
            <a:solidFill>
              <a:schemeClr val="folHlink"/>
            </a:solidFill>
            <a:ln w="1588">
              <a:solidFill>
                <a:srgbClr val="404040"/>
              </a:solidFill>
              <a:miter lim="800000"/>
              <a:headEnd/>
              <a:tailEnd/>
            </a:ln>
          </p:spPr>
          <p:txBody>
            <a:bodyPr/>
            <a:lstStyle/>
            <a:p>
              <a:endParaRPr lang="en-US" dirty="0"/>
            </a:p>
          </p:txBody>
        </p:sp>
        <p:sp>
          <p:nvSpPr>
            <p:cNvPr id="1042" name="Rectangle 14"/>
            <p:cNvSpPr>
              <a:spLocks noChangeArrowheads="1"/>
            </p:cNvSpPr>
            <p:nvPr/>
          </p:nvSpPr>
          <p:spPr bwMode="auto">
            <a:xfrm>
              <a:off x="3784" y="1829"/>
              <a:ext cx="109" cy="3"/>
            </a:xfrm>
            <a:prstGeom prst="rect">
              <a:avLst/>
            </a:prstGeom>
            <a:solidFill>
              <a:schemeClr val="folHlink"/>
            </a:solidFill>
            <a:ln w="1588">
              <a:solidFill>
                <a:srgbClr val="404040"/>
              </a:solidFill>
              <a:miter lim="800000"/>
              <a:headEnd/>
              <a:tailEnd/>
            </a:ln>
          </p:spPr>
          <p:txBody>
            <a:bodyPr/>
            <a:lstStyle/>
            <a:p>
              <a:endParaRPr lang="en-US" dirty="0"/>
            </a:p>
          </p:txBody>
        </p:sp>
        <p:sp>
          <p:nvSpPr>
            <p:cNvPr id="1043" name="Rectangle 15"/>
            <p:cNvSpPr>
              <a:spLocks noChangeArrowheads="1"/>
            </p:cNvSpPr>
            <p:nvPr/>
          </p:nvSpPr>
          <p:spPr bwMode="auto">
            <a:xfrm>
              <a:off x="3501" y="1632"/>
              <a:ext cx="258" cy="2"/>
            </a:xfrm>
            <a:prstGeom prst="rect">
              <a:avLst/>
            </a:prstGeom>
            <a:solidFill>
              <a:schemeClr val="folHlink"/>
            </a:solidFill>
            <a:ln w="1588">
              <a:solidFill>
                <a:srgbClr val="404040"/>
              </a:solidFill>
              <a:miter lim="800000"/>
              <a:headEnd/>
              <a:tailEnd/>
            </a:ln>
          </p:spPr>
          <p:txBody>
            <a:bodyPr/>
            <a:lstStyle/>
            <a:p>
              <a:endParaRPr lang="en-US" dirty="0"/>
            </a:p>
          </p:txBody>
        </p:sp>
        <p:sp>
          <p:nvSpPr>
            <p:cNvPr id="1044" name="Rectangle 16"/>
            <p:cNvSpPr>
              <a:spLocks noChangeArrowheads="1"/>
            </p:cNvSpPr>
            <p:nvPr/>
          </p:nvSpPr>
          <p:spPr bwMode="auto">
            <a:xfrm>
              <a:off x="3861" y="1632"/>
              <a:ext cx="41" cy="2"/>
            </a:xfrm>
            <a:prstGeom prst="rect">
              <a:avLst/>
            </a:prstGeom>
            <a:solidFill>
              <a:schemeClr val="folHlink"/>
            </a:solidFill>
            <a:ln w="1588">
              <a:solidFill>
                <a:srgbClr val="404040"/>
              </a:solidFill>
              <a:miter lim="800000"/>
              <a:headEnd/>
              <a:tailEnd/>
            </a:ln>
          </p:spPr>
          <p:txBody>
            <a:bodyPr/>
            <a:lstStyle/>
            <a:p>
              <a:endParaRPr lang="en-US" dirty="0"/>
            </a:p>
          </p:txBody>
        </p:sp>
        <p:sp>
          <p:nvSpPr>
            <p:cNvPr id="1045" name="Rectangle 17"/>
            <p:cNvSpPr>
              <a:spLocks noChangeArrowheads="1"/>
            </p:cNvSpPr>
            <p:nvPr/>
          </p:nvSpPr>
          <p:spPr bwMode="auto">
            <a:xfrm>
              <a:off x="3426" y="1867"/>
              <a:ext cx="332" cy="3"/>
            </a:xfrm>
            <a:prstGeom prst="rect">
              <a:avLst/>
            </a:prstGeom>
            <a:solidFill>
              <a:schemeClr val="folHlink"/>
            </a:solidFill>
            <a:ln w="1588">
              <a:solidFill>
                <a:srgbClr val="404040"/>
              </a:solidFill>
              <a:miter lim="800000"/>
              <a:headEnd/>
              <a:tailEnd/>
            </a:ln>
          </p:spPr>
          <p:txBody>
            <a:bodyPr/>
            <a:lstStyle/>
            <a:p>
              <a:endParaRPr lang="en-US" dirty="0"/>
            </a:p>
          </p:txBody>
        </p:sp>
        <p:sp>
          <p:nvSpPr>
            <p:cNvPr id="1046" name="Rectangle 18"/>
            <p:cNvSpPr>
              <a:spLocks noChangeArrowheads="1"/>
            </p:cNvSpPr>
            <p:nvPr/>
          </p:nvSpPr>
          <p:spPr bwMode="auto">
            <a:xfrm>
              <a:off x="3871" y="1867"/>
              <a:ext cx="40" cy="3"/>
            </a:xfrm>
            <a:prstGeom prst="rect">
              <a:avLst/>
            </a:prstGeom>
            <a:solidFill>
              <a:schemeClr val="folHlink"/>
            </a:solidFill>
            <a:ln w="1588">
              <a:solidFill>
                <a:srgbClr val="404040"/>
              </a:solidFill>
              <a:miter lim="800000"/>
              <a:headEnd/>
              <a:tailEnd/>
            </a:ln>
          </p:spPr>
          <p:txBody>
            <a:bodyPr/>
            <a:lstStyle/>
            <a:p>
              <a:endParaRPr lang="en-US" dirty="0"/>
            </a:p>
          </p:txBody>
        </p:sp>
        <p:sp>
          <p:nvSpPr>
            <p:cNvPr id="1047" name="Rectangle 19"/>
            <p:cNvSpPr>
              <a:spLocks noChangeArrowheads="1"/>
            </p:cNvSpPr>
            <p:nvPr/>
          </p:nvSpPr>
          <p:spPr bwMode="auto">
            <a:xfrm>
              <a:off x="4033" y="1867"/>
              <a:ext cx="35" cy="3"/>
            </a:xfrm>
            <a:prstGeom prst="rect">
              <a:avLst/>
            </a:prstGeom>
            <a:solidFill>
              <a:schemeClr val="folHlink"/>
            </a:solidFill>
            <a:ln w="1588">
              <a:solidFill>
                <a:srgbClr val="404040"/>
              </a:solidFill>
              <a:miter lim="800000"/>
              <a:headEnd/>
              <a:tailEnd/>
            </a:ln>
          </p:spPr>
          <p:txBody>
            <a:bodyPr/>
            <a:lstStyle/>
            <a:p>
              <a:endParaRPr lang="en-US" dirty="0"/>
            </a:p>
          </p:txBody>
        </p:sp>
        <p:sp>
          <p:nvSpPr>
            <p:cNvPr id="1048" name="Rectangle 20"/>
            <p:cNvSpPr>
              <a:spLocks noChangeArrowheads="1"/>
            </p:cNvSpPr>
            <p:nvPr/>
          </p:nvSpPr>
          <p:spPr bwMode="auto">
            <a:xfrm>
              <a:off x="4229" y="1867"/>
              <a:ext cx="27" cy="3"/>
            </a:xfrm>
            <a:prstGeom prst="rect">
              <a:avLst/>
            </a:prstGeom>
            <a:solidFill>
              <a:schemeClr val="folHlink"/>
            </a:solidFill>
            <a:ln w="1588">
              <a:solidFill>
                <a:srgbClr val="404040"/>
              </a:solidFill>
              <a:miter lim="800000"/>
              <a:headEnd/>
              <a:tailEnd/>
            </a:ln>
          </p:spPr>
          <p:txBody>
            <a:bodyPr/>
            <a:lstStyle/>
            <a:p>
              <a:endParaRPr lang="en-US" dirty="0"/>
            </a:p>
          </p:txBody>
        </p:sp>
        <p:sp>
          <p:nvSpPr>
            <p:cNvPr id="1049" name="Freeform 21"/>
            <p:cNvSpPr>
              <a:spLocks/>
            </p:cNvSpPr>
            <p:nvPr/>
          </p:nvSpPr>
          <p:spPr bwMode="auto">
            <a:xfrm>
              <a:off x="3575" y="1804"/>
              <a:ext cx="146" cy="2"/>
            </a:xfrm>
            <a:custGeom>
              <a:avLst/>
              <a:gdLst>
                <a:gd name="T0" fmla="*/ 0 w 294"/>
                <a:gd name="T1" fmla="*/ 0 h 3"/>
                <a:gd name="T2" fmla="*/ 294 w 294"/>
                <a:gd name="T3" fmla="*/ 0 h 3"/>
                <a:gd name="T4" fmla="*/ 291 w 294"/>
                <a:gd name="T5" fmla="*/ 3 h 3"/>
                <a:gd name="T6" fmla="*/ 0 w 294"/>
                <a:gd name="T7" fmla="*/ 3 h 3"/>
                <a:gd name="T8" fmla="*/ 0 w 294"/>
                <a:gd name="T9" fmla="*/ 0 h 3"/>
                <a:gd name="T10" fmla="*/ 0 60000 65536"/>
                <a:gd name="T11" fmla="*/ 0 60000 65536"/>
                <a:gd name="T12" fmla="*/ 0 60000 65536"/>
                <a:gd name="T13" fmla="*/ 0 60000 65536"/>
                <a:gd name="T14" fmla="*/ 0 60000 65536"/>
                <a:gd name="T15" fmla="*/ 0 w 294"/>
                <a:gd name="T16" fmla="*/ 0 h 3"/>
                <a:gd name="T17" fmla="*/ 294 w 294"/>
                <a:gd name="T18" fmla="*/ 3 h 3"/>
              </a:gdLst>
              <a:ahLst/>
              <a:cxnLst>
                <a:cxn ang="T10">
                  <a:pos x="T0" y="T1"/>
                </a:cxn>
                <a:cxn ang="T11">
                  <a:pos x="T2" y="T3"/>
                </a:cxn>
                <a:cxn ang="T12">
                  <a:pos x="T4" y="T5"/>
                </a:cxn>
                <a:cxn ang="T13">
                  <a:pos x="T6" y="T7"/>
                </a:cxn>
                <a:cxn ang="T14">
                  <a:pos x="T8" y="T9"/>
                </a:cxn>
              </a:cxnLst>
              <a:rect l="T15" t="T16" r="T17" b="T18"/>
              <a:pathLst>
                <a:path w="294" h="3">
                  <a:moveTo>
                    <a:pt x="0" y="0"/>
                  </a:moveTo>
                  <a:lnTo>
                    <a:pt x="294" y="0"/>
                  </a:lnTo>
                  <a:lnTo>
                    <a:pt x="291" y="3"/>
                  </a:lnTo>
                  <a:lnTo>
                    <a:pt x="0" y="3"/>
                  </a:lnTo>
                  <a:lnTo>
                    <a:pt x="0" y="0"/>
                  </a:lnTo>
                  <a:close/>
                </a:path>
              </a:pathLst>
            </a:custGeom>
            <a:solidFill>
              <a:schemeClr val="folHlink"/>
            </a:solidFill>
            <a:ln w="1588">
              <a:solidFill>
                <a:srgbClr val="404040"/>
              </a:solidFill>
              <a:round/>
              <a:headEnd/>
              <a:tailEnd/>
            </a:ln>
          </p:spPr>
          <p:txBody>
            <a:bodyPr/>
            <a:lstStyle/>
            <a:p>
              <a:endParaRPr lang="en-US" dirty="0"/>
            </a:p>
          </p:txBody>
        </p:sp>
        <p:sp>
          <p:nvSpPr>
            <p:cNvPr id="1050" name="Freeform 22"/>
            <p:cNvSpPr>
              <a:spLocks/>
            </p:cNvSpPr>
            <p:nvPr/>
          </p:nvSpPr>
          <p:spPr bwMode="auto">
            <a:xfrm>
              <a:off x="3762" y="1804"/>
              <a:ext cx="121" cy="2"/>
            </a:xfrm>
            <a:custGeom>
              <a:avLst/>
              <a:gdLst>
                <a:gd name="T0" fmla="*/ 242 w 242"/>
                <a:gd name="T1" fmla="*/ 0 h 3"/>
                <a:gd name="T2" fmla="*/ 0 w 242"/>
                <a:gd name="T3" fmla="*/ 0 h 3"/>
                <a:gd name="T4" fmla="*/ 3 w 242"/>
                <a:gd name="T5" fmla="*/ 3 h 3"/>
                <a:gd name="T6" fmla="*/ 242 w 242"/>
                <a:gd name="T7" fmla="*/ 3 h 3"/>
                <a:gd name="T8" fmla="*/ 242 w 242"/>
                <a:gd name="T9" fmla="*/ 0 h 3"/>
                <a:gd name="T10" fmla="*/ 0 60000 65536"/>
                <a:gd name="T11" fmla="*/ 0 60000 65536"/>
                <a:gd name="T12" fmla="*/ 0 60000 65536"/>
                <a:gd name="T13" fmla="*/ 0 60000 65536"/>
                <a:gd name="T14" fmla="*/ 0 60000 65536"/>
                <a:gd name="T15" fmla="*/ 0 w 242"/>
                <a:gd name="T16" fmla="*/ 0 h 3"/>
                <a:gd name="T17" fmla="*/ 242 w 242"/>
                <a:gd name="T18" fmla="*/ 3 h 3"/>
              </a:gdLst>
              <a:ahLst/>
              <a:cxnLst>
                <a:cxn ang="T10">
                  <a:pos x="T0" y="T1"/>
                </a:cxn>
                <a:cxn ang="T11">
                  <a:pos x="T2" y="T3"/>
                </a:cxn>
                <a:cxn ang="T12">
                  <a:pos x="T4" y="T5"/>
                </a:cxn>
                <a:cxn ang="T13">
                  <a:pos x="T6" y="T7"/>
                </a:cxn>
                <a:cxn ang="T14">
                  <a:pos x="T8" y="T9"/>
                </a:cxn>
              </a:cxnLst>
              <a:rect l="T15" t="T16" r="T17" b="T18"/>
              <a:pathLst>
                <a:path w="242" h="3">
                  <a:moveTo>
                    <a:pt x="242" y="0"/>
                  </a:moveTo>
                  <a:lnTo>
                    <a:pt x="0" y="0"/>
                  </a:lnTo>
                  <a:lnTo>
                    <a:pt x="3" y="3"/>
                  </a:lnTo>
                  <a:lnTo>
                    <a:pt x="242" y="3"/>
                  </a:lnTo>
                  <a:lnTo>
                    <a:pt x="242" y="0"/>
                  </a:lnTo>
                  <a:close/>
                </a:path>
              </a:pathLst>
            </a:custGeom>
            <a:solidFill>
              <a:schemeClr val="folHlink"/>
            </a:solidFill>
            <a:ln w="1588">
              <a:solidFill>
                <a:srgbClr val="404040"/>
              </a:solidFill>
              <a:round/>
              <a:headEnd/>
              <a:tailEnd/>
            </a:ln>
          </p:spPr>
          <p:txBody>
            <a:bodyPr/>
            <a:lstStyle/>
            <a:p>
              <a:endParaRPr lang="en-US" dirty="0"/>
            </a:p>
          </p:txBody>
        </p:sp>
        <p:sp>
          <p:nvSpPr>
            <p:cNvPr id="1051" name="Freeform 23"/>
            <p:cNvSpPr>
              <a:spLocks/>
            </p:cNvSpPr>
            <p:nvPr/>
          </p:nvSpPr>
          <p:spPr bwMode="auto">
            <a:xfrm>
              <a:off x="3961" y="1804"/>
              <a:ext cx="60" cy="2"/>
            </a:xfrm>
            <a:custGeom>
              <a:avLst/>
              <a:gdLst>
                <a:gd name="T0" fmla="*/ 121 w 121"/>
                <a:gd name="T1" fmla="*/ 0 h 3"/>
                <a:gd name="T2" fmla="*/ 0 w 121"/>
                <a:gd name="T3" fmla="*/ 0 h 3"/>
                <a:gd name="T4" fmla="*/ 1 w 121"/>
                <a:gd name="T5" fmla="*/ 3 h 3"/>
                <a:gd name="T6" fmla="*/ 121 w 121"/>
                <a:gd name="T7" fmla="*/ 3 h 3"/>
                <a:gd name="T8" fmla="*/ 121 w 121"/>
                <a:gd name="T9" fmla="*/ 0 h 3"/>
                <a:gd name="T10" fmla="*/ 0 60000 65536"/>
                <a:gd name="T11" fmla="*/ 0 60000 65536"/>
                <a:gd name="T12" fmla="*/ 0 60000 65536"/>
                <a:gd name="T13" fmla="*/ 0 60000 65536"/>
                <a:gd name="T14" fmla="*/ 0 60000 65536"/>
                <a:gd name="T15" fmla="*/ 0 w 121"/>
                <a:gd name="T16" fmla="*/ 0 h 3"/>
                <a:gd name="T17" fmla="*/ 121 w 121"/>
                <a:gd name="T18" fmla="*/ 3 h 3"/>
              </a:gdLst>
              <a:ahLst/>
              <a:cxnLst>
                <a:cxn ang="T10">
                  <a:pos x="T0" y="T1"/>
                </a:cxn>
                <a:cxn ang="T11">
                  <a:pos x="T2" y="T3"/>
                </a:cxn>
                <a:cxn ang="T12">
                  <a:pos x="T4" y="T5"/>
                </a:cxn>
                <a:cxn ang="T13">
                  <a:pos x="T6" y="T7"/>
                </a:cxn>
                <a:cxn ang="T14">
                  <a:pos x="T8" y="T9"/>
                </a:cxn>
              </a:cxnLst>
              <a:rect l="T15" t="T16" r="T17" b="T18"/>
              <a:pathLst>
                <a:path w="121" h="3">
                  <a:moveTo>
                    <a:pt x="121" y="0"/>
                  </a:moveTo>
                  <a:lnTo>
                    <a:pt x="0" y="0"/>
                  </a:lnTo>
                  <a:lnTo>
                    <a:pt x="1" y="3"/>
                  </a:lnTo>
                  <a:lnTo>
                    <a:pt x="121" y="3"/>
                  </a:lnTo>
                  <a:lnTo>
                    <a:pt x="121" y="0"/>
                  </a:lnTo>
                  <a:close/>
                </a:path>
              </a:pathLst>
            </a:custGeom>
            <a:solidFill>
              <a:schemeClr val="folHlink"/>
            </a:solidFill>
            <a:ln w="1588">
              <a:solidFill>
                <a:srgbClr val="404040"/>
              </a:solidFill>
              <a:round/>
              <a:headEnd/>
              <a:tailEnd/>
            </a:ln>
          </p:spPr>
          <p:txBody>
            <a:bodyPr/>
            <a:lstStyle/>
            <a:p>
              <a:endParaRPr lang="en-US" dirty="0"/>
            </a:p>
          </p:txBody>
        </p:sp>
        <p:sp>
          <p:nvSpPr>
            <p:cNvPr id="1052" name="Freeform 24"/>
            <p:cNvSpPr>
              <a:spLocks/>
            </p:cNvSpPr>
            <p:nvPr/>
          </p:nvSpPr>
          <p:spPr bwMode="auto">
            <a:xfrm>
              <a:off x="4156" y="1804"/>
              <a:ext cx="60" cy="2"/>
            </a:xfrm>
            <a:custGeom>
              <a:avLst/>
              <a:gdLst>
                <a:gd name="T0" fmla="*/ 121 w 121"/>
                <a:gd name="T1" fmla="*/ 0 h 3"/>
                <a:gd name="T2" fmla="*/ 0 w 121"/>
                <a:gd name="T3" fmla="*/ 0 h 3"/>
                <a:gd name="T4" fmla="*/ 1 w 121"/>
                <a:gd name="T5" fmla="*/ 3 h 3"/>
                <a:gd name="T6" fmla="*/ 121 w 121"/>
                <a:gd name="T7" fmla="*/ 3 h 3"/>
                <a:gd name="T8" fmla="*/ 121 w 121"/>
                <a:gd name="T9" fmla="*/ 0 h 3"/>
                <a:gd name="T10" fmla="*/ 0 60000 65536"/>
                <a:gd name="T11" fmla="*/ 0 60000 65536"/>
                <a:gd name="T12" fmla="*/ 0 60000 65536"/>
                <a:gd name="T13" fmla="*/ 0 60000 65536"/>
                <a:gd name="T14" fmla="*/ 0 60000 65536"/>
                <a:gd name="T15" fmla="*/ 0 w 121"/>
                <a:gd name="T16" fmla="*/ 0 h 3"/>
                <a:gd name="T17" fmla="*/ 121 w 121"/>
                <a:gd name="T18" fmla="*/ 3 h 3"/>
              </a:gdLst>
              <a:ahLst/>
              <a:cxnLst>
                <a:cxn ang="T10">
                  <a:pos x="T0" y="T1"/>
                </a:cxn>
                <a:cxn ang="T11">
                  <a:pos x="T2" y="T3"/>
                </a:cxn>
                <a:cxn ang="T12">
                  <a:pos x="T4" y="T5"/>
                </a:cxn>
                <a:cxn ang="T13">
                  <a:pos x="T6" y="T7"/>
                </a:cxn>
                <a:cxn ang="T14">
                  <a:pos x="T8" y="T9"/>
                </a:cxn>
              </a:cxnLst>
              <a:rect l="T15" t="T16" r="T17" b="T18"/>
              <a:pathLst>
                <a:path w="121" h="3">
                  <a:moveTo>
                    <a:pt x="121" y="0"/>
                  </a:moveTo>
                  <a:lnTo>
                    <a:pt x="0" y="0"/>
                  </a:lnTo>
                  <a:lnTo>
                    <a:pt x="1" y="3"/>
                  </a:lnTo>
                  <a:lnTo>
                    <a:pt x="121" y="3"/>
                  </a:lnTo>
                  <a:lnTo>
                    <a:pt x="121" y="0"/>
                  </a:lnTo>
                  <a:close/>
                </a:path>
              </a:pathLst>
            </a:custGeom>
            <a:solidFill>
              <a:schemeClr val="folHlink"/>
            </a:solidFill>
            <a:ln w="1588">
              <a:solidFill>
                <a:srgbClr val="404040"/>
              </a:solidFill>
              <a:round/>
              <a:headEnd/>
              <a:tailEnd/>
            </a:ln>
          </p:spPr>
          <p:txBody>
            <a:bodyPr/>
            <a:lstStyle/>
            <a:p>
              <a:endParaRPr lang="en-US" dirty="0"/>
            </a:p>
          </p:txBody>
        </p:sp>
      </p:grpSp>
      <p:graphicFrame>
        <p:nvGraphicFramePr>
          <p:cNvPr id="1026" name="Object 25"/>
          <p:cNvGraphicFramePr>
            <a:graphicFrameLocks noChangeAspect="1"/>
          </p:cNvGraphicFramePr>
          <p:nvPr>
            <p:extLst>
              <p:ext uri="{D42A27DB-BD31-4B8C-83A1-F6EECF244321}">
                <p14:modId xmlns:p14="http://schemas.microsoft.com/office/powerpoint/2010/main" val="1585245509"/>
              </p:ext>
            </p:extLst>
          </p:nvPr>
        </p:nvGraphicFramePr>
        <p:xfrm>
          <a:off x="6826226" y="4114800"/>
          <a:ext cx="1754187" cy="1822450"/>
        </p:xfrm>
        <a:graphic>
          <a:graphicData uri="http://schemas.openxmlformats.org/presentationml/2006/ole">
            <mc:AlternateContent xmlns:mc="http://schemas.openxmlformats.org/markup-compatibility/2006">
              <mc:Choice xmlns:v="urn:schemas-microsoft-com:vml" Requires="v">
                <p:oleObj spid="_x0000_s154672" name="Clip" r:id="rId4" imgW="1756080" imgH="1822680" progId="">
                  <p:embed/>
                </p:oleObj>
              </mc:Choice>
              <mc:Fallback>
                <p:oleObj name="Clip" r:id="rId4" imgW="1756080" imgH="182268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26226" y="4114800"/>
                        <a:ext cx="1754187" cy="1822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9281965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2"/>
          <p:cNvSpPr>
            <a:spLocks noGrp="1" noChangeArrowheads="1"/>
          </p:cNvSpPr>
          <p:nvPr>
            <p:ph type="title"/>
          </p:nvPr>
        </p:nvSpPr>
        <p:spPr/>
        <p:txBody>
          <a:bodyPr lIns="102833" tIns="51417" rIns="102833" bIns="51417" anchor="t"/>
          <a:lstStyle/>
          <a:p>
            <a:pPr eaLnBrk="1" hangingPunct="1"/>
            <a:r>
              <a:rPr lang="en-US" dirty="0" smtClean="0"/>
              <a:t>Process Myths and Abuses</a:t>
            </a:r>
          </a:p>
        </p:txBody>
      </p:sp>
      <p:sp>
        <p:nvSpPr>
          <p:cNvPr id="25606" name="Rectangle 3"/>
          <p:cNvSpPr>
            <a:spLocks noGrp="1" noChangeArrowheads="1"/>
          </p:cNvSpPr>
          <p:nvPr>
            <p:ph idx="1"/>
          </p:nvPr>
        </p:nvSpPr>
        <p:spPr/>
        <p:txBody>
          <a:bodyPr lIns="102833" tIns="51417" rIns="102833" bIns="51417"/>
          <a:lstStyle/>
          <a:p>
            <a:pPr eaLnBrk="1" hangingPunct="1"/>
            <a:r>
              <a:rPr lang="en-US" dirty="0" smtClean="0"/>
              <a:t>Unwillingness or inability to interpret, tailor, or apply judgment regarding a maturity model in light of business needs</a:t>
            </a:r>
          </a:p>
          <a:p>
            <a:pPr lvl="1" eaLnBrk="1" hangingPunct="1"/>
            <a:r>
              <a:rPr lang="en-US" dirty="0" smtClean="0"/>
              <a:t>undertaking process improvement without consideration of business goals</a:t>
            </a:r>
          </a:p>
          <a:p>
            <a:pPr lvl="1" eaLnBrk="1" hangingPunct="1"/>
            <a:r>
              <a:rPr lang="en-US" dirty="0" smtClean="0"/>
              <a:t>following the “letter of the law” instead of the “intent of the law”</a:t>
            </a:r>
          </a:p>
        </p:txBody>
      </p:sp>
    </p:spTree>
    <p:extLst>
      <p:ext uri="{BB962C8B-B14F-4D97-AF65-F5344CB8AC3E}">
        <p14:creationId xmlns:p14="http://schemas.microsoft.com/office/powerpoint/2010/main" val="59202948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458200" cy="5257800"/>
          </a:xfrm>
        </p:spPr>
        <p:txBody>
          <a:bodyPr/>
          <a:lstStyle/>
          <a:p>
            <a:r>
              <a:rPr lang="en-US" sz="1200" dirty="0"/>
              <a:t>Copyright 2014 Carnegie Mellon University</a:t>
            </a:r>
            <a:br>
              <a:rPr lang="en-US" sz="1200" dirty="0"/>
            </a:br>
            <a:r>
              <a:rPr lang="en-US" sz="1200" dirty="0"/>
              <a:t/>
            </a:r>
            <a:br>
              <a:rPr lang="en-US" sz="1200" dirty="0"/>
            </a:br>
            <a:r>
              <a:rPr lang="en-US" sz="1200" dirty="0"/>
              <a:t>This material has been approved for public release and unlimited distribution except as restricted below.</a:t>
            </a:r>
            <a:br>
              <a:rPr lang="en-US" sz="1200" dirty="0"/>
            </a:br>
            <a:r>
              <a:rPr lang="en-US" sz="1200" dirty="0"/>
              <a:t/>
            </a:r>
            <a:br>
              <a:rPr lang="en-US" sz="1200" dirty="0"/>
            </a:br>
            <a:r>
              <a:rPr lang="en-US" sz="1200" dirty="0"/>
              <a:t>This material is based upon work funded and supported by Department of Homeland Security Department of Defense Carnegie Mellon University under Contract No. FA8721-05-C-0003 with Carnegie Mellon University for the operation of the Software Engineering Institute, a federally funded research and development center sponsored by the United States Department of Defense.</a:t>
            </a:r>
            <a:br>
              <a:rPr lang="en-US" sz="1200" dirty="0"/>
            </a:br>
            <a:r>
              <a:rPr lang="en-US" sz="1200" dirty="0"/>
              <a:t/>
            </a:r>
            <a:br>
              <a:rPr lang="en-US" sz="1200" dirty="0"/>
            </a:br>
            <a:r>
              <a:rPr lang="en-US" sz="1200" dirty="0"/>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200" dirty="0"/>
            </a:br>
            <a:r>
              <a:rPr lang="en-US" sz="1200" dirty="0"/>
              <a:t/>
            </a:r>
            <a:br>
              <a:rPr lang="en-US" sz="1200" dirty="0"/>
            </a:br>
            <a:r>
              <a:rPr lang="en-US" sz="1200" dirty="0"/>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200" dirty="0"/>
            </a:br>
            <a:r>
              <a:rPr lang="en-US" sz="1200" dirty="0"/>
              <a:t/>
            </a:r>
            <a:br>
              <a:rPr lang="en-US" sz="1200" dirty="0"/>
            </a:br>
            <a:r>
              <a:rPr lang="en-US" sz="1200" dirty="0"/>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200" dirty="0"/>
            </a:br>
            <a:r>
              <a:rPr lang="en-US" sz="1200" dirty="0"/>
              <a:t/>
            </a:r>
            <a:br>
              <a:rPr lang="en-US" sz="1200" dirty="0"/>
            </a:br>
            <a:r>
              <a:rPr lang="en-US" sz="1200" dirty="0"/>
              <a:t>Although the rights granted by contract do not require course attendance to use this material for U.S. Government purposes, the SEI recommends attendance to ensure proper understanding.</a:t>
            </a:r>
            <a:br>
              <a:rPr lang="en-US" sz="1200" dirty="0"/>
            </a:br>
            <a:r>
              <a:rPr lang="en-US" sz="1200" dirty="0"/>
              <a:t/>
            </a:r>
            <a:br>
              <a:rPr lang="en-US" sz="1200" dirty="0"/>
            </a:br>
            <a:r>
              <a:rPr lang="en-US" sz="1200" dirty="0"/>
              <a:t>DM-0001135</a:t>
            </a:r>
            <a:br>
              <a:rPr lang="en-US" sz="1200" dirty="0"/>
            </a:br>
            <a:endParaRPr lang="en-US" sz="1200" dirty="0"/>
          </a:p>
        </p:txBody>
      </p:sp>
    </p:spTree>
    <p:extLst>
      <p:ext uri="{BB962C8B-B14F-4D97-AF65-F5344CB8AC3E}">
        <p14:creationId xmlns:p14="http://schemas.microsoft.com/office/powerpoint/2010/main" val="3177366421"/>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Rectangle 2"/>
          <p:cNvSpPr>
            <a:spLocks noGrp="1" noChangeArrowheads="1"/>
          </p:cNvSpPr>
          <p:nvPr>
            <p:ph type="title"/>
          </p:nvPr>
        </p:nvSpPr>
        <p:spPr/>
        <p:txBody>
          <a:bodyPr/>
          <a:lstStyle/>
          <a:p>
            <a:pPr eaLnBrk="1" hangingPunct="1"/>
            <a:r>
              <a:rPr lang="en-US" dirty="0" smtClean="0"/>
              <a:t>Process Myths and Abuses</a:t>
            </a:r>
          </a:p>
        </p:txBody>
      </p:sp>
      <p:sp>
        <p:nvSpPr>
          <p:cNvPr id="26630" name="Rectangle 3"/>
          <p:cNvSpPr>
            <a:spLocks noGrp="1" noChangeArrowheads="1"/>
          </p:cNvSpPr>
          <p:nvPr>
            <p:ph idx="1"/>
          </p:nvPr>
        </p:nvSpPr>
        <p:spPr/>
        <p:txBody>
          <a:bodyPr/>
          <a:lstStyle/>
          <a:p>
            <a:pPr eaLnBrk="1" hangingPunct="1"/>
            <a:r>
              <a:rPr lang="en-US" dirty="0" smtClean="0"/>
              <a:t>The assumption that high quality processes automatically mean high quality designs, code, and implementations</a:t>
            </a:r>
          </a:p>
          <a:p>
            <a:pPr lvl="1" eaLnBrk="1" hangingPunct="1"/>
            <a:r>
              <a:rPr lang="en-US" dirty="0" smtClean="0"/>
              <a:t>Chances are good that the quality of these artifacts will be better, but there is no guarantee.</a:t>
            </a:r>
          </a:p>
        </p:txBody>
      </p:sp>
    </p:spTree>
    <p:extLst>
      <p:ext uri="{BB962C8B-B14F-4D97-AF65-F5344CB8AC3E}">
        <p14:creationId xmlns:p14="http://schemas.microsoft.com/office/powerpoint/2010/main" val="2610124396"/>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2"/>
          <p:cNvSpPr>
            <a:spLocks noGrp="1" noChangeArrowheads="1"/>
          </p:cNvSpPr>
          <p:nvPr>
            <p:ph type="title"/>
          </p:nvPr>
        </p:nvSpPr>
        <p:spPr/>
        <p:txBody>
          <a:bodyPr/>
          <a:lstStyle/>
          <a:p>
            <a:pPr eaLnBrk="1" hangingPunct="1"/>
            <a:r>
              <a:rPr lang="en-US" dirty="0" smtClean="0"/>
              <a:t>Process Myths and Abuses</a:t>
            </a:r>
          </a:p>
        </p:txBody>
      </p:sp>
      <p:sp>
        <p:nvSpPr>
          <p:cNvPr id="27654" name="Rectangle 3"/>
          <p:cNvSpPr>
            <a:spLocks noGrp="1" noChangeArrowheads="1"/>
          </p:cNvSpPr>
          <p:nvPr>
            <p:ph idx="1"/>
          </p:nvPr>
        </p:nvSpPr>
        <p:spPr/>
        <p:txBody>
          <a:bodyPr/>
          <a:lstStyle/>
          <a:p>
            <a:pPr eaLnBrk="1" hangingPunct="1"/>
            <a:r>
              <a:rPr lang="en-US" dirty="0" smtClean="0"/>
              <a:t>The assumption that low maturity organizations will automatically produce low quality designs, code, and implementations</a:t>
            </a:r>
          </a:p>
          <a:p>
            <a:pPr lvl="1" eaLnBrk="1" hangingPunct="1"/>
            <a:r>
              <a:rPr lang="en-US" dirty="0"/>
              <a:t>S</a:t>
            </a:r>
            <a:r>
              <a:rPr lang="en-US" dirty="0" smtClean="0"/>
              <a:t>uccessful organizations that have low maturity processes typically have lots of virtuosos.</a:t>
            </a:r>
          </a:p>
          <a:p>
            <a:pPr lvl="1" eaLnBrk="1" hangingPunct="1"/>
            <a:r>
              <a:rPr lang="en-US" dirty="0"/>
              <a:t>O</a:t>
            </a:r>
            <a:r>
              <a:rPr lang="en-US" dirty="0" smtClean="0"/>
              <a:t>ften these organizations produce reasonable, even innovative systems, but the results are unpredictable.</a:t>
            </a:r>
          </a:p>
        </p:txBody>
      </p:sp>
    </p:spTree>
    <p:extLst>
      <p:ext uri="{BB962C8B-B14F-4D97-AF65-F5344CB8AC3E}">
        <p14:creationId xmlns:p14="http://schemas.microsoft.com/office/powerpoint/2010/main" val="3727405809"/>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9" name="Picture 4"/>
          <p:cNvPicPr>
            <a:picLocks noChangeAspect="1" noChangeArrowheads="1"/>
          </p:cNvPicPr>
          <p:nvPr/>
        </p:nvPicPr>
        <p:blipFill>
          <a:blip r:embed="rId3" cstate="print"/>
          <a:srcRect/>
          <a:stretch>
            <a:fillRect/>
          </a:stretch>
        </p:blipFill>
        <p:spPr bwMode="auto">
          <a:xfrm>
            <a:off x="5715000" y="2057400"/>
            <a:ext cx="3133725" cy="1949450"/>
          </a:xfrm>
          <a:prstGeom prst="rect">
            <a:avLst/>
          </a:prstGeom>
          <a:noFill/>
          <a:ln w="9525">
            <a:noFill/>
            <a:miter lim="800000"/>
            <a:headEnd/>
            <a:tailEnd/>
          </a:ln>
        </p:spPr>
      </p:pic>
      <p:sp>
        <p:nvSpPr>
          <p:cNvPr id="28677" name="Rectangle 2"/>
          <p:cNvSpPr>
            <a:spLocks noGrp="1" noChangeArrowheads="1"/>
          </p:cNvSpPr>
          <p:nvPr>
            <p:ph type="title"/>
          </p:nvPr>
        </p:nvSpPr>
        <p:spPr/>
        <p:txBody>
          <a:bodyPr/>
          <a:lstStyle/>
          <a:p>
            <a:pPr eaLnBrk="1" hangingPunct="1"/>
            <a:r>
              <a:rPr lang="en-US" dirty="0" smtClean="0"/>
              <a:t>Process Myths and Abuses</a:t>
            </a:r>
          </a:p>
        </p:txBody>
      </p:sp>
      <p:sp>
        <p:nvSpPr>
          <p:cNvPr id="28678" name="Rectangle 3"/>
          <p:cNvSpPr>
            <a:spLocks noGrp="1" noChangeArrowheads="1"/>
          </p:cNvSpPr>
          <p:nvPr>
            <p:ph idx="1"/>
          </p:nvPr>
        </p:nvSpPr>
        <p:spPr/>
        <p:txBody>
          <a:bodyPr/>
          <a:lstStyle/>
          <a:p>
            <a:pPr eaLnBrk="1" hangingPunct="1"/>
            <a:r>
              <a:rPr lang="en-US" dirty="0" smtClean="0"/>
              <a:t>High-maturity-level organizations are guaranteed to enjoy high profitability.</a:t>
            </a:r>
          </a:p>
          <a:p>
            <a:pPr lvl="1" eaLnBrk="1" hangingPunct="1"/>
            <a:r>
              <a:rPr lang="en-US" dirty="0" smtClean="0"/>
              <a:t>Royal Enfield example…improved 1950’s design</a:t>
            </a:r>
          </a:p>
          <a:p>
            <a:pPr eaLnBrk="1" hangingPunct="1"/>
            <a:endParaRPr lang="en-US" dirty="0" smtClean="0"/>
          </a:p>
          <a:p>
            <a:pPr eaLnBrk="1" hangingPunct="1"/>
            <a:endParaRPr lang="en-US" dirty="0" smtClean="0"/>
          </a:p>
          <a:p>
            <a:pPr marL="0" indent="0" eaLnBrk="1" hangingPunct="1">
              <a:buNone/>
            </a:pPr>
            <a:endParaRPr lang="en-US" dirty="0"/>
          </a:p>
          <a:p>
            <a:pPr eaLnBrk="1" hangingPunct="1"/>
            <a:r>
              <a:rPr lang="en-US" dirty="0" smtClean="0"/>
              <a:t>High maturity can only be achieved through high “ritualization.”</a:t>
            </a:r>
          </a:p>
          <a:p>
            <a:pPr lvl="1" eaLnBrk="1" hangingPunct="1"/>
            <a:r>
              <a:rPr lang="en-US" dirty="0" smtClean="0"/>
              <a:t>Red Bead experiment</a:t>
            </a:r>
          </a:p>
        </p:txBody>
      </p:sp>
    </p:spTree>
    <p:extLst>
      <p:ext uri="{BB962C8B-B14F-4D97-AF65-F5344CB8AC3E}">
        <p14:creationId xmlns:p14="http://schemas.microsoft.com/office/powerpoint/2010/main" val="165009101"/>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162886" y="212725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Sample Processes</a:t>
            </a:r>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1652042106"/>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Rectangle 2"/>
          <p:cNvSpPr>
            <a:spLocks noGrp="1" noChangeArrowheads="1"/>
          </p:cNvSpPr>
          <p:nvPr>
            <p:ph type="title"/>
          </p:nvPr>
        </p:nvSpPr>
        <p:spPr/>
        <p:txBody>
          <a:bodyPr/>
          <a:lstStyle/>
          <a:p>
            <a:pPr eaLnBrk="1" hangingPunct="1"/>
            <a:r>
              <a:rPr lang="en-US" sz="4000" dirty="0" smtClean="0"/>
              <a:t>Process Spectrum</a:t>
            </a:r>
          </a:p>
        </p:txBody>
      </p:sp>
      <p:grpSp>
        <p:nvGrpSpPr>
          <p:cNvPr id="30726" name="Group 3"/>
          <p:cNvGrpSpPr>
            <a:grpSpLocks noChangeAspect="1"/>
          </p:cNvGrpSpPr>
          <p:nvPr/>
        </p:nvGrpSpPr>
        <p:grpSpPr bwMode="auto">
          <a:xfrm>
            <a:off x="457200" y="2590800"/>
            <a:ext cx="8229600" cy="2819400"/>
            <a:chOff x="1800" y="5720"/>
            <a:chExt cx="8789" cy="3740"/>
          </a:xfrm>
        </p:grpSpPr>
        <p:sp>
          <p:nvSpPr>
            <p:cNvPr id="30735" name="AutoShape 4"/>
            <p:cNvSpPr>
              <a:spLocks noChangeAspect="1" noChangeArrowheads="1"/>
            </p:cNvSpPr>
            <p:nvPr/>
          </p:nvSpPr>
          <p:spPr bwMode="auto">
            <a:xfrm>
              <a:off x="1800" y="5720"/>
              <a:ext cx="8789" cy="3740"/>
            </a:xfrm>
            <a:prstGeom prst="rect">
              <a:avLst/>
            </a:prstGeom>
            <a:noFill/>
            <a:ln w="9525">
              <a:noFill/>
              <a:miter lim="800000"/>
              <a:headEnd/>
              <a:tailEnd/>
            </a:ln>
          </p:spPr>
          <p:txBody>
            <a:bodyPr/>
            <a:lstStyle/>
            <a:p>
              <a:endParaRPr lang="en-US" dirty="0"/>
            </a:p>
          </p:txBody>
        </p:sp>
        <p:sp>
          <p:nvSpPr>
            <p:cNvPr id="30736" name="Line 5"/>
            <p:cNvSpPr>
              <a:spLocks noChangeShapeType="1"/>
            </p:cNvSpPr>
            <p:nvPr/>
          </p:nvSpPr>
          <p:spPr bwMode="auto">
            <a:xfrm flipH="1">
              <a:off x="8345" y="7403"/>
              <a:ext cx="1" cy="561"/>
            </a:xfrm>
            <a:prstGeom prst="line">
              <a:avLst/>
            </a:prstGeom>
            <a:noFill/>
            <a:ln w="9525">
              <a:solidFill>
                <a:srgbClr val="000000"/>
              </a:solidFill>
              <a:round/>
              <a:headEnd/>
              <a:tailEnd type="triangle" w="med" len="med"/>
            </a:ln>
          </p:spPr>
          <p:txBody>
            <a:bodyPr/>
            <a:lstStyle/>
            <a:p>
              <a:endParaRPr lang="en-US" dirty="0"/>
            </a:p>
          </p:txBody>
        </p:sp>
        <p:sp>
          <p:nvSpPr>
            <p:cNvPr id="30737" name="Text Box 6"/>
            <p:cNvSpPr txBox="1">
              <a:spLocks noChangeArrowheads="1"/>
            </p:cNvSpPr>
            <p:nvPr/>
          </p:nvSpPr>
          <p:spPr bwMode="auto">
            <a:xfrm>
              <a:off x="7971" y="7029"/>
              <a:ext cx="748" cy="374"/>
            </a:xfrm>
            <a:prstGeom prst="rect">
              <a:avLst/>
            </a:prstGeom>
            <a:noFill/>
            <a:ln w="9525">
              <a:noFill/>
              <a:miter lim="800000"/>
              <a:headEnd/>
              <a:tailEnd/>
            </a:ln>
          </p:spPr>
          <p:txBody>
            <a:bodyPr lIns="0" tIns="0" rIns="0" bIns="0"/>
            <a:lstStyle/>
            <a:p>
              <a:pPr algn="ctr" eaLnBrk="1" hangingPunct="1"/>
              <a:r>
                <a:rPr lang="en-US" sz="1400" dirty="0">
                  <a:solidFill>
                    <a:srgbClr val="0000FF"/>
                  </a:solidFill>
                </a:rPr>
                <a:t>TSP</a:t>
              </a:r>
              <a:endParaRPr lang="en-US" sz="1400" b="0" dirty="0">
                <a:solidFill>
                  <a:schemeClr val="folHlink"/>
                </a:solidFill>
                <a:latin typeface="Tahoma" pitchFamily="34" charset="0"/>
              </a:endParaRPr>
            </a:p>
          </p:txBody>
        </p:sp>
        <p:sp>
          <p:nvSpPr>
            <p:cNvPr id="30738" name="Line 7"/>
            <p:cNvSpPr>
              <a:spLocks noChangeShapeType="1"/>
            </p:cNvSpPr>
            <p:nvPr/>
          </p:nvSpPr>
          <p:spPr bwMode="auto">
            <a:xfrm>
              <a:off x="4231" y="7403"/>
              <a:ext cx="1" cy="561"/>
            </a:xfrm>
            <a:prstGeom prst="line">
              <a:avLst/>
            </a:prstGeom>
            <a:noFill/>
            <a:ln w="9525">
              <a:solidFill>
                <a:srgbClr val="000000"/>
              </a:solidFill>
              <a:round/>
              <a:headEnd/>
              <a:tailEnd type="triangle" w="med" len="med"/>
            </a:ln>
          </p:spPr>
          <p:txBody>
            <a:bodyPr/>
            <a:lstStyle/>
            <a:p>
              <a:endParaRPr lang="en-US" dirty="0"/>
            </a:p>
          </p:txBody>
        </p:sp>
        <p:sp>
          <p:nvSpPr>
            <p:cNvPr id="30739" name="Text Box 8"/>
            <p:cNvSpPr txBox="1">
              <a:spLocks noChangeArrowheads="1"/>
            </p:cNvSpPr>
            <p:nvPr/>
          </p:nvSpPr>
          <p:spPr bwMode="auto">
            <a:xfrm>
              <a:off x="3857" y="6842"/>
              <a:ext cx="748" cy="561"/>
            </a:xfrm>
            <a:prstGeom prst="rect">
              <a:avLst/>
            </a:prstGeom>
            <a:noFill/>
            <a:ln w="9525">
              <a:noFill/>
              <a:miter lim="800000"/>
              <a:headEnd/>
              <a:tailEnd/>
            </a:ln>
          </p:spPr>
          <p:txBody>
            <a:bodyPr lIns="0" tIns="0" rIns="0" bIns="0"/>
            <a:lstStyle/>
            <a:p>
              <a:pPr algn="ctr" eaLnBrk="1" hangingPunct="1"/>
              <a:r>
                <a:rPr lang="en-US" sz="1400" dirty="0">
                  <a:solidFill>
                    <a:srgbClr val="0000FF"/>
                  </a:solidFill>
                </a:rPr>
                <a:t>XP and Scrum</a:t>
              </a:r>
              <a:endParaRPr lang="en-US" sz="1400" b="0" dirty="0">
                <a:solidFill>
                  <a:schemeClr val="folHlink"/>
                </a:solidFill>
                <a:latin typeface="Tahoma" pitchFamily="34" charset="0"/>
              </a:endParaRPr>
            </a:p>
          </p:txBody>
        </p:sp>
        <p:sp>
          <p:nvSpPr>
            <p:cNvPr id="30740" name="Line 9"/>
            <p:cNvSpPr>
              <a:spLocks noChangeShapeType="1"/>
            </p:cNvSpPr>
            <p:nvPr/>
          </p:nvSpPr>
          <p:spPr bwMode="auto">
            <a:xfrm flipH="1">
              <a:off x="2174" y="7403"/>
              <a:ext cx="1" cy="561"/>
            </a:xfrm>
            <a:prstGeom prst="line">
              <a:avLst/>
            </a:prstGeom>
            <a:noFill/>
            <a:ln w="9525">
              <a:solidFill>
                <a:srgbClr val="000000"/>
              </a:solidFill>
              <a:round/>
              <a:headEnd/>
              <a:tailEnd type="triangle" w="med" len="med"/>
            </a:ln>
          </p:spPr>
          <p:txBody>
            <a:bodyPr/>
            <a:lstStyle/>
            <a:p>
              <a:endParaRPr lang="en-US" dirty="0"/>
            </a:p>
          </p:txBody>
        </p:sp>
        <p:sp>
          <p:nvSpPr>
            <p:cNvPr id="30741" name="Text Box 10"/>
            <p:cNvSpPr txBox="1">
              <a:spLocks noChangeArrowheads="1"/>
            </p:cNvSpPr>
            <p:nvPr/>
          </p:nvSpPr>
          <p:spPr bwMode="auto">
            <a:xfrm>
              <a:off x="1800" y="7029"/>
              <a:ext cx="748" cy="374"/>
            </a:xfrm>
            <a:prstGeom prst="rect">
              <a:avLst/>
            </a:prstGeom>
            <a:noFill/>
            <a:ln w="9525">
              <a:noFill/>
              <a:miter lim="800000"/>
              <a:headEnd/>
              <a:tailEnd/>
            </a:ln>
          </p:spPr>
          <p:txBody>
            <a:bodyPr lIns="0" tIns="0" rIns="0" bIns="0"/>
            <a:lstStyle/>
            <a:p>
              <a:pPr algn="ctr" eaLnBrk="1" hangingPunct="1"/>
              <a:r>
                <a:rPr lang="en-US" sz="1400" dirty="0">
                  <a:solidFill>
                    <a:schemeClr val="bg2"/>
                  </a:solidFill>
                </a:rPr>
                <a:t>Hackers</a:t>
              </a:r>
              <a:endParaRPr lang="en-US" sz="1400" dirty="0">
                <a:solidFill>
                  <a:schemeClr val="bg2"/>
                </a:solidFill>
                <a:latin typeface="Tahoma" pitchFamily="34" charset="0"/>
              </a:endParaRPr>
            </a:p>
          </p:txBody>
        </p:sp>
        <p:sp>
          <p:nvSpPr>
            <p:cNvPr id="30742" name="Text Box 11"/>
            <p:cNvSpPr txBox="1">
              <a:spLocks noChangeArrowheads="1"/>
            </p:cNvSpPr>
            <p:nvPr/>
          </p:nvSpPr>
          <p:spPr bwMode="auto">
            <a:xfrm>
              <a:off x="9280" y="5907"/>
              <a:ext cx="1122" cy="748"/>
            </a:xfrm>
            <a:prstGeom prst="rect">
              <a:avLst/>
            </a:prstGeom>
            <a:noFill/>
            <a:ln w="9525">
              <a:noFill/>
              <a:miter lim="800000"/>
              <a:headEnd/>
              <a:tailEnd/>
            </a:ln>
          </p:spPr>
          <p:txBody>
            <a:bodyPr lIns="0" tIns="0" rIns="0" bIns="0"/>
            <a:lstStyle/>
            <a:p>
              <a:pPr algn="ctr" eaLnBrk="1" hangingPunct="1"/>
              <a:r>
                <a:rPr lang="en-US" sz="1400" b="0" dirty="0">
                  <a:solidFill>
                    <a:schemeClr val="bg2"/>
                  </a:solidFill>
                </a:rPr>
                <a:t>Inch-pebble ironbound contract</a:t>
              </a:r>
              <a:endParaRPr lang="en-US" sz="1400" b="0" dirty="0">
                <a:solidFill>
                  <a:schemeClr val="bg2"/>
                </a:solidFill>
                <a:latin typeface="Tahoma" pitchFamily="34" charset="0"/>
              </a:endParaRPr>
            </a:p>
          </p:txBody>
        </p:sp>
        <p:sp>
          <p:nvSpPr>
            <p:cNvPr id="30743" name="Text Box 12"/>
            <p:cNvSpPr txBox="1">
              <a:spLocks noChangeArrowheads="1"/>
            </p:cNvSpPr>
            <p:nvPr/>
          </p:nvSpPr>
          <p:spPr bwMode="auto">
            <a:xfrm>
              <a:off x="4231" y="8899"/>
              <a:ext cx="1496" cy="374"/>
            </a:xfrm>
            <a:prstGeom prst="rect">
              <a:avLst/>
            </a:prstGeom>
            <a:noFill/>
            <a:ln w="9525">
              <a:noFill/>
              <a:miter lim="800000"/>
              <a:headEnd/>
              <a:tailEnd/>
            </a:ln>
          </p:spPr>
          <p:txBody>
            <a:bodyPr lIns="0" tIns="0" rIns="0" bIns="0"/>
            <a:lstStyle/>
            <a:p>
              <a:pPr eaLnBrk="1" hangingPunct="1"/>
              <a:r>
                <a:rPr lang="en-US" sz="1400" b="0" dirty="0">
                  <a:solidFill>
                    <a:schemeClr val="folHlink"/>
                  </a:solidFill>
                </a:rPr>
                <a:t>Agile processes</a:t>
              </a:r>
              <a:endParaRPr lang="en-US" sz="1400" b="0" dirty="0">
                <a:solidFill>
                  <a:schemeClr val="folHlink"/>
                </a:solidFill>
                <a:latin typeface="Tahoma" pitchFamily="34" charset="0"/>
              </a:endParaRPr>
            </a:p>
          </p:txBody>
        </p:sp>
        <p:sp>
          <p:nvSpPr>
            <p:cNvPr id="30744" name="Text Box 13"/>
            <p:cNvSpPr txBox="1">
              <a:spLocks noChangeArrowheads="1"/>
            </p:cNvSpPr>
            <p:nvPr/>
          </p:nvSpPr>
          <p:spPr bwMode="auto">
            <a:xfrm>
              <a:off x="7784" y="5907"/>
              <a:ext cx="1122" cy="748"/>
            </a:xfrm>
            <a:prstGeom prst="rect">
              <a:avLst/>
            </a:prstGeom>
            <a:noFill/>
            <a:ln w="9525">
              <a:noFill/>
              <a:miter lim="800000"/>
              <a:headEnd/>
              <a:tailEnd/>
            </a:ln>
          </p:spPr>
          <p:txBody>
            <a:bodyPr lIns="0" tIns="0" rIns="0" bIns="0"/>
            <a:lstStyle/>
            <a:p>
              <a:pPr algn="ctr" eaLnBrk="1" hangingPunct="1"/>
              <a:r>
                <a:rPr lang="en-US" sz="1400" b="0" dirty="0">
                  <a:solidFill>
                    <a:schemeClr val="bg2"/>
                  </a:solidFill>
                </a:rPr>
                <a:t>Milestone plan-driven models</a:t>
              </a:r>
              <a:endParaRPr lang="en-US" sz="1400" b="0" dirty="0">
                <a:solidFill>
                  <a:schemeClr val="bg2"/>
                </a:solidFill>
                <a:latin typeface="Tahoma" pitchFamily="34" charset="0"/>
              </a:endParaRPr>
            </a:p>
          </p:txBody>
        </p:sp>
        <p:sp>
          <p:nvSpPr>
            <p:cNvPr id="30745" name="Text Box 14"/>
            <p:cNvSpPr txBox="1">
              <a:spLocks noChangeArrowheads="1"/>
            </p:cNvSpPr>
            <p:nvPr/>
          </p:nvSpPr>
          <p:spPr bwMode="auto">
            <a:xfrm>
              <a:off x="6475" y="5907"/>
              <a:ext cx="1122" cy="748"/>
            </a:xfrm>
            <a:prstGeom prst="rect">
              <a:avLst/>
            </a:prstGeom>
            <a:noFill/>
            <a:ln w="9525">
              <a:noFill/>
              <a:miter lim="800000"/>
              <a:headEnd/>
              <a:tailEnd/>
            </a:ln>
          </p:spPr>
          <p:txBody>
            <a:bodyPr lIns="0" tIns="0" rIns="0" bIns="0"/>
            <a:lstStyle/>
            <a:p>
              <a:pPr algn="ctr" eaLnBrk="1" hangingPunct="1"/>
              <a:r>
                <a:rPr lang="en-US" sz="1100" dirty="0">
                  <a:solidFill>
                    <a:schemeClr val="bg2"/>
                  </a:solidFill>
                </a:rPr>
                <a:t>Milestone risk-driven models</a:t>
              </a:r>
              <a:endParaRPr lang="en-US" sz="1100" dirty="0">
                <a:solidFill>
                  <a:schemeClr val="bg2"/>
                </a:solidFill>
                <a:latin typeface="Tahoma" pitchFamily="34" charset="0"/>
              </a:endParaRPr>
            </a:p>
          </p:txBody>
        </p:sp>
        <p:sp>
          <p:nvSpPr>
            <p:cNvPr id="30746" name="Text Box 15"/>
            <p:cNvSpPr txBox="1">
              <a:spLocks noChangeArrowheads="1"/>
            </p:cNvSpPr>
            <p:nvPr/>
          </p:nvSpPr>
          <p:spPr bwMode="auto">
            <a:xfrm>
              <a:off x="4979" y="5907"/>
              <a:ext cx="1152" cy="748"/>
            </a:xfrm>
            <a:prstGeom prst="rect">
              <a:avLst/>
            </a:prstGeom>
            <a:noFill/>
            <a:ln w="9525">
              <a:noFill/>
              <a:miter lim="800000"/>
              <a:headEnd/>
              <a:tailEnd/>
            </a:ln>
          </p:spPr>
          <p:txBody>
            <a:bodyPr lIns="0" tIns="0" rIns="0" bIns="0"/>
            <a:lstStyle/>
            <a:p>
              <a:pPr algn="ctr" eaLnBrk="1" hangingPunct="1"/>
              <a:endParaRPr lang="en-US" sz="1400" b="0" dirty="0">
                <a:solidFill>
                  <a:schemeClr val="folHlink"/>
                </a:solidFill>
                <a:latin typeface="Tahoma" pitchFamily="34" charset="0"/>
              </a:endParaRPr>
            </a:p>
          </p:txBody>
        </p:sp>
        <p:sp>
          <p:nvSpPr>
            <p:cNvPr id="30747" name="Line 16"/>
            <p:cNvSpPr>
              <a:spLocks noChangeShapeType="1"/>
            </p:cNvSpPr>
            <p:nvPr/>
          </p:nvSpPr>
          <p:spPr bwMode="auto">
            <a:xfrm>
              <a:off x="2174" y="8433"/>
              <a:ext cx="7854" cy="1"/>
            </a:xfrm>
            <a:prstGeom prst="line">
              <a:avLst/>
            </a:prstGeom>
            <a:noFill/>
            <a:ln w="25400">
              <a:solidFill>
                <a:srgbClr val="000000"/>
              </a:solidFill>
              <a:round/>
              <a:headEnd type="oval" w="lg" len="lg"/>
              <a:tailEnd type="oval" w="lg" len="lg"/>
            </a:ln>
          </p:spPr>
          <p:txBody>
            <a:bodyPr/>
            <a:lstStyle/>
            <a:p>
              <a:endParaRPr lang="en-US" dirty="0"/>
            </a:p>
          </p:txBody>
        </p:sp>
        <p:sp>
          <p:nvSpPr>
            <p:cNvPr id="30748" name="Line 17"/>
            <p:cNvSpPr>
              <a:spLocks noChangeShapeType="1"/>
            </p:cNvSpPr>
            <p:nvPr/>
          </p:nvSpPr>
          <p:spPr bwMode="auto">
            <a:xfrm>
              <a:off x="4234" y="8151"/>
              <a:ext cx="1" cy="561"/>
            </a:xfrm>
            <a:prstGeom prst="line">
              <a:avLst/>
            </a:prstGeom>
            <a:noFill/>
            <a:ln w="12700">
              <a:solidFill>
                <a:srgbClr val="000000"/>
              </a:solidFill>
              <a:round/>
              <a:headEnd/>
              <a:tailEnd/>
            </a:ln>
          </p:spPr>
          <p:txBody>
            <a:bodyPr/>
            <a:lstStyle/>
            <a:p>
              <a:endParaRPr lang="en-US" dirty="0"/>
            </a:p>
          </p:txBody>
        </p:sp>
        <p:sp>
          <p:nvSpPr>
            <p:cNvPr id="30749" name="Line 18"/>
            <p:cNvSpPr>
              <a:spLocks noChangeShapeType="1"/>
            </p:cNvSpPr>
            <p:nvPr/>
          </p:nvSpPr>
          <p:spPr bwMode="auto">
            <a:xfrm>
              <a:off x="5727" y="8151"/>
              <a:ext cx="1" cy="561"/>
            </a:xfrm>
            <a:prstGeom prst="line">
              <a:avLst/>
            </a:prstGeom>
            <a:noFill/>
            <a:ln w="0">
              <a:solidFill>
                <a:schemeClr val="bg1"/>
              </a:solidFill>
              <a:round/>
              <a:headEnd/>
              <a:tailEnd/>
            </a:ln>
          </p:spPr>
          <p:txBody>
            <a:bodyPr/>
            <a:lstStyle/>
            <a:p>
              <a:endParaRPr lang="en-US" dirty="0"/>
            </a:p>
          </p:txBody>
        </p:sp>
        <p:sp>
          <p:nvSpPr>
            <p:cNvPr id="30750" name="Line 19"/>
            <p:cNvSpPr>
              <a:spLocks noChangeShapeType="1"/>
            </p:cNvSpPr>
            <p:nvPr/>
          </p:nvSpPr>
          <p:spPr bwMode="auto">
            <a:xfrm>
              <a:off x="6475" y="6655"/>
              <a:ext cx="1" cy="2057"/>
            </a:xfrm>
            <a:prstGeom prst="line">
              <a:avLst/>
            </a:prstGeom>
            <a:noFill/>
            <a:ln w="12700">
              <a:solidFill>
                <a:srgbClr val="000000"/>
              </a:solidFill>
              <a:round/>
              <a:headEnd/>
              <a:tailEnd/>
            </a:ln>
          </p:spPr>
          <p:txBody>
            <a:bodyPr/>
            <a:lstStyle/>
            <a:p>
              <a:endParaRPr lang="en-US" dirty="0"/>
            </a:p>
          </p:txBody>
        </p:sp>
        <p:sp>
          <p:nvSpPr>
            <p:cNvPr id="30751" name="Line 20"/>
            <p:cNvSpPr>
              <a:spLocks noChangeShapeType="1"/>
            </p:cNvSpPr>
            <p:nvPr/>
          </p:nvSpPr>
          <p:spPr bwMode="auto">
            <a:xfrm>
              <a:off x="8345" y="8151"/>
              <a:ext cx="1" cy="561"/>
            </a:xfrm>
            <a:prstGeom prst="line">
              <a:avLst/>
            </a:prstGeom>
            <a:noFill/>
            <a:ln w="12700">
              <a:solidFill>
                <a:srgbClr val="000000"/>
              </a:solidFill>
              <a:round/>
              <a:headEnd/>
              <a:tailEnd/>
            </a:ln>
          </p:spPr>
          <p:txBody>
            <a:bodyPr/>
            <a:lstStyle/>
            <a:p>
              <a:endParaRPr lang="en-US" dirty="0"/>
            </a:p>
          </p:txBody>
        </p:sp>
        <p:sp>
          <p:nvSpPr>
            <p:cNvPr id="30752" name="Line 21"/>
            <p:cNvSpPr>
              <a:spLocks noChangeShapeType="1"/>
            </p:cNvSpPr>
            <p:nvPr/>
          </p:nvSpPr>
          <p:spPr bwMode="auto">
            <a:xfrm>
              <a:off x="5727" y="6655"/>
              <a:ext cx="1496" cy="1"/>
            </a:xfrm>
            <a:prstGeom prst="line">
              <a:avLst/>
            </a:prstGeom>
            <a:noFill/>
            <a:ln w="12700">
              <a:solidFill>
                <a:srgbClr val="000000"/>
              </a:solidFill>
              <a:round/>
              <a:headEnd type="triangle" w="lg" len="med"/>
              <a:tailEnd type="triangle" w="lg" len="med"/>
            </a:ln>
          </p:spPr>
          <p:txBody>
            <a:bodyPr/>
            <a:lstStyle/>
            <a:p>
              <a:endParaRPr lang="en-US" dirty="0"/>
            </a:p>
          </p:txBody>
        </p:sp>
        <p:sp>
          <p:nvSpPr>
            <p:cNvPr id="30753" name="Line 22"/>
            <p:cNvSpPr>
              <a:spLocks noChangeShapeType="1"/>
            </p:cNvSpPr>
            <p:nvPr/>
          </p:nvSpPr>
          <p:spPr bwMode="auto">
            <a:xfrm flipH="1">
              <a:off x="7223" y="7403"/>
              <a:ext cx="1" cy="561"/>
            </a:xfrm>
            <a:prstGeom prst="line">
              <a:avLst/>
            </a:prstGeom>
            <a:noFill/>
            <a:ln w="9525">
              <a:solidFill>
                <a:srgbClr val="000000"/>
              </a:solidFill>
              <a:round/>
              <a:headEnd/>
              <a:tailEnd type="triangle" w="med" len="med"/>
            </a:ln>
          </p:spPr>
          <p:txBody>
            <a:bodyPr/>
            <a:lstStyle/>
            <a:p>
              <a:endParaRPr lang="en-US" dirty="0"/>
            </a:p>
          </p:txBody>
        </p:sp>
        <p:sp>
          <p:nvSpPr>
            <p:cNvPr id="30754" name="Text Box 23"/>
            <p:cNvSpPr txBox="1">
              <a:spLocks noChangeArrowheads="1"/>
            </p:cNvSpPr>
            <p:nvPr/>
          </p:nvSpPr>
          <p:spPr bwMode="auto">
            <a:xfrm>
              <a:off x="6662" y="6842"/>
              <a:ext cx="1122" cy="561"/>
            </a:xfrm>
            <a:prstGeom prst="rect">
              <a:avLst/>
            </a:prstGeom>
            <a:noFill/>
            <a:ln w="9525">
              <a:noFill/>
              <a:miter lim="800000"/>
              <a:headEnd/>
              <a:tailEnd/>
            </a:ln>
          </p:spPr>
          <p:txBody>
            <a:bodyPr lIns="0" tIns="0" rIns="0" bIns="0"/>
            <a:lstStyle/>
            <a:p>
              <a:pPr algn="ctr" eaLnBrk="1" hangingPunct="1"/>
              <a:r>
                <a:rPr lang="en-US" sz="1400" dirty="0">
                  <a:solidFill>
                    <a:srgbClr val="0000FF"/>
                  </a:solidFill>
                </a:rPr>
                <a:t>RUP and MSS</a:t>
              </a:r>
              <a:endParaRPr lang="en-US" sz="1400" b="0" dirty="0">
                <a:solidFill>
                  <a:schemeClr val="folHlink"/>
                </a:solidFill>
                <a:latin typeface="Tahoma" pitchFamily="34" charset="0"/>
              </a:endParaRPr>
            </a:p>
          </p:txBody>
        </p:sp>
        <p:sp>
          <p:nvSpPr>
            <p:cNvPr id="30755" name="Line 24"/>
            <p:cNvSpPr>
              <a:spLocks noChangeShapeType="1"/>
            </p:cNvSpPr>
            <p:nvPr/>
          </p:nvSpPr>
          <p:spPr bwMode="auto">
            <a:xfrm>
              <a:off x="7223" y="8151"/>
              <a:ext cx="1" cy="561"/>
            </a:xfrm>
            <a:prstGeom prst="line">
              <a:avLst/>
            </a:prstGeom>
            <a:noFill/>
            <a:ln w="12700">
              <a:solidFill>
                <a:srgbClr val="000000"/>
              </a:solidFill>
              <a:round/>
              <a:headEnd/>
              <a:tailEnd/>
            </a:ln>
          </p:spPr>
          <p:txBody>
            <a:bodyPr/>
            <a:lstStyle/>
            <a:p>
              <a:endParaRPr lang="en-US" dirty="0"/>
            </a:p>
          </p:txBody>
        </p:sp>
      </p:grpSp>
      <p:sp>
        <p:nvSpPr>
          <p:cNvPr id="30727" name="Text Box 25"/>
          <p:cNvSpPr txBox="1">
            <a:spLocks noChangeArrowheads="1"/>
          </p:cNvSpPr>
          <p:nvPr/>
        </p:nvSpPr>
        <p:spPr bwMode="auto">
          <a:xfrm>
            <a:off x="3886200" y="6045060"/>
            <a:ext cx="5257800" cy="274638"/>
          </a:xfrm>
          <a:prstGeom prst="rect">
            <a:avLst/>
          </a:prstGeom>
          <a:noFill/>
          <a:ln w="9525">
            <a:noFill/>
            <a:miter lim="800000"/>
            <a:headEnd/>
            <a:tailEnd/>
          </a:ln>
        </p:spPr>
        <p:txBody>
          <a:bodyPr>
            <a:spAutoFit/>
          </a:bodyPr>
          <a:lstStyle/>
          <a:p>
            <a:pPr algn="ctr" eaLnBrk="1" hangingPunct="1">
              <a:spcBef>
                <a:spcPct val="50000"/>
              </a:spcBef>
            </a:pPr>
            <a:r>
              <a:rPr lang="en-US" sz="1200" b="0" dirty="0">
                <a:latin typeface="Tahoma" pitchFamily="34" charset="0"/>
              </a:rPr>
              <a:t>Adapted from Justin Rockwood, “Choose your Weapon Wisely,” 2003 </a:t>
            </a:r>
          </a:p>
        </p:txBody>
      </p:sp>
      <p:sp>
        <p:nvSpPr>
          <p:cNvPr id="30728" name="Text Box 26"/>
          <p:cNvSpPr txBox="1">
            <a:spLocks noChangeArrowheads="1"/>
          </p:cNvSpPr>
          <p:nvPr/>
        </p:nvSpPr>
        <p:spPr bwMode="auto">
          <a:xfrm>
            <a:off x="76200" y="5029200"/>
            <a:ext cx="1447800" cy="457200"/>
          </a:xfrm>
          <a:prstGeom prst="rect">
            <a:avLst/>
          </a:prstGeom>
          <a:noFill/>
          <a:ln w="9525">
            <a:noFill/>
            <a:miter lim="800000"/>
            <a:headEnd/>
            <a:tailEnd/>
          </a:ln>
        </p:spPr>
        <p:txBody>
          <a:bodyPr>
            <a:spAutoFit/>
          </a:bodyPr>
          <a:lstStyle/>
          <a:p>
            <a:pPr algn="ctr" eaLnBrk="1" hangingPunct="1">
              <a:spcBef>
                <a:spcPct val="50000"/>
              </a:spcBef>
            </a:pPr>
            <a:r>
              <a:rPr lang="en-US" sz="2400" b="0" dirty="0">
                <a:solidFill>
                  <a:srgbClr val="FF0066"/>
                </a:solidFill>
                <a:latin typeface="Tahoma" pitchFamily="34" charset="0"/>
              </a:rPr>
              <a:t>“Light”</a:t>
            </a:r>
          </a:p>
        </p:txBody>
      </p:sp>
      <p:sp>
        <p:nvSpPr>
          <p:cNvPr id="30729" name="Text Box 27"/>
          <p:cNvSpPr txBox="1">
            <a:spLocks noChangeArrowheads="1"/>
          </p:cNvSpPr>
          <p:nvPr/>
        </p:nvSpPr>
        <p:spPr bwMode="auto">
          <a:xfrm>
            <a:off x="7467600" y="4953000"/>
            <a:ext cx="1447800" cy="457200"/>
          </a:xfrm>
          <a:prstGeom prst="rect">
            <a:avLst/>
          </a:prstGeom>
          <a:noFill/>
          <a:ln w="9525">
            <a:noFill/>
            <a:miter lim="800000"/>
            <a:headEnd/>
            <a:tailEnd/>
          </a:ln>
        </p:spPr>
        <p:txBody>
          <a:bodyPr>
            <a:spAutoFit/>
          </a:bodyPr>
          <a:lstStyle/>
          <a:p>
            <a:pPr algn="ctr" eaLnBrk="1" hangingPunct="1">
              <a:spcBef>
                <a:spcPct val="50000"/>
              </a:spcBef>
            </a:pPr>
            <a:r>
              <a:rPr lang="en-US" sz="2400" b="0" dirty="0">
                <a:solidFill>
                  <a:srgbClr val="FF0066"/>
                </a:solidFill>
                <a:latin typeface="Tahoma" pitchFamily="34" charset="0"/>
              </a:rPr>
              <a:t>“Heavy”</a:t>
            </a:r>
          </a:p>
        </p:txBody>
      </p:sp>
      <p:sp>
        <p:nvSpPr>
          <p:cNvPr id="30730" name="Text Box 28"/>
          <p:cNvSpPr txBox="1">
            <a:spLocks noChangeArrowheads="1"/>
          </p:cNvSpPr>
          <p:nvPr/>
        </p:nvSpPr>
        <p:spPr bwMode="auto">
          <a:xfrm>
            <a:off x="7391400" y="3429000"/>
            <a:ext cx="1524000" cy="517525"/>
          </a:xfrm>
          <a:prstGeom prst="rect">
            <a:avLst/>
          </a:prstGeom>
          <a:noFill/>
          <a:ln w="9525">
            <a:noFill/>
            <a:miter lim="800000"/>
            <a:headEnd/>
            <a:tailEnd/>
          </a:ln>
        </p:spPr>
        <p:txBody>
          <a:bodyPr>
            <a:spAutoFit/>
          </a:bodyPr>
          <a:lstStyle/>
          <a:p>
            <a:pPr algn="ctr" eaLnBrk="1" hangingPunct="1">
              <a:spcBef>
                <a:spcPct val="50000"/>
              </a:spcBef>
            </a:pPr>
            <a:r>
              <a:rPr lang="en-US" sz="1400" b="0" dirty="0">
                <a:solidFill>
                  <a:schemeClr val="bg2"/>
                </a:solidFill>
                <a:latin typeface="Tahoma" pitchFamily="34" charset="0"/>
              </a:rPr>
              <a:t>Too scary to imagine</a:t>
            </a:r>
          </a:p>
        </p:txBody>
      </p:sp>
      <p:sp>
        <p:nvSpPr>
          <p:cNvPr id="30731" name="Line 29"/>
          <p:cNvSpPr>
            <a:spLocks noChangeShapeType="1"/>
          </p:cNvSpPr>
          <p:nvPr/>
        </p:nvSpPr>
        <p:spPr bwMode="auto">
          <a:xfrm>
            <a:off x="8153400" y="4114800"/>
            <a:ext cx="0" cy="228600"/>
          </a:xfrm>
          <a:prstGeom prst="line">
            <a:avLst/>
          </a:prstGeom>
          <a:noFill/>
          <a:ln w="9525">
            <a:solidFill>
              <a:schemeClr val="tx1"/>
            </a:solidFill>
            <a:miter lim="800000"/>
            <a:headEnd/>
            <a:tailEnd type="triangle" w="med" len="med"/>
          </a:ln>
        </p:spPr>
        <p:txBody>
          <a:bodyPr wrap="none"/>
          <a:lstStyle/>
          <a:p>
            <a:endParaRPr lang="en-US" dirty="0"/>
          </a:p>
        </p:txBody>
      </p:sp>
      <p:sp>
        <p:nvSpPr>
          <p:cNvPr id="30732" name="Text Box 30"/>
          <p:cNvSpPr txBox="1">
            <a:spLocks noChangeArrowheads="1"/>
          </p:cNvSpPr>
          <p:nvPr/>
        </p:nvSpPr>
        <p:spPr bwMode="auto">
          <a:xfrm>
            <a:off x="1447800" y="1981200"/>
            <a:ext cx="6400800" cy="457200"/>
          </a:xfrm>
          <a:prstGeom prst="rect">
            <a:avLst/>
          </a:prstGeom>
          <a:noFill/>
          <a:ln w="9525">
            <a:noFill/>
            <a:miter lim="800000"/>
            <a:headEnd/>
            <a:tailEnd/>
          </a:ln>
        </p:spPr>
        <p:txBody>
          <a:bodyPr>
            <a:spAutoFit/>
          </a:bodyPr>
          <a:lstStyle/>
          <a:p>
            <a:pPr algn="ctr" eaLnBrk="1" hangingPunct="1">
              <a:spcBef>
                <a:spcPct val="50000"/>
              </a:spcBef>
            </a:pPr>
            <a:r>
              <a:rPr lang="en-US" sz="2400" b="0" dirty="0">
                <a:latin typeface="Tahoma" pitchFamily="34" charset="0"/>
              </a:rPr>
              <a:t>Weight = amount of project overhead/code</a:t>
            </a:r>
          </a:p>
        </p:txBody>
      </p:sp>
      <p:sp>
        <p:nvSpPr>
          <p:cNvPr id="30733" name="Text Box 31"/>
          <p:cNvSpPr txBox="1">
            <a:spLocks noChangeArrowheads="1"/>
          </p:cNvSpPr>
          <p:nvPr/>
        </p:nvSpPr>
        <p:spPr bwMode="auto">
          <a:xfrm>
            <a:off x="6781800" y="5410200"/>
            <a:ext cx="2133600" cy="336550"/>
          </a:xfrm>
          <a:prstGeom prst="rect">
            <a:avLst/>
          </a:prstGeom>
          <a:noFill/>
          <a:ln w="9525">
            <a:noFill/>
            <a:miter lim="800000"/>
            <a:headEnd/>
            <a:tailEnd/>
          </a:ln>
        </p:spPr>
        <p:txBody>
          <a:bodyPr>
            <a:spAutoFit/>
          </a:bodyPr>
          <a:lstStyle/>
          <a:p>
            <a:pPr algn="ctr">
              <a:spcBef>
                <a:spcPct val="50000"/>
              </a:spcBef>
            </a:pPr>
            <a:r>
              <a:rPr lang="en-US" sz="1600" dirty="0"/>
              <a:t>Artifact Heavy</a:t>
            </a:r>
          </a:p>
        </p:txBody>
      </p:sp>
      <p:sp>
        <p:nvSpPr>
          <p:cNvPr id="30734" name="Text Box 32"/>
          <p:cNvSpPr txBox="1">
            <a:spLocks noChangeArrowheads="1"/>
          </p:cNvSpPr>
          <p:nvPr/>
        </p:nvSpPr>
        <p:spPr bwMode="auto">
          <a:xfrm>
            <a:off x="76200" y="5410200"/>
            <a:ext cx="2133600" cy="336550"/>
          </a:xfrm>
          <a:prstGeom prst="rect">
            <a:avLst/>
          </a:prstGeom>
          <a:noFill/>
          <a:ln w="9525">
            <a:noFill/>
            <a:miter lim="800000"/>
            <a:headEnd/>
            <a:tailEnd/>
          </a:ln>
        </p:spPr>
        <p:txBody>
          <a:bodyPr>
            <a:spAutoFit/>
          </a:bodyPr>
          <a:lstStyle/>
          <a:p>
            <a:pPr algn="ctr">
              <a:spcBef>
                <a:spcPct val="50000"/>
              </a:spcBef>
            </a:pPr>
            <a:r>
              <a:rPr lang="en-US" sz="1600" dirty="0"/>
              <a:t>Artifact Challenged</a:t>
            </a:r>
          </a:p>
        </p:txBody>
      </p:sp>
    </p:spTree>
    <p:custDataLst>
      <p:tags r:id="rId1"/>
    </p:custDataLst>
    <p:extLst>
      <p:ext uri="{BB962C8B-B14F-4D97-AF65-F5344CB8AC3E}">
        <p14:creationId xmlns:p14="http://schemas.microsoft.com/office/powerpoint/2010/main" val="781180338"/>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2"/>
          <p:cNvSpPr>
            <a:spLocks noGrp="1" noChangeArrowheads="1"/>
          </p:cNvSpPr>
          <p:nvPr>
            <p:ph type="title"/>
          </p:nvPr>
        </p:nvSpPr>
        <p:spPr/>
        <p:txBody>
          <a:bodyPr/>
          <a:lstStyle/>
          <a:p>
            <a:pPr eaLnBrk="1" hangingPunct="1"/>
            <a:r>
              <a:rPr lang="en-US" sz="3200" dirty="0" smtClean="0"/>
              <a:t>As We </a:t>
            </a:r>
            <a:r>
              <a:rPr lang="en-US" dirty="0"/>
              <a:t>L</a:t>
            </a:r>
            <a:r>
              <a:rPr lang="en-US" sz="3200" dirty="0" smtClean="0"/>
              <a:t>ook </a:t>
            </a:r>
            <a:r>
              <a:rPr lang="en-US" dirty="0" smtClean="0"/>
              <a:t>a</a:t>
            </a:r>
            <a:r>
              <a:rPr lang="en-US" sz="3200" dirty="0" smtClean="0"/>
              <a:t>t </a:t>
            </a:r>
            <a:r>
              <a:rPr lang="en-US" dirty="0" smtClean="0"/>
              <a:t>T</a:t>
            </a:r>
            <a:r>
              <a:rPr lang="en-US" sz="3200" dirty="0" smtClean="0"/>
              <a:t>hese, </a:t>
            </a:r>
            <a:r>
              <a:rPr lang="en-US" dirty="0"/>
              <a:t>A</a:t>
            </a:r>
            <a:r>
              <a:rPr lang="en-US" sz="3200" dirty="0" smtClean="0"/>
              <a:t>sk </a:t>
            </a:r>
            <a:r>
              <a:rPr lang="en-US" dirty="0" smtClean="0"/>
              <a:t>Y</a:t>
            </a:r>
            <a:r>
              <a:rPr lang="en-US" sz="3200" dirty="0" smtClean="0"/>
              <a:t>ourself…</a:t>
            </a:r>
          </a:p>
        </p:txBody>
      </p:sp>
      <p:sp>
        <p:nvSpPr>
          <p:cNvPr id="31750" name="Rectangle 3"/>
          <p:cNvSpPr>
            <a:spLocks noGrp="1" noChangeArrowheads="1"/>
          </p:cNvSpPr>
          <p:nvPr>
            <p:ph idx="1"/>
          </p:nvPr>
        </p:nvSpPr>
        <p:spPr/>
        <p:txBody>
          <a:bodyPr/>
          <a:lstStyle/>
          <a:p>
            <a:pPr eaLnBrk="1" hangingPunct="1"/>
            <a:r>
              <a:rPr lang="en-US" dirty="0" smtClean="0"/>
              <a:t>Can the “best” techniques be combined?</a:t>
            </a:r>
          </a:p>
          <a:p>
            <a:pPr eaLnBrk="1" hangingPunct="1"/>
            <a:r>
              <a:rPr lang="en-US" dirty="0" smtClean="0"/>
              <a:t>Can weaknesses be mitigated?</a:t>
            </a:r>
          </a:p>
          <a:p>
            <a:pPr eaLnBrk="1" hangingPunct="1"/>
            <a:r>
              <a:rPr lang="en-US" dirty="0" smtClean="0"/>
              <a:t>Do they tell you “everything” you need to know (e.g., requirements elicitation)?</a:t>
            </a:r>
          </a:p>
          <a:p>
            <a:pPr eaLnBrk="1" hangingPunct="1"/>
            <a:r>
              <a:rPr lang="en-US" dirty="0" smtClean="0"/>
              <a:t>You can determine if the process benefit outweighs its costs (what costs?).</a:t>
            </a:r>
          </a:p>
          <a:p>
            <a:pPr algn="ctr" eaLnBrk="1" hangingPunct="1">
              <a:buFont typeface="Wingdings" pitchFamily="2" charset="2"/>
              <a:buNone/>
            </a:pPr>
            <a:r>
              <a:rPr lang="en-US" dirty="0" smtClean="0">
                <a:solidFill>
                  <a:srgbClr val="FF0000"/>
                </a:solidFill>
              </a:rPr>
              <a:t>More important: What are the important aspects of your project?</a:t>
            </a:r>
          </a:p>
          <a:p>
            <a:pPr eaLnBrk="1" hangingPunct="1"/>
            <a:endParaRPr lang="en-US" dirty="0" smtClean="0"/>
          </a:p>
        </p:txBody>
      </p:sp>
    </p:spTree>
    <p:extLst>
      <p:ext uri="{BB962C8B-B14F-4D97-AF65-F5344CB8AC3E}">
        <p14:creationId xmlns:p14="http://schemas.microsoft.com/office/powerpoint/2010/main" val="709729255"/>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162886" y="22860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PSP and TSP</a:t>
            </a:r>
          </a:p>
          <a:p>
            <a:r>
              <a:rPr lang="en-US" sz="2400" b="1" dirty="0" smtClean="0">
                <a:latin typeface="Calibri" panose="020F0502020204030204" pitchFamily="34" charset="0"/>
              </a:rPr>
              <a:t>(developed by </a:t>
            </a:r>
            <a:r>
              <a:rPr lang="en-US" sz="2400" b="1" dirty="0">
                <a:latin typeface="Calibri" panose="020F0502020204030204" pitchFamily="34" charset="0"/>
              </a:rPr>
              <a:t>Mel Rosso </a:t>
            </a:r>
            <a:r>
              <a:rPr lang="en-US" sz="2400" b="1" dirty="0" smtClean="0">
                <a:latin typeface="Calibri" panose="020F0502020204030204" pitchFamily="34" charset="0"/>
              </a:rPr>
              <a:t>Llopart)</a:t>
            </a:r>
            <a:endParaRPr lang="en-US" sz="2400" b="1" dirty="0">
              <a:latin typeface="Calibri" panose="020F0502020204030204" pitchFamily="34" charset="0"/>
            </a:endParaRPr>
          </a:p>
          <a:p>
            <a:r>
              <a:rPr lang="en-US" sz="3600" b="1" dirty="0" smtClean="0">
                <a:latin typeface="Calibri" panose="020F0502020204030204" pitchFamily="34" charset="0"/>
              </a:rPr>
              <a:t> </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2120608234"/>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p:cNvSpPr>
            <a:spLocks noGrp="1" noChangeArrowheads="1"/>
          </p:cNvSpPr>
          <p:nvPr>
            <p:ph type="title"/>
          </p:nvPr>
        </p:nvSpPr>
        <p:spPr>
          <a:noFill/>
        </p:spPr>
        <p:txBody>
          <a:bodyPr lIns="92877" tIns="46439" rIns="92877" bIns="46439"/>
          <a:lstStyle/>
          <a:p>
            <a:pPr defTabSz="814388" eaLnBrk="1" hangingPunct="1"/>
            <a:r>
              <a:rPr lang="en-US" dirty="0" smtClean="0"/>
              <a:t>Who Takes the PSP Course</a:t>
            </a:r>
          </a:p>
        </p:txBody>
      </p:sp>
      <p:sp>
        <p:nvSpPr>
          <p:cNvPr id="6149" name="Rectangle 3"/>
          <p:cNvSpPr>
            <a:spLocks noGrp="1" noChangeArrowheads="1"/>
          </p:cNvSpPr>
          <p:nvPr>
            <p:ph idx="1"/>
          </p:nvPr>
        </p:nvSpPr>
        <p:spPr>
          <a:noFill/>
        </p:spPr>
        <p:txBody>
          <a:bodyPr lIns="92877" tIns="46439" rIns="92877" bIns="46439"/>
          <a:lstStyle/>
          <a:p>
            <a:pPr marL="254000" indent="-254000" defTabSz="814388" eaLnBrk="1" hangingPunct="1"/>
            <a:r>
              <a:rPr lang="en-US" dirty="0"/>
              <a:t>S</a:t>
            </a:r>
            <a:r>
              <a:rPr lang="en-US" dirty="0" smtClean="0"/>
              <a:t>tudents</a:t>
            </a:r>
          </a:p>
          <a:p>
            <a:pPr marL="254000" indent="-254000" defTabSz="814388" eaLnBrk="1" hangingPunct="1"/>
            <a:r>
              <a:rPr lang="en-US" dirty="0" smtClean="0"/>
              <a:t>Software engineers </a:t>
            </a:r>
          </a:p>
          <a:p>
            <a:pPr marL="254000" indent="-254000" defTabSz="814388" eaLnBrk="1" hangingPunct="1"/>
            <a:r>
              <a:rPr lang="en-US" dirty="0" smtClean="0"/>
              <a:t>Managers (people) who care about quality</a:t>
            </a:r>
          </a:p>
          <a:p>
            <a:pPr marL="254000" indent="-254000" defTabSz="814388" eaLnBrk="1" hangingPunct="1"/>
            <a:r>
              <a:rPr lang="en-US" dirty="0" smtClean="0"/>
              <a:t>People who want to control their time</a:t>
            </a:r>
          </a:p>
          <a:p>
            <a:pPr marL="254000" indent="-254000" defTabSz="814388" eaLnBrk="1" hangingPunct="1"/>
            <a:r>
              <a:rPr lang="en-US" dirty="0" smtClean="0"/>
              <a:t>People who want to understand the value of data collection</a:t>
            </a:r>
          </a:p>
        </p:txBody>
      </p:sp>
    </p:spTree>
    <p:custDataLst>
      <p:tags r:id="rId1"/>
    </p:custDataLst>
    <p:extLst>
      <p:ext uri="{BB962C8B-B14F-4D97-AF65-F5344CB8AC3E}">
        <p14:creationId xmlns:p14="http://schemas.microsoft.com/office/powerpoint/2010/main" val="2375360535"/>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title"/>
          </p:nvPr>
        </p:nvSpPr>
        <p:spPr>
          <a:xfrm>
            <a:off x="533400" y="304800"/>
            <a:ext cx="6780213" cy="804863"/>
          </a:xfrm>
        </p:spPr>
        <p:txBody>
          <a:bodyPr/>
          <a:lstStyle/>
          <a:p>
            <a:pPr eaLnBrk="1" hangingPunct="1"/>
            <a:r>
              <a:rPr lang="en-GB" dirty="0" smtClean="0"/>
              <a:t>PSP Framework</a:t>
            </a:r>
            <a:endParaRPr lang="en-US" dirty="0" smtClean="0"/>
          </a:p>
        </p:txBody>
      </p:sp>
      <p:sp>
        <p:nvSpPr>
          <p:cNvPr id="7171" name="Text Box 11"/>
          <p:cNvSpPr txBox="1">
            <a:spLocks noChangeArrowheads="1"/>
          </p:cNvSpPr>
          <p:nvPr/>
        </p:nvSpPr>
        <p:spPr bwMode="auto">
          <a:xfrm>
            <a:off x="381000" y="5165725"/>
            <a:ext cx="2819400" cy="831850"/>
          </a:xfrm>
          <a:prstGeom prst="rect">
            <a:avLst/>
          </a:prstGeom>
          <a:noFill/>
          <a:ln w="9525">
            <a:noFill/>
            <a:miter lim="800000"/>
            <a:headEnd/>
            <a:tailEnd/>
          </a:ln>
        </p:spPr>
        <p:txBody>
          <a:bodyPr>
            <a:spAutoFit/>
          </a:bodyPr>
          <a:lstStyle/>
          <a:p>
            <a:pPr algn="ctr"/>
            <a:r>
              <a:rPr lang="en-CA" sz="2400" dirty="0"/>
              <a:t>Baseline Personal</a:t>
            </a:r>
          </a:p>
          <a:p>
            <a:pPr algn="ctr"/>
            <a:r>
              <a:rPr lang="en-CA" sz="2400" dirty="0"/>
              <a:t>Process</a:t>
            </a:r>
            <a:endParaRPr lang="en-US" sz="2000" dirty="0"/>
          </a:p>
        </p:txBody>
      </p:sp>
      <p:sp>
        <p:nvSpPr>
          <p:cNvPr id="7172" name="Text Box 12"/>
          <p:cNvSpPr txBox="1">
            <a:spLocks noChangeArrowheads="1"/>
          </p:cNvSpPr>
          <p:nvPr/>
        </p:nvSpPr>
        <p:spPr bwMode="auto">
          <a:xfrm>
            <a:off x="457200" y="3754438"/>
            <a:ext cx="3124200" cy="830262"/>
          </a:xfrm>
          <a:prstGeom prst="rect">
            <a:avLst/>
          </a:prstGeom>
          <a:noFill/>
          <a:ln w="9525">
            <a:noFill/>
            <a:miter lim="800000"/>
            <a:headEnd/>
            <a:tailEnd/>
          </a:ln>
        </p:spPr>
        <p:txBody>
          <a:bodyPr>
            <a:spAutoFit/>
          </a:bodyPr>
          <a:lstStyle/>
          <a:p>
            <a:pPr algn="ctr"/>
            <a:r>
              <a:rPr lang="en-CA" sz="2400" dirty="0"/>
              <a:t>Personal Planning</a:t>
            </a:r>
          </a:p>
          <a:p>
            <a:pPr algn="ctr"/>
            <a:r>
              <a:rPr lang="en-CA" sz="2400" dirty="0"/>
              <a:t>Process</a:t>
            </a:r>
            <a:endParaRPr lang="en-US" sz="2000" dirty="0"/>
          </a:p>
        </p:txBody>
      </p:sp>
      <p:sp>
        <p:nvSpPr>
          <p:cNvPr id="7173" name="Text Box 13"/>
          <p:cNvSpPr txBox="1">
            <a:spLocks noChangeArrowheads="1"/>
          </p:cNvSpPr>
          <p:nvPr/>
        </p:nvSpPr>
        <p:spPr bwMode="auto">
          <a:xfrm>
            <a:off x="381000" y="2446338"/>
            <a:ext cx="3249613" cy="831850"/>
          </a:xfrm>
          <a:prstGeom prst="rect">
            <a:avLst/>
          </a:prstGeom>
          <a:noFill/>
          <a:ln w="9525">
            <a:noFill/>
            <a:miter lim="800000"/>
            <a:headEnd/>
            <a:tailEnd/>
          </a:ln>
        </p:spPr>
        <p:txBody>
          <a:bodyPr>
            <a:spAutoFit/>
          </a:bodyPr>
          <a:lstStyle/>
          <a:p>
            <a:pPr algn="ctr"/>
            <a:r>
              <a:rPr lang="en-CA" sz="2400" dirty="0"/>
              <a:t>Personal Quality</a:t>
            </a:r>
          </a:p>
          <a:p>
            <a:pPr algn="ctr"/>
            <a:r>
              <a:rPr lang="en-CA" sz="2400" dirty="0"/>
              <a:t>Management</a:t>
            </a:r>
            <a:endParaRPr lang="en-US" sz="2000" dirty="0"/>
          </a:p>
        </p:txBody>
      </p:sp>
      <p:sp>
        <p:nvSpPr>
          <p:cNvPr id="7174" name="Text Box 14"/>
          <p:cNvSpPr txBox="1">
            <a:spLocks noChangeArrowheads="1"/>
          </p:cNvSpPr>
          <p:nvPr/>
        </p:nvSpPr>
        <p:spPr bwMode="auto">
          <a:xfrm>
            <a:off x="457200" y="1403350"/>
            <a:ext cx="3305175" cy="830263"/>
          </a:xfrm>
          <a:prstGeom prst="rect">
            <a:avLst/>
          </a:prstGeom>
          <a:noFill/>
          <a:ln w="9525">
            <a:noFill/>
            <a:miter lim="800000"/>
            <a:headEnd/>
            <a:tailEnd/>
          </a:ln>
        </p:spPr>
        <p:txBody>
          <a:bodyPr>
            <a:spAutoFit/>
          </a:bodyPr>
          <a:lstStyle/>
          <a:p>
            <a:pPr algn="ctr"/>
            <a:r>
              <a:rPr lang="en-CA" sz="2400" dirty="0"/>
              <a:t>Cyclic Personal</a:t>
            </a:r>
          </a:p>
          <a:p>
            <a:pPr algn="ctr"/>
            <a:r>
              <a:rPr lang="en-CA" sz="2400" dirty="0"/>
              <a:t>Process</a:t>
            </a:r>
            <a:endParaRPr lang="en-US" sz="2000" dirty="0"/>
          </a:p>
        </p:txBody>
      </p:sp>
      <p:grpSp>
        <p:nvGrpSpPr>
          <p:cNvPr id="2" name="Group 31"/>
          <p:cNvGrpSpPr>
            <a:grpSpLocks/>
          </p:cNvGrpSpPr>
          <p:nvPr/>
        </p:nvGrpSpPr>
        <p:grpSpPr bwMode="auto">
          <a:xfrm>
            <a:off x="3870325" y="3613150"/>
            <a:ext cx="3613150" cy="935038"/>
            <a:chOff x="2576" y="2058"/>
            <a:chExt cx="2406" cy="678"/>
          </a:xfrm>
        </p:grpSpPr>
        <p:grpSp>
          <p:nvGrpSpPr>
            <p:cNvPr id="3" name="Group 23"/>
            <p:cNvGrpSpPr>
              <a:grpSpLocks/>
            </p:cNvGrpSpPr>
            <p:nvPr/>
          </p:nvGrpSpPr>
          <p:grpSpPr bwMode="auto">
            <a:xfrm>
              <a:off x="2576" y="2160"/>
              <a:ext cx="908" cy="576"/>
              <a:chOff x="2304" y="2160"/>
              <a:chExt cx="908" cy="576"/>
            </a:xfrm>
          </p:grpSpPr>
          <p:sp>
            <p:nvSpPr>
              <p:cNvPr id="7199" name="Text Box 6"/>
              <p:cNvSpPr txBox="1">
                <a:spLocks noChangeArrowheads="1"/>
              </p:cNvSpPr>
              <p:nvPr/>
            </p:nvSpPr>
            <p:spPr bwMode="auto">
              <a:xfrm>
                <a:off x="2328" y="2208"/>
                <a:ext cx="860" cy="480"/>
              </a:xfrm>
              <a:prstGeom prst="rect">
                <a:avLst/>
              </a:prstGeom>
              <a:noFill/>
              <a:ln w="9525">
                <a:noFill/>
                <a:miter lim="800000"/>
                <a:headEnd/>
                <a:tailEnd/>
              </a:ln>
            </p:spPr>
            <p:txBody>
              <a:bodyPr wrap="none">
                <a:spAutoFit/>
              </a:bodyPr>
              <a:lstStyle/>
              <a:p>
                <a:pPr algn="ctr"/>
                <a:r>
                  <a:rPr lang="en-CA" sz="1600" b="1" dirty="0"/>
                  <a:t>PSP1</a:t>
                </a:r>
              </a:p>
              <a:p>
                <a:pPr algn="ctr"/>
                <a:r>
                  <a:rPr lang="en-CA" sz="1400" dirty="0"/>
                  <a:t>Size estimating</a:t>
                </a:r>
              </a:p>
              <a:p>
                <a:pPr algn="ctr"/>
                <a:r>
                  <a:rPr lang="en-CA" sz="1400" dirty="0"/>
                  <a:t>Test report</a:t>
                </a:r>
                <a:endParaRPr lang="en-US" sz="1400" dirty="0"/>
              </a:p>
            </p:txBody>
          </p:sp>
          <p:sp>
            <p:nvSpPr>
              <p:cNvPr id="7200" name="Rectangle 19"/>
              <p:cNvSpPr>
                <a:spLocks noChangeArrowheads="1"/>
              </p:cNvSpPr>
              <p:nvPr/>
            </p:nvSpPr>
            <p:spPr bwMode="auto">
              <a:xfrm>
                <a:off x="2304" y="2160"/>
                <a:ext cx="908" cy="576"/>
              </a:xfrm>
              <a:prstGeom prst="rect">
                <a:avLst/>
              </a:prstGeom>
              <a:noFill/>
              <a:ln w="9525">
                <a:solidFill>
                  <a:schemeClr val="tx1"/>
                </a:solidFill>
                <a:miter lim="800000"/>
                <a:headEnd/>
                <a:tailEnd/>
              </a:ln>
            </p:spPr>
            <p:txBody>
              <a:bodyPr anchor="ctr">
                <a:spAutoFit/>
              </a:bodyPr>
              <a:lstStyle/>
              <a:p>
                <a:endParaRPr lang="en-US" dirty="0"/>
              </a:p>
            </p:txBody>
          </p:sp>
        </p:grpSp>
        <p:grpSp>
          <p:nvGrpSpPr>
            <p:cNvPr id="4" name="Group 22"/>
            <p:cNvGrpSpPr>
              <a:grpSpLocks/>
            </p:cNvGrpSpPr>
            <p:nvPr/>
          </p:nvGrpSpPr>
          <p:grpSpPr bwMode="auto">
            <a:xfrm>
              <a:off x="3506" y="2058"/>
              <a:ext cx="1476" cy="489"/>
              <a:chOff x="3402" y="2160"/>
              <a:chExt cx="1476" cy="489"/>
            </a:xfrm>
          </p:grpSpPr>
          <p:sp>
            <p:nvSpPr>
              <p:cNvPr id="7197" name="Text Box 7"/>
              <p:cNvSpPr txBox="1">
                <a:spLocks noChangeArrowheads="1"/>
              </p:cNvSpPr>
              <p:nvPr/>
            </p:nvSpPr>
            <p:spPr bwMode="auto">
              <a:xfrm>
                <a:off x="3632" y="2164"/>
                <a:ext cx="1016" cy="480"/>
              </a:xfrm>
              <a:prstGeom prst="rect">
                <a:avLst/>
              </a:prstGeom>
              <a:noFill/>
              <a:ln w="9525">
                <a:noFill/>
                <a:miter lim="800000"/>
                <a:headEnd/>
                <a:tailEnd/>
              </a:ln>
            </p:spPr>
            <p:txBody>
              <a:bodyPr wrap="none">
                <a:spAutoFit/>
              </a:bodyPr>
              <a:lstStyle/>
              <a:p>
                <a:pPr algn="ctr"/>
                <a:r>
                  <a:rPr lang="en-CA" sz="1600" b="1" dirty="0"/>
                  <a:t>PSP1.1</a:t>
                </a:r>
              </a:p>
              <a:p>
                <a:pPr algn="ctr"/>
                <a:r>
                  <a:rPr lang="en-CA" sz="1400" dirty="0"/>
                  <a:t>Task Planning</a:t>
                </a:r>
              </a:p>
              <a:p>
                <a:pPr algn="ctr"/>
                <a:r>
                  <a:rPr lang="en-CA" sz="1400" dirty="0"/>
                  <a:t>Schedule Planning</a:t>
                </a:r>
                <a:endParaRPr lang="en-US" sz="1400" dirty="0"/>
              </a:p>
            </p:txBody>
          </p:sp>
          <p:sp>
            <p:nvSpPr>
              <p:cNvPr id="7198" name="Rectangle 21"/>
              <p:cNvSpPr>
                <a:spLocks noChangeArrowheads="1"/>
              </p:cNvSpPr>
              <p:nvPr/>
            </p:nvSpPr>
            <p:spPr bwMode="auto">
              <a:xfrm>
                <a:off x="3402" y="2160"/>
                <a:ext cx="1476" cy="489"/>
              </a:xfrm>
              <a:prstGeom prst="rect">
                <a:avLst/>
              </a:prstGeom>
              <a:noFill/>
              <a:ln w="9525">
                <a:solidFill>
                  <a:schemeClr val="tx1"/>
                </a:solidFill>
                <a:miter lim="800000"/>
                <a:headEnd/>
                <a:tailEnd/>
              </a:ln>
            </p:spPr>
            <p:txBody>
              <a:bodyPr anchor="ctr">
                <a:spAutoFit/>
              </a:bodyPr>
              <a:lstStyle/>
              <a:p>
                <a:endParaRPr lang="en-US" dirty="0"/>
              </a:p>
            </p:txBody>
          </p:sp>
        </p:grpSp>
      </p:grpSp>
      <p:grpSp>
        <p:nvGrpSpPr>
          <p:cNvPr id="5" name="Group 30"/>
          <p:cNvGrpSpPr>
            <a:grpSpLocks/>
          </p:cNvGrpSpPr>
          <p:nvPr/>
        </p:nvGrpSpPr>
        <p:grpSpPr bwMode="auto">
          <a:xfrm>
            <a:off x="4398963" y="2438400"/>
            <a:ext cx="3122612" cy="868363"/>
            <a:chOff x="2880" y="1206"/>
            <a:chExt cx="2079" cy="630"/>
          </a:xfrm>
        </p:grpSpPr>
        <p:grpSp>
          <p:nvGrpSpPr>
            <p:cNvPr id="6" name="Group 25"/>
            <p:cNvGrpSpPr>
              <a:grpSpLocks/>
            </p:cNvGrpSpPr>
            <p:nvPr/>
          </p:nvGrpSpPr>
          <p:grpSpPr bwMode="auto">
            <a:xfrm>
              <a:off x="2880" y="1260"/>
              <a:ext cx="908" cy="576"/>
              <a:chOff x="3172" y="1292"/>
              <a:chExt cx="908" cy="576"/>
            </a:xfrm>
          </p:grpSpPr>
          <p:sp>
            <p:nvSpPr>
              <p:cNvPr id="7193" name="Text Box 8"/>
              <p:cNvSpPr txBox="1">
                <a:spLocks noChangeArrowheads="1"/>
              </p:cNvSpPr>
              <p:nvPr/>
            </p:nvSpPr>
            <p:spPr bwMode="auto">
              <a:xfrm>
                <a:off x="3197" y="1340"/>
                <a:ext cx="859" cy="480"/>
              </a:xfrm>
              <a:prstGeom prst="rect">
                <a:avLst/>
              </a:prstGeom>
              <a:noFill/>
              <a:ln w="9525">
                <a:noFill/>
                <a:miter lim="800000"/>
                <a:headEnd/>
                <a:tailEnd/>
              </a:ln>
            </p:spPr>
            <p:txBody>
              <a:bodyPr wrap="none">
                <a:spAutoFit/>
              </a:bodyPr>
              <a:lstStyle/>
              <a:p>
                <a:pPr algn="ctr"/>
                <a:r>
                  <a:rPr lang="en-CA" sz="1600" b="1" dirty="0"/>
                  <a:t>PSP2</a:t>
                </a:r>
              </a:p>
              <a:p>
                <a:pPr algn="ctr"/>
                <a:r>
                  <a:rPr lang="en-CA" sz="1400" dirty="0"/>
                  <a:t>Code reviews</a:t>
                </a:r>
              </a:p>
              <a:p>
                <a:pPr algn="ctr"/>
                <a:r>
                  <a:rPr lang="en-CA" sz="1400" dirty="0"/>
                  <a:t>Design reviews</a:t>
                </a:r>
                <a:endParaRPr lang="en-US" sz="1400" dirty="0"/>
              </a:p>
            </p:txBody>
          </p:sp>
          <p:sp>
            <p:nvSpPr>
              <p:cNvPr id="7194" name="Rectangle 24"/>
              <p:cNvSpPr>
                <a:spLocks noChangeArrowheads="1"/>
              </p:cNvSpPr>
              <p:nvPr/>
            </p:nvSpPr>
            <p:spPr bwMode="auto">
              <a:xfrm>
                <a:off x="3172" y="1292"/>
                <a:ext cx="908" cy="576"/>
              </a:xfrm>
              <a:prstGeom prst="rect">
                <a:avLst/>
              </a:prstGeom>
              <a:noFill/>
              <a:ln w="9525">
                <a:solidFill>
                  <a:schemeClr val="tx1"/>
                </a:solidFill>
                <a:miter lim="800000"/>
                <a:headEnd/>
                <a:tailEnd/>
              </a:ln>
            </p:spPr>
            <p:txBody>
              <a:bodyPr anchor="ctr">
                <a:spAutoFit/>
              </a:bodyPr>
              <a:lstStyle/>
              <a:p>
                <a:endParaRPr lang="en-US" dirty="0"/>
              </a:p>
            </p:txBody>
          </p:sp>
        </p:grpSp>
        <p:grpSp>
          <p:nvGrpSpPr>
            <p:cNvPr id="7" name="Group 27"/>
            <p:cNvGrpSpPr>
              <a:grpSpLocks/>
            </p:cNvGrpSpPr>
            <p:nvPr/>
          </p:nvGrpSpPr>
          <p:grpSpPr bwMode="auto">
            <a:xfrm>
              <a:off x="3806" y="1206"/>
              <a:ext cx="1153" cy="394"/>
              <a:chOff x="4248" y="1103"/>
              <a:chExt cx="1153" cy="394"/>
            </a:xfrm>
          </p:grpSpPr>
          <p:sp>
            <p:nvSpPr>
              <p:cNvPr id="7191" name="Text Box 9"/>
              <p:cNvSpPr txBox="1">
                <a:spLocks noChangeArrowheads="1"/>
              </p:cNvSpPr>
              <p:nvPr/>
            </p:nvSpPr>
            <p:spPr bwMode="auto">
              <a:xfrm>
                <a:off x="4340" y="1127"/>
                <a:ext cx="969" cy="346"/>
              </a:xfrm>
              <a:prstGeom prst="rect">
                <a:avLst/>
              </a:prstGeom>
              <a:noFill/>
              <a:ln w="9525">
                <a:noFill/>
                <a:miter lim="800000"/>
                <a:headEnd/>
                <a:tailEnd/>
              </a:ln>
            </p:spPr>
            <p:txBody>
              <a:bodyPr wrap="none">
                <a:spAutoFit/>
              </a:bodyPr>
              <a:lstStyle/>
              <a:p>
                <a:pPr algn="ctr"/>
                <a:r>
                  <a:rPr lang="en-CA" sz="1600" b="1" dirty="0"/>
                  <a:t>PSP2.1</a:t>
                </a:r>
              </a:p>
              <a:p>
                <a:pPr algn="ctr"/>
                <a:r>
                  <a:rPr lang="en-CA" sz="1400" dirty="0"/>
                  <a:t>Design templates</a:t>
                </a:r>
                <a:endParaRPr lang="en-US" sz="1400" dirty="0"/>
              </a:p>
            </p:txBody>
          </p:sp>
          <p:sp>
            <p:nvSpPr>
              <p:cNvPr id="7192" name="Rectangle 26"/>
              <p:cNvSpPr>
                <a:spLocks noChangeArrowheads="1"/>
              </p:cNvSpPr>
              <p:nvPr/>
            </p:nvSpPr>
            <p:spPr bwMode="auto">
              <a:xfrm>
                <a:off x="4248" y="1103"/>
                <a:ext cx="1153" cy="394"/>
              </a:xfrm>
              <a:prstGeom prst="rect">
                <a:avLst/>
              </a:prstGeom>
              <a:noFill/>
              <a:ln w="9525">
                <a:solidFill>
                  <a:schemeClr val="tx1"/>
                </a:solidFill>
                <a:miter lim="800000"/>
                <a:headEnd/>
                <a:tailEnd/>
              </a:ln>
            </p:spPr>
            <p:txBody>
              <a:bodyPr anchor="ctr">
                <a:spAutoFit/>
              </a:bodyPr>
              <a:lstStyle/>
              <a:p>
                <a:endParaRPr lang="en-US" dirty="0"/>
              </a:p>
            </p:txBody>
          </p:sp>
        </p:grpSp>
      </p:grpSp>
      <p:grpSp>
        <p:nvGrpSpPr>
          <p:cNvPr id="8" name="Group 29"/>
          <p:cNvGrpSpPr>
            <a:grpSpLocks/>
          </p:cNvGrpSpPr>
          <p:nvPr/>
        </p:nvGrpSpPr>
        <p:grpSpPr bwMode="auto">
          <a:xfrm>
            <a:off x="4783138" y="1295400"/>
            <a:ext cx="1611312" cy="793750"/>
            <a:chOff x="3718" y="377"/>
            <a:chExt cx="1073" cy="576"/>
          </a:xfrm>
        </p:grpSpPr>
        <p:sp>
          <p:nvSpPr>
            <p:cNvPr id="7187" name="Text Box 10"/>
            <p:cNvSpPr txBox="1">
              <a:spLocks noChangeArrowheads="1"/>
            </p:cNvSpPr>
            <p:nvPr/>
          </p:nvSpPr>
          <p:spPr bwMode="auto">
            <a:xfrm>
              <a:off x="3720" y="492"/>
              <a:ext cx="1067" cy="346"/>
            </a:xfrm>
            <a:prstGeom prst="rect">
              <a:avLst/>
            </a:prstGeom>
            <a:noFill/>
            <a:ln w="9525">
              <a:noFill/>
              <a:miter lim="800000"/>
              <a:headEnd/>
              <a:tailEnd/>
            </a:ln>
          </p:spPr>
          <p:txBody>
            <a:bodyPr wrap="none">
              <a:spAutoFit/>
            </a:bodyPr>
            <a:lstStyle/>
            <a:p>
              <a:pPr algn="ctr"/>
              <a:r>
                <a:rPr lang="en-CA" sz="1600" b="1" dirty="0"/>
                <a:t>PSP3</a:t>
              </a:r>
            </a:p>
            <a:p>
              <a:pPr algn="ctr"/>
              <a:r>
                <a:rPr lang="en-CA" sz="1400" dirty="0"/>
                <a:t>Cyclic development</a:t>
              </a:r>
              <a:endParaRPr lang="en-US" sz="1400" dirty="0"/>
            </a:p>
          </p:txBody>
        </p:sp>
        <p:sp>
          <p:nvSpPr>
            <p:cNvPr id="7188" name="Rectangle 28"/>
            <p:cNvSpPr>
              <a:spLocks noChangeArrowheads="1"/>
            </p:cNvSpPr>
            <p:nvPr/>
          </p:nvSpPr>
          <p:spPr bwMode="auto">
            <a:xfrm>
              <a:off x="3718" y="377"/>
              <a:ext cx="1073" cy="576"/>
            </a:xfrm>
            <a:prstGeom prst="rect">
              <a:avLst/>
            </a:prstGeom>
            <a:noFill/>
            <a:ln w="9525">
              <a:solidFill>
                <a:schemeClr val="tx1"/>
              </a:solidFill>
              <a:miter lim="800000"/>
              <a:headEnd/>
              <a:tailEnd/>
            </a:ln>
          </p:spPr>
          <p:txBody>
            <a:bodyPr anchor="ctr">
              <a:spAutoFit/>
            </a:bodyPr>
            <a:lstStyle/>
            <a:p>
              <a:endParaRPr lang="en-US" dirty="0"/>
            </a:p>
          </p:txBody>
        </p:sp>
      </p:grpSp>
      <p:cxnSp>
        <p:nvCxnSpPr>
          <p:cNvPr id="7178" name="AutoShape 36"/>
          <p:cNvCxnSpPr>
            <a:cxnSpLocks noChangeShapeType="1"/>
          </p:cNvCxnSpPr>
          <p:nvPr/>
        </p:nvCxnSpPr>
        <p:spPr bwMode="auto">
          <a:xfrm rot="-5400000">
            <a:off x="4054476" y="4575175"/>
            <a:ext cx="525462" cy="471487"/>
          </a:xfrm>
          <a:prstGeom prst="curvedConnector3">
            <a:avLst>
              <a:gd name="adj1" fmla="val 49870"/>
            </a:avLst>
          </a:prstGeom>
          <a:noFill/>
          <a:ln w="12700">
            <a:solidFill>
              <a:schemeClr val="tx1"/>
            </a:solidFill>
            <a:round/>
            <a:headEnd/>
            <a:tailEnd type="triangle" w="sm" len="med"/>
          </a:ln>
        </p:spPr>
      </p:cxnSp>
      <p:cxnSp>
        <p:nvCxnSpPr>
          <p:cNvPr id="7179" name="AutoShape 37"/>
          <p:cNvCxnSpPr>
            <a:cxnSpLocks noChangeShapeType="1"/>
          </p:cNvCxnSpPr>
          <p:nvPr/>
        </p:nvCxnSpPr>
        <p:spPr bwMode="auto">
          <a:xfrm rot="-5400000">
            <a:off x="4593431" y="3266282"/>
            <a:ext cx="447675" cy="528638"/>
          </a:xfrm>
          <a:prstGeom prst="curvedConnector3">
            <a:avLst>
              <a:gd name="adj1" fmla="val 50000"/>
            </a:avLst>
          </a:prstGeom>
          <a:noFill/>
          <a:ln w="12700">
            <a:solidFill>
              <a:schemeClr val="tx1"/>
            </a:solidFill>
            <a:round/>
            <a:headEnd/>
            <a:tailEnd type="triangle" w="sm" len="med"/>
          </a:ln>
        </p:spPr>
      </p:cxnSp>
      <p:cxnSp>
        <p:nvCxnSpPr>
          <p:cNvPr id="7180" name="AutoShape 38"/>
          <p:cNvCxnSpPr>
            <a:cxnSpLocks noChangeShapeType="1"/>
          </p:cNvCxnSpPr>
          <p:nvPr/>
        </p:nvCxnSpPr>
        <p:spPr bwMode="auto">
          <a:xfrm rot="-5400000">
            <a:off x="5123656" y="2047082"/>
            <a:ext cx="423863" cy="508000"/>
          </a:xfrm>
          <a:prstGeom prst="curvedConnector3">
            <a:avLst>
              <a:gd name="adj1" fmla="val 49838"/>
            </a:avLst>
          </a:prstGeom>
          <a:noFill/>
          <a:ln w="12700">
            <a:solidFill>
              <a:schemeClr val="tx1"/>
            </a:solidFill>
            <a:round/>
            <a:headEnd/>
            <a:tailEnd type="triangle" w="sm" len="med"/>
          </a:ln>
        </p:spPr>
      </p:cxnSp>
      <p:grpSp>
        <p:nvGrpSpPr>
          <p:cNvPr id="9" name="Group 37"/>
          <p:cNvGrpSpPr>
            <a:grpSpLocks/>
          </p:cNvGrpSpPr>
          <p:nvPr/>
        </p:nvGrpSpPr>
        <p:grpSpPr bwMode="auto">
          <a:xfrm>
            <a:off x="3276600" y="5029200"/>
            <a:ext cx="2162086" cy="1524000"/>
            <a:chOff x="3276600" y="5029200"/>
            <a:chExt cx="2079415" cy="1323439"/>
          </a:xfrm>
        </p:grpSpPr>
        <p:sp>
          <p:nvSpPr>
            <p:cNvPr id="7185" name="Text Box 4"/>
            <p:cNvSpPr txBox="1">
              <a:spLocks noChangeArrowheads="1"/>
            </p:cNvSpPr>
            <p:nvPr/>
          </p:nvSpPr>
          <p:spPr bwMode="auto">
            <a:xfrm>
              <a:off x="3276600" y="5029200"/>
              <a:ext cx="2079415" cy="1323439"/>
            </a:xfrm>
            <a:prstGeom prst="rect">
              <a:avLst/>
            </a:prstGeom>
            <a:noFill/>
            <a:ln w="9525">
              <a:noFill/>
              <a:miter lim="800000"/>
              <a:headEnd/>
              <a:tailEnd/>
            </a:ln>
          </p:spPr>
          <p:txBody>
            <a:bodyPr wrap="none">
              <a:spAutoFit/>
            </a:bodyPr>
            <a:lstStyle/>
            <a:p>
              <a:pPr algn="ctr"/>
              <a:r>
                <a:rPr lang="en-CA" sz="1600" b="1" dirty="0"/>
                <a:t>PSP0</a:t>
              </a:r>
            </a:p>
            <a:p>
              <a:pPr algn="ctr"/>
              <a:r>
                <a:rPr lang="en-CA" sz="1600" dirty="0"/>
                <a:t>Current process</a:t>
              </a:r>
            </a:p>
            <a:p>
              <a:pPr algn="ctr"/>
              <a:r>
                <a:rPr lang="en-CA" sz="1600" dirty="0"/>
                <a:t>Time recording</a:t>
              </a:r>
            </a:p>
            <a:p>
              <a:pPr algn="ctr"/>
              <a:r>
                <a:rPr lang="en-CA" sz="1600" dirty="0"/>
                <a:t>Defect recording</a:t>
              </a:r>
            </a:p>
            <a:p>
              <a:pPr algn="ctr"/>
              <a:r>
                <a:rPr lang="en-CA" sz="1600" dirty="0"/>
                <a:t>Defect type standard</a:t>
              </a:r>
              <a:endParaRPr lang="en-US" sz="1600" dirty="0"/>
            </a:p>
          </p:txBody>
        </p:sp>
        <p:sp>
          <p:nvSpPr>
            <p:cNvPr id="7186" name="Rectangle 34"/>
            <p:cNvSpPr>
              <a:spLocks noChangeArrowheads="1"/>
            </p:cNvSpPr>
            <p:nvPr/>
          </p:nvSpPr>
          <p:spPr bwMode="auto">
            <a:xfrm>
              <a:off x="3276600" y="5029200"/>
              <a:ext cx="1981200" cy="1219200"/>
            </a:xfrm>
            <a:prstGeom prst="rect">
              <a:avLst/>
            </a:prstGeom>
            <a:noFill/>
            <a:ln w="3175" algn="ctr">
              <a:solidFill>
                <a:schemeClr val="tx1"/>
              </a:solidFill>
              <a:round/>
              <a:headEnd type="none" w="sm" len="sm"/>
              <a:tailEnd type="none" w="sm" len="sm"/>
            </a:ln>
          </p:spPr>
          <p:txBody>
            <a:bodyPr/>
            <a:lstStyle/>
            <a:p>
              <a:endParaRPr lang="en-US" dirty="0"/>
            </a:p>
          </p:txBody>
        </p:sp>
      </p:grpSp>
      <p:grpSp>
        <p:nvGrpSpPr>
          <p:cNvPr id="10" name="Group 36"/>
          <p:cNvGrpSpPr>
            <a:grpSpLocks/>
          </p:cNvGrpSpPr>
          <p:nvPr/>
        </p:nvGrpSpPr>
        <p:grpSpPr bwMode="auto">
          <a:xfrm>
            <a:off x="5425556" y="4925320"/>
            <a:ext cx="2590800" cy="990600"/>
            <a:chOff x="5334000" y="5029200"/>
            <a:chExt cx="2590800" cy="990600"/>
          </a:xfrm>
        </p:grpSpPr>
        <p:sp>
          <p:nvSpPr>
            <p:cNvPr id="7183" name="Text Box 5"/>
            <p:cNvSpPr txBox="1">
              <a:spLocks noChangeArrowheads="1"/>
            </p:cNvSpPr>
            <p:nvPr/>
          </p:nvSpPr>
          <p:spPr bwMode="auto">
            <a:xfrm>
              <a:off x="5604511" y="5056612"/>
              <a:ext cx="2320289" cy="846644"/>
            </a:xfrm>
            <a:prstGeom prst="rect">
              <a:avLst/>
            </a:prstGeom>
            <a:noFill/>
            <a:ln w="9525">
              <a:noFill/>
              <a:miter lim="800000"/>
              <a:headEnd/>
              <a:tailEnd/>
            </a:ln>
          </p:spPr>
          <p:txBody>
            <a:bodyPr wrap="none">
              <a:spAutoFit/>
            </a:bodyPr>
            <a:lstStyle/>
            <a:p>
              <a:pPr algn="ctr"/>
              <a:r>
                <a:rPr lang="en-CA" sz="1600" b="1" dirty="0"/>
                <a:t>PSP0.1</a:t>
              </a:r>
            </a:p>
            <a:p>
              <a:pPr algn="ctr"/>
              <a:r>
                <a:rPr lang="en-CA" sz="1400" dirty="0"/>
                <a:t>Coding Standard</a:t>
              </a:r>
            </a:p>
            <a:p>
              <a:pPr algn="ctr"/>
              <a:r>
                <a:rPr lang="en-CA" sz="1400" dirty="0"/>
                <a:t>Size measurement</a:t>
              </a:r>
            </a:p>
            <a:p>
              <a:pPr algn="ctr"/>
              <a:r>
                <a:rPr lang="en-CA" sz="1400" dirty="0"/>
                <a:t>Process improvement proposal</a:t>
              </a:r>
              <a:endParaRPr lang="en-US" sz="1400" dirty="0"/>
            </a:p>
          </p:txBody>
        </p:sp>
        <p:sp>
          <p:nvSpPr>
            <p:cNvPr id="7184" name="Rectangle 35"/>
            <p:cNvSpPr>
              <a:spLocks noChangeArrowheads="1"/>
            </p:cNvSpPr>
            <p:nvPr/>
          </p:nvSpPr>
          <p:spPr bwMode="auto">
            <a:xfrm>
              <a:off x="5334000" y="5029200"/>
              <a:ext cx="2590800" cy="990600"/>
            </a:xfrm>
            <a:prstGeom prst="rect">
              <a:avLst/>
            </a:prstGeom>
            <a:noFill/>
            <a:ln w="3175" algn="ctr">
              <a:solidFill>
                <a:schemeClr val="tx1"/>
              </a:solidFill>
              <a:round/>
              <a:headEnd type="none" w="sm" len="sm"/>
              <a:tailEnd type="none" w="sm" len="sm"/>
            </a:ln>
          </p:spPr>
          <p:txBody>
            <a:bodyPr/>
            <a:lstStyle/>
            <a:p>
              <a:endParaRPr lang="en-US" dirty="0"/>
            </a:p>
          </p:txBody>
        </p:sp>
      </p:grpSp>
    </p:spTree>
    <p:extLst>
      <p:ext uri="{BB962C8B-B14F-4D97-AF65-F5344CB8AC3E}">
        <p14:creationId xmlns:p14="http://schemas.microsoft.com/office/powerpoint/2010/main" val="40227551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2"/>
          <p:cNvSpPr>
            <a:spLocks noGrp="1" noChangeArrowheads="1"/>
          </p:cNvSpPr>
          <p:nvPr>
            <p:ph type="title"/>
          </p:nvPr>
        </p:nvSpPr>
        <p:spPr>
          <a:xfrm>
            <a:off x="381000" y="304800"/>
            <a:ext cx="8431213" cy="1143000"/>
          </a:xfrm>
          <a:noFill/>
        </p:spPr>
        <p:txBody>
          <a:bodyPr lIns="92877" tIns="46439" rIns="92877" bIns="46439"/>
          <a:lstStyle/>
          <a:p>
            <a:pPr defTabSz="814388" eaLnBrk="1" hangingPunct="1"/>
            <a:r>
              <a:rPr lang="en-US" dirty="0" smtClean="0"/>
              <a:t>Why Do </a:t>
            </a:r>
            <a:r>
              <a:rPr lang="en-US" dirty="0"/>
              <a:t>W</a:t>
            </a:r>
            <a:r>
              <a:rPr lang="en-US" dirty="0" smtClean="0"/>
              <a:t>e </a:t>
            </a:r>
            <a:r>
              <a:rPr lang="en-US" dirty="0"/>
              <a:t>T</a:t>
            </a:r>
            <a:r>
              <a:rPr lang="en-US" dirty="0" smtClean="0"/>
              <a:t>each PSP?</a:t>
            </a:r>
          </a:p>
        </p:txBody>
      </p:sp>
      <p:sp>
        <p:nvSpPr>
          <p:cNvPr id="10245" name="Rectangle 3"/>
          <p:cNvSpPr>
            <a:spLocks noGrp="1" noChangeArrowheads="1"/>
          </p:cNvSpPr>
          <p:nvPr>
            <p:ph type="body" idx="1"/>
          </p:nvPr>
        </p:nvSpPr>
        <p:spPr>
          <a:xfrm>
            <a:off x="381000" y="1371600"/>
            <a:ext cx="7772400" cy="4800600"/>
          </a:xfrm>
          <a:noFill/>
        </p:spPr>
        <p:txBody>
          <a:bodyPr lIns="92877" tIns="46439" rIns="92877" bIns="46439"/>
          <a:lstStyle/>
          <a:p>
            <a:pPr marL="254000" indent="-254000" defTabSz="814388" eaLnBrk="1" hangingPunct="1"/>
            <a:r>
              <a:rPr lang="en-US" dirty="0" smtClean="0"/>
              <a:t>All improvements stem from personal practice</a:t>
            </a:r>
          </a:p>
          <a:p>
            <a:pPr marL="609600" lvl="1" indent="-203200" defTabSz="814388" eaLnBrk="1" hangingPunct="1"/>
            <a:r>
              <a:rPr lang="en-US" dirty="0" smtClean="0"/>
              <a:t>“no one should do intellectual work in a particular way,” but…</a:t>
            </a:r>
          </a:p>
          <a:p>
            <a:pPr marL="254000" indent="-254000" defTabSz="814388" eaLnBrk="1" hangingPunct="1"/>
            <a:r>
              <a:rPr lang="en-US" dirty="0" smtClean="0"/>
              <a:t>The Capability Maturity Model (CMM) defines corporate processes.</a:t>
            </a:r>
          </a:p>
          <a:p>
            <a:pPr marL="254000" indent="-254000" defTabSz="814388" eaLnBrk="1" hangingPunct="1"/>
            <a:r>
              <a:rPr lang="en-US" dirty="0" smtClean="0"/>
              <a:t>PSP is unique to individuals.</a:t>
            </a:r>
          </a:p>
          <a:p>
            <a:pPr marL="254000" indent="-254000" defTabSz="814388" eaLnBrk="1" hangingPunct="1"/>
            <a:r>
              <a:rPr lang="en-US" dirty="0" smtClean="0"/>
              <a:t>PSP is a path to excellence.</a:t>
            </a:r>
          </a:p>
          <a:p>
            <a:pPr marL="609600" lvl="1" indent="-203200" defTabSz="814388" eaLnBrk="1" hangingPunct="1"/>
            <a:r>
              <a:rPr lang="en-US" dirty="0" smtClean="0"/>
              <a:t>“Level five for individuals”</a:t>
            </a:r>
          </a:p>
        </p:txBody>
      </p:sp>
    </p:spTree>
    <p:custDataLst>
      <p:tags r:id="rId1"/>
    </p:custDataLst>
    <p:extLst>
      <p:ext uri="{BB962C8B-B14F-4D97-AF65-F5344CB8AC3E}">
        <p14:creationId xmlns:p14="http://schemas.microsoft.com/office/powerpoint/2010/main" val="414087121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162886" y="24384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Process Frameworks </a:t>
            </a:r>
          </a:p>
          <a:p>
            <a:r>
              <a:rPr lang="en-US" sz="2400" b="1" dirty="0">
                <a:latin typeface="Calibri" panose="020F0502020204030204" pitchFamily="34" charset="0"/>
              </a:rPr>
              <a:t>(Developed by David Root) </a:t>
            </a:r>
          </a:p>
          <a:p>
            <a:endParaRPr lang="en-US" sz="3600" b="1" dirty="0" smtClean="0">
              <a:latin typeface="Calibri" panose="020F0502020204030204" pitchFamily="34" charset="0"/>
            </a:endParaRPr>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1747440961"/>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2"/>
          <p:cNvSpPr>
            <a:spLocks noGrp="1" noChangeArrowheads="1"/>
          </p:cNvSpPr>
          <p:nvPr>
            <p:ph type="title"/>
          </p:nvPr>
        </p:nvSpPr>
        <p:spPr>
          <a:noFill/>
        </p:spPr>
        <p:txBody>
          <a:bodyPr lIns="92877" tIns="46439" rIns="92877" bIns="46439"/>
          <a:lstStyle/>
          <a:p>
            <a:pPr defTabSz="814388" eaLnBrk="1" hangingPunct="1"/>
            <a:r>
              <a:rPr lang="en-US" dirty="0" smtClean="0"/>
              <a:t>What Is the Big PSP Strategy?</a:t>
            </a:r>
          </a:p>
        </p:txBody>
      </p:sp>
      <p:sp>
        <p:nvSpPr>
          <p:cNvPr id="11269" name="Rectangle 3"/>
          <p:cNvSpPr>
            <a:spLocks noGrp="1" noChangeArrowheads="1"/>
          </p:cNvSpPr>
          <p:nvPr>
            <p:ph idx="1"/>
          </p:nvPr>
        </p:nvSpPr>
        <p:spPr>
          <a:noFill/>
        </p:spPr>
        <p:txBody>
          <a:bodyPr lIns="92877" tIns="46439" rIns="92877" bIns="46439"/>
          <a:lstStyle/>
          <a:p>
            <a:pPr marL="254000" indent="-254000" defTabSz="814388" eaLnBrk="1" hangingPunct="1"/>
            <a:r>
              <a:rPr lang="en-US" dirty="0" smtClean="0"/>
              <a:t>Identify effective software development practices that can be used by individuals.</a:t>
            </a:r>
          </a:p>
          <a:p>
            <a:pPr marL="254000" indent="-254000" defTabSz="814388" eaLnBrk="1" hangingPunct="1"/>
            <a:r>
              <a:rPr lang="en-US" dirty="0" smtClean="0"/>
              <a:t>Define them in a form usable in small programs (or in cycles).</a:t>
            </a:r>
          </a:p>
          <a:p>
            <a:pPr marL="254000" indent="-254000" defTabSz="814388" eaLnBrk="1" hangingPunct="1"/>
            <a:r>
              <a:rPr lang="en-US" dirty="0" smtClean="0"/>
              <a:t>Introduce the concepts by performing graduated exercises.</a:t>
            </a:r>
          </a:p>
        </p:txBody>
      </p:sp>
    </p:spTree>
    <p:custDataLst>
      <p:tags r:id="rId1"/>
    </p:custDataLst>
    <p:extLst>
      <p:ext uri="{BB962C8B-B14F-4D97-AF65-F5344CB8AC3E}">
        <p14:creationId xmlns:p14="http://schemas.microsoft.com/office/powerpoint/2010/main" val="3910908425"/>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PSP Lessons </a:t>
            </a:r>
            <a:r>
              <a:rPr lang="en-US" dirty="0"/>
              <a:t>L</a:t>
            </a:r>
            <a:r>
              <a:rPr lang="en-US" dirty="0" smtClean="0"/>
              <a:t>earned</a:t>
            </a:r>
            <a:endParaRPr lang="en-US" dirty="0"/>
          </a:p>
        </p:txBody>
      </p:sp>
      <p:sp>
        <p:nvSpPr>
          <p:cNvPr id="8" name="Content Placeholder 7"/>
          <p:cNvSpPr>
            <a:spLocks noGrp="1"/>
          </p:cNvSpPr>
          <p:nvPr>
            <p:ph type="body" sz="half" idx="1"/>
          </p:nvPr>
        </p:nvSpPr>
        <p:spPr/>
        <p:txBody>
          <a:bodyPr/>
          <a:lstStyle/>
          <a:p>
            <a:pPr algn="ctr">
              <a:buNone/>
            </a:pPr>
            <a:r>
              <a:rPr lang="en-US" dirty="0" smtClean="0">
                <a:solidFill>
                  <a:srgbClr val="FF0000"/>
                </a:solidFill>
              </a:rPr>
              <a:t>Bad</a:t>
            </a:r>
            <a:endParaRPr lang="en-US" dirty="0">
              <a:solidFill>
                <a:srgbClr val="FF0000"/>
              </a:solidFill>
            </a:endParaRPr>
          </a:p>
        </p:txBody>
      </p:sp>
      <p:sp>
        <p:nvSpPr>
          <p:cNvPr id="7" name="Content Placeholder 6"/>
          <p:cNvSpPr>
            <a:spLocks noGrp="1"/>
          </p:cNvSpPr>
          <p:nvPr>
            <p:ph sz="half" idx="2"/>
          </p:nvPr>
        </p:nvSpPr>
        <p:spPr/>
        <p:txBody>
          <a:bodyPr/>
          <a:lstStyle/>
          <a:p>
            <a:pPr algn="ctr">
              <a:buNone/>
            </a:pPr>
            <a:r>
              <a:rPr lang="en-US" dirty="0" smtClean="0">
                <a:solidFill>
                  <a:srgbClr val="FF0000"/>
                </a:solidFill>
              </a:rPr>
              <a:t>Good</a:t>
            </a:r>
            <a:endParaRPr lang="en-US" dirty="0">
              <a:solidFill>
                <a:srgbClr val="FF0000"/>
              </a:solidFill>
            </a:endParaRPr>
          </a:p>
        </p:txBody>
      </p:sp>
    </p:spTree>
    <p:extLst>
      <p:ext uri="{BB962C8B-B14F-4D97-AF65-F5344CB8AC3E}">
        <p14:creationId xmlns:p14="http://schemas.microsoft.com/office/powerpoint/2010/main" val="2365316439"/>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2"/>
          <p:cNvSpPr>
            <a:spLocks noGrp="1" noChangeArrowheads="1"/>
          </p:cNvSpPr>
          <p:nvPr>
            <p:ph type="title"/>
          </p:nvPr>
        </p:nvSpPr>
        <p:spPr>
          <a:noFill/>
        </p:spPr>
        <p:txBody>
          <a:bodyPr lIns="92877" tIns="46439" rIns="92877" bIns="46439"/>
          <a:lstStyle/>
          <a:p>
            <a:pPr defTabSz="814388" eaLnBrk="1" hangingPunct="1"/>
            <a:r>
              <a:rPr lang="en-US" sz="3400" dirty="0" smtClean="0"/>
              <a:t>PSP Concentrates on Metrics with Highest ROI</a:t>
            </a:r>
          </a:p>
        </p:txBody>
      </p:sp>
      <p:sp>
        <p:nvSpPr>
          <p:cNvPr id="12293" name="Rectangle 3"/>
          <p:cNvSpPr>
            <a:spLocks noGrp="1" noChangeArrowheads="1"/>
          </p:cNvSpPr>
          <p:nvPr>
            <p:ph idx="1"/>
          </p:nvPr>
        </p:nvSpPr>
        <p:spPr>
          <a:noFill/>
        </p:spPr>
        <p:txBody>
          <a:bodyPr lIns="92877" tIns="46439" rIns="92877" bIns="46439"/>
          <a:lstStyle/>
          <a:p>
            <a:pPr marL="254000" indent="-254000" defTabSz="814388" eaLnBrk="1" hangingPunct="1"/>
            <a:r>
              <a:rPr lang="en-US" dirty="0" smtClean="0"/>
              <a:t>Reducing overall defect rates</a:t>
            </a:r>
          </a:p>
          <a:p>
            <a:pPr marL="254000" indent="-254000" defTabSz="814388" eaLnBrk="1" hangingPunct="1"/>
            <a:r>
              <a:rPr lang="en-US" dirty="0" smtClean="0"/>
              <a:t>Spending more time up front in the development cycle</a:t>
            </a:r>
          </a:p>
          <a:p>
            <a:pPr marL="654050" lvl="1" indent="-254000" defTabSz="814388" eaLnBrk="1" hangingPunct="1"/>
            <a:r>
              <a:rPr lang="en-US" dirty="0" smtClean="0"/>
              <a:t>To gain more time at the end</a:t>
            </a:r>
          </a:p>
          <a:p>
            <a:pPr marL="254000" indent="-254000" defTabSz="814388" eaLnBrk="1" hangingPunct="1"/>
            <a:r>
              <a:rPr lang="en-US" dirty="0" smtClean="0"/>
              <a:t>Eliminating or nearly eliminating compile and test defects</a:t>
            </a:r>
          </a:p>
          <a:p>
            <a:pPr marL="254000" indent="-254000" defTabSz="814388" eaLnBrk="1" hangingPunct="1"/>
            <a:r>
              <a:rPr lang="en-US" dirty="0" smtClean="0"/>
              <a:t>Accurately estimating the time it takes to build software</a:t>
            </a:r>
          </a:p>
        </p:txBody>
      </p:sp>
    </p:spTree>
    <p:custDataLst>
      <p:tags r:id="rId1"/>
    </p:custDataLst>
    <p:extLst>
      <p:ext uri="{BB962C8B-B14F-4D97-AF65-F5344CB8AC3E}">
        <p14:creationId xmlns:p14="http://schemas.microsoft.com/office/powerpoint/2010/main" val="3507920266"/>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2"/>
          <p:cNvSpPr>
            <a:spLocks noGrp="1" noChangeArrowheads="1"/>
          </p:cNvSpPr>
          <p:nvPr>
            <p:ph type="title"/>
          </p:nvPr>
        </p:nvSpPr>
        <p:spPr>
          <a:noFill/>
        </p:spPr>
        <p:txBody>
          <a:bodyPr lIns="90488" tIns="44450" rIns="90488" bIns="44450"/>
          <a:lstStyle/>
          <a:p>
            <a:pPr eaLnBrk="1" hangingPunct="1"/>
            <a:r>
              <a:rPr lang="en-US" dirty="0" smtClean="0"/>
              <a:t>What You </a:t>
            </a:r>
            <a:r>
              <a:rPr lang="en-US" dirty="0"/>
              <a:t>L</a:t>
            </a:r>
            <a:r>
              <a:rPr lang="en-US" dirty="0" smtClean="0"/>
              <a:t>earn </a:t>
            </a:r>
            <a:r>
              <a:rPr lang="en-US" dirty="0"/>
              <a:t>A</a:t>
            </a:r>
            <a:r>
              <a:rPr lang="en-US" dirty="0" smtClean="0"/>
              <a:t>bout PLANNING</a:t>
            </a:r>
          </a:p>
        </p:txBody>
      </p:sp>
      <p:sp>
        <p:nvSpPr>
          <p:cNvPr id="13317" name="Rectangle 3"/>
          <p:cNvSpPr>
            <a:spLocks noGrp="1" noChangeArrowheads="1"/>
          </p:cNvSpPr>
          <p:nvPr>
            <p:ph idx="1"/>
          </p:nvPr>
        </p:nvSpPr>
        <p:spPr>
          <a:noFill/>
        </p:spPr>
        <p:txBody>
          <a:bodyPr lIns="90488" tIns="44450" rIns="90488" bIns="44450"/>
          <a:lstStyle/>
          <a:p>
            <a:pPr eaLnBrk="1" hangingPunct="1"/>
            <a:r>
              <a:rPr lang="en-US" dirty="0" smtClean="0"/>
              <a:t>Planning is essential.</a:t>
            </a:r>
          </a:p>
          <a:p>
            <a:pPr eaLnBrk="1" hangingPunct="1"/>
            <a:r>
              <a:rPr lang="en-US" dirty="0" smtClean="0"/>
              <a:t>Taking more time up front means you will save time later, but...</a:t>
            </a:r>
          </a:p>
          <a:p>
            <a:pPr eaLnBrk="1" hangingPunct="1">
              <a:buFont typeface="Arial" panose="020B0604020202020204" pitchFamily="34" charset="0"/>
              <a:buChar char="•"/>
            </a:pPr>
            <a:r>
              <a:rPr lang="en-US" dirty="0" smtClean="0"/>
              <a:t>Better use of resources</a:t>
            </a:r>
          </a:p>
          <a:p>
            <a:pPr eaLnBrk="1" hangingPunct="1">
              <a:buFont typeface="Arial" panose="020B0604020202020204" pitchFamily="34" charset="0"/>
              <a:buChar char="•"/>
            </a:pPr>
            <a:r>
              <a:rPr lang="en-US" dirty="0" smtClean="0"/>
              <a:t>How to make a plan</a:t>
            </a:r>
          </a:p>
        </p:txBody>
      </p:sp>
    </p:spTree>
    <p:custDataLst>
      <p:tags r:id="rId1"/>
    </p:custDataLst>
    <p:extLst>
      <p:ext uri="{BB962C8B-B14F-4D97-AF65-F5344CB8AC3E}">
        <p14:creationId xmlns:p14="http://schemas.microsoft.com/office/powerpoint/2010/main" val="3437402830"/>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2"/>
          <p:cNvSpPr>
            <a:spLocks noGrp="1" noChangeArrowheads="1"/>
          </p:cNvSpPr>
          <p:nvPr>
            <p:ph type="title"/>
          </p:nvPr>
        </p:nvSpPr>
        <p:spPr>
          <a:noFill/>
        </p:spPr>
        <p:txBody>
          <a:bodyPr lIns="90488" tIns="44450" rIns="90488" bIns="44450"/>
          <a:lstStyle/>
          <a:p>
            <a:pPr eaLnBrk="1" hangingPunct="1"/>
            <a:r>
              <a:rPr lang="en-US" dirty="0" smtClean="0"/>
              <a:t>What You </a:t>
            </a:r>
            <a:r>
              <a:rPr lang="en-US" dirty="0"/>
              <a:t>L</a:t>
            </a:r>
            <a:r>
              <a:rPr lang="en-US" dirty="0" smtClean="0"/>
              <a:t>earn </a:t>
            </a:r>
            <a:r>
              <a:rPr lang="en-US" dirty="0"/>
              <a:t>A</a:t>
            </a:r>
            <a:r>
              <a:rPr lang="en-US" dirty="0" smtClean="0"/>
              <a:t>bout ESTIMATION</a:t>
            </a:r>
          </a:p>
        </p:txBody>
      </p:sp>
      <p:sp>
        <p:nvSpPr>
          <p:cNvPr id="14341" name="Rectangle 3"/>
          <p:cNvSpPr>
            <a:spLocks noGrp="1" noChangeArrowheads="1"/>
          </p:cNvSpPr>
          <p:nvPr>
            <p:ph type="body" idx="1"/>
          </p:nvPr>
        </p:nvSpPr>
        <p:spPr>
          <a:xfrm>
            <a:off x="533400" y="1447800"/>
            <a:ext cx="7696200" cy="4953000"/>
          </a:xfrm>
          <a:noFill/>
        </p:spPr>
        <p:txBody>
          <a:bodyPr lIns="90488" tIns="44450" rIns="90488" bIns="44450"/>
          <a:lstStyle/>
          <a:p>
            <a:pPr eaLnBrk="1" hangingPunct="1"/>
            <a:r>
              <a:rPr lang="en-US" dirty="0" smtClean="0"/>
              <a:t>You must estimate the size of an effort.</a:t>
            </a:r>
          </a:p>
          <a:p>
            <a:pPr eaLnBrk="1" hangingPunct="1"/>
            <a:r>
              <a:rPr lang="en-US" dirty="0" smtClean="0"/>
              <a:t>There are many ways to estimate.</a:t>
            </a:r>
          </a:p>
          <a:p>
            <a:pPr lvl="1" eaLnBrk="1" hangingPunct="1"/>
            <a:r>
              <a:rPr lang="en-US" dirty="0" smtClean="0"/>
              <a:t>Volume metrics (LOC)</a:t>
            </a:r>
          </a:p>
          <a:p>
            <a:pPr lvl="1" eaLnBrk="1" hangingPunct="1"/>
            <a:r>
              <a:rPr lang="en-US" dirty="0" smtClean="0"/>
              <a:t>Function metrics (FP)</a:t>
            </a:r>
          </a:p>
          <a:p>
            <a:pPr eaLnBrk="1" hangingPunct="1"/>
            <a:r>
              <a:rPr lang="en-US" dirty="0" smtClean="0"/>
              <a:t>PSP teaches you the Probe estimation method.</a:t>
            </a:r>
          </a:p>
          <a:p>
            <a:pPr lvl="1" eaLnBrk="1" hangingPunct="1"/>
            <a:r>
              <a:rPr lang="en-US" dirty="0" smtClean="0"/>
              <a:t>Find a proxy and use that to get a value.</a:t>
            </a:r>
          </a:p>
          <a:p>
            <a:pPr eaLnBrk="1" hangingPunct="1"/>
            <a:r>
              <a:rPr lang="en-US" dirty="0" smtClean="0"/>
              <a:t>You get better at estimating the more you try.</a:t>
            </a:r>
          </a:p>
        </p:txBody>
      </p:sp>
    </p:spTree>
    <p:custDataLst>
      <p:tags r:id="rId1"/>
    </p:custDataLst>
    <p:extLst>
      <p:ext uri="{BB962C8B-B14F-4D97-AF65-F5344CB8AC3E}">
        <p14:creationId xmlns:p14="http://schemas.microsoft.com/office/powerpoint/2010/main" val="2029619788"/>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noChangeArrowheads="1"/>
          </p:cNvSpPr>
          <p:nvPr>
            <p:ph type="title"/>
          </p:nvPr>
        </p:nvSpPr>
        <p:spPr>
          <a:noFill/>
        </p:spPr>
        <p:txBody>
          <a:bodyPr lIns="90488" tIns="44450" rIns="90488" bIns="44450"/>
          <a:lstStyle/>
          <a:p>
            <a:pPr eaLnBrk="1" hangingPunct="1"/>
            <a:r>
              <a:rPr lang="en-US" dirty="0" smtClean="0"/>
              <a:t>To Summarize: PSP</a:t>
            </a:r>
          </a:p>
        </p:txBody>
      </p:sp>
      <p:sp>
        <p:nvSpPr>
          <p:cNvPr id="18437" name="Rectangle 3"/>
          <p:cNvSpPr>
            <a:spLocks noGrp="1" noChangeArrowheads="1"/>
          </p:cNvSpPr>
          <p:nvPr>
            <p:ph idx="1"/>
          </p:nvPr>
        </p:nvSpPr>
        <p:spPr>
          <a:noFill/>
        </p:spPr>
        <p:txBody>
          <a:bodyPr lIns="90488" tIns="44450" rIns="90488" bIns="44450"/>
          <a:lstStyle/>
          <a:p>
            <a:pPr eaLnBrk="1" hangingPunct="1"/>
            <a:r>
              <a:rPr lang="en-US" sz="2800" dirty="0" smtClean="0"/>
              <a:t>A good process helps produce a good product.</a:t>
            </a:r>
          </a:p>
          <a:p>
            <a:pPr eaLnBrk="1" hangingPunct="1"/>
            <a:r>
              <a:rPr lang="en-US" sz="2800" dirty="0" smtClean="0"/>
              <a:t>Design and code reviews have a greater positive effect on quality than any other activity.</a:t>
            </a:r>
          </a:p>
          <a:p>
            <a:pPr eaLnBrk="1" hangingPunct="1"/>
            <a:r>
              <a:rPr lang="en-US" sz="2800" dirty="0" smtClean="0"/>
              <a:t>Taking time up front means less time in the end.</a:t>
            </a:r>
          </a:p>
          <a:p>
            <a:pPr eaLnBrk="1" hangingPunct="1"/>
            <a:r>
              <a:rPr lang="en-US" sz="2800" dirty="0" smtClean="0"/>
              <a:t>You cannot improve without measurement.</a:t>
            </a:r>
          </a:p>
          <a:p>
            <a:pPr eaLnBrk="1" hangingPunct="1"/>
            <a:r>
              <a:rPr lang="en-US" sz="2800" dirty="0" smtClean="0"/>
              <a:t>Improving the software process begins with the least common denominator…</a:t>
            </a:r>
          </a:p>
          <a:p>
            <a:pPr eaLnBrk="1" hangingPunct="1"/>
            <a:endParaRPr lang="en-US" sz="2800" dirty="0" smtClean="0"/>
          </a:p>
        </p:txBody>
      </p:sp>
      <p:sp>
        <p:nvSpPr>
          <p:cNvPr id="44057" name="Text Box 25"/>
          <p:cNvSpPr txBox="1">
            <a:spLocks noChangeArrowheads="1"/>
          </p:cNvSpPr>
          <p:nvPr/>
        </p:nvSpPr>
        <p:spPr bwMode="auto">
          <a:xfrm>
            <a:off x="2438400" y="5486400"/>
            <a:ext cx="4330700" cy="523875"/>
          </a:xfrm>
          <a:prstGeom prst="rect">
            <a:avLst/>
          </a:prstGeom>
          <a:noFill/>
          <a:ln w="25400">
            <a:noFill/>
            <a:miter lim="800000"/>
            <a:headEnd type="none" w="sm" len="sm"/>
            <a:tailEnd type="none" w="sm" len="sm"/>
          </a:ln>
        </p:spPr>
        <p:txBody>
          <a:bodyPr wrap="none">
            <a:spAutoFit/>
          </a:bodyPr>
          <a:lstStyle/>
          <a:p>
            <a:pPr eaLnBrk="1" hangingPunct="1"/>
            <a:r>
              <a:rPr lang="en-US" sz="2800" dirty="0">
                <a:solidFill>
                  <a:srgbClr val="666699"/>
                </a:solidFill>
                <a:latin typeface="Tahoma" pitchFamily="34" charset="0"/>
              </a:rPr>
              <a:t>… </a:t>
            </a:r>
            <a:r>
              <a:rPr lang="en-US" sz="2800" dirty="0">
                <a:solidFill>
                  <a:srgbClr val="666699"/>
                </a:solidFill>
              </a:rPr>
              <a:t>the software developer!</a:t>
            </a:r>
            <a:endParaRPr lang="en-US" sz="2800" dirty="0">
              <a:solidFill>
                <a:srgbClr val="666699"/>
              </a:solidFill>
              <a:latin typeface="Tahoma" pitchFamily="34" charset="0"/>
            </a:endParaRPr>
          </a:p>
        </p:txBody>
      </p:sp>
    </p:spTree>
    <p:custDataLst>
      <p:tags r:id="rId1"/>
    </p:custDataLst>
    <p:extLst>
      <p:ext uri="{BB962C8B-B14F-4D97-AF65-F5344CB8AC3E}">
        <p14:creationId xmlns:p14="http://schemas.microsoft.com/office/powerpoint/2010/main" val="32623299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057"/>
                                        </p:tgtEl>
                                        <p:attrNameLst>
                                          <p:attrName>style.visibility</p:attrName>
                                        </p:attrNameLst>
                                      </p:cBhvr>
                                      <p:to>
                                        <p:strVal val="visible"/>
                                      </p:to>
                                    </p:set>
                                    <p:anim calcmode="lin" valueType="num">
                                      <p:cBhvr additive="base">
                                        <p:cTn id="7" dur="500" fill="hold"/>
                                        <p:tgtEl>
                                          <p:spTgt spid="44057"/>
                                        </p:tgtEl>
                                        <p:attrNameLst>
                                          <p:attrName>ppt_x</p:attrName>
                                        </p:attrNameLst>
                                      </p:cBhvr>
                                      <p:tavLst>
                                        <p:tav tm="0">
                                          <p:val>
                                            <p:strVal val="0-#ppt_w/2"/>
                                          </p:val>
                                        </p:tav>
                                        <p:tav tm="100000">
                                          <p:val>
                                            <p:strVal val="#ppt_x"/>
                                          </p:val>
                                        </p:tav>
                                      </p:tavLst>
                                    </p:anim>
                                    <p:anim calcmode="lin" valueType="num">
                                      <p:cBhvr additive="base">
                                        <p:cTn id="8" dur="500" fill="hold"/>
                                        <p:tgtEl>
                                          <p:spTgt spid="440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5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2"/>
          <p:cNvSpPr>
            <a:spLocks noGrp="1" noChangeArrowheads="1"/>
          </p:cNvSpPr>
          <p:nvPr>
            <p:ph type="title"/>
          </p:nvPr>
        </p:nvSpPr>
        <p:spPr/>
        <p:txBody>
          <a:bodyPr/>
          <a:lstStyle/>
          <a:p>
            <a:pPr eaLnBrk="1" hangingPunct="1"/>
            <a:r>
              <a:rPr lang="en-US" sz="3200" dirty="0" smtClean="0"/>
              <a:t>PSP Is a First </a:t>
            </a:r>
            <a:r>
              <a:rPr lang="en-US" dirty="0"/>
              <a:t>S</a:t>
            </a:r>
            <a:r>
              <a:rPr lang="en-US" sz="3200" dirty="0" smtClean="0"/>
              <a:t>tep </a:t>
            </a:r>
            <a:r>
              <a:rPr lang="en-US" dirty="0" smtClean="0"/>
              <a:t>t</a:t>
            </a:r>
            <a:r>
              <a:rPr lang="en-US" sz="3200" dirty="0" smtClean="0"/>
              <a:t>o </a:t>
            </a:r>
            <a:r>
              <a:rPr lang="en-US" dirty="0"/>
              <a:t>I</a:t>
            </a:r>
            <a:r>
              <a:rPr lang="en-US" sz="3200" dirty="0" smtClean="0"/>
              <a:t>mprovement, but ...</a:t>
            </a:r>
          </a:p>
        </p:txBody>
      </p:sp>
      <p:sp>
        <p:nvSpPr>
          <p:cNvPr id="19461" name="Rectangle 3"/>
          <p:cNvSpPr>
            <a:spLocks noGrp="1" noChangeArrowheads="1"/>
          </p:cNvSpPr>
          <p:nvPr>
            <p:ph idx="1"/>
          </p:nvPr>
        </p:nvSpPr>
        <p:spPr/>
        <p:txBody>
          <a:bodyPr/>
          <a:lstStyle/>
          <a:p>
            <a:pPr eaLnBrk="1" hangingPunct="1"/>
            <a:r>
              <a:rPr lang="en-US" dirty="0" smtClean="0"/>
              <a:t>Team Software Process (TSP) can be used after PSP to improve teams.</a:t>
            </a:r>
          </a:p>
          <a:p>
            <a:pPr eaLnBrk="1" hangingPunct="1"/>
            <a:r>
              <a:rPr lang="en-US" dirty="0" smtClean="0"/>
              <a:t>PSP is needed for the Team Software Process (TSP).</a:t>
            </a:r>
          </a:p>
          <a:p>
            <a:pPr eaLnBrk="1" hangingPunct="1"/>
            <a:r>
              <a:rPr lang="en-US" dirty="0" smtClean="0"/>
              <a:t>TSP is one method by which projects can improve.</a:t>
            </a:r>
          </a:p>
          <a:p>
            <a:pPr lvl="1" eaLnBrk="1" hangingPunct="1"/>
            <a:r>
              <a:rPr lang="en-US" dirty="0" smtClean="0"/>
              <a:t>A definite way to get a team moving</a:t>
            </a:r>
          </a:p>
        </p:txBody>
      </p:sp>
    </p:spTree>
    <p:custDataLst>
      <p:tags r:id="rId1"/>
    </p:custDataLst>
    <p:extLst>
      <p:ext uri="{BB962C8B-B14F-4D97-AF65-F5344CB8AC3E}">
        <p14:creationId xmlns:p14="http://schemas.microsoft.com/office/powerpoint/2010/main" val="2572397051"/>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2"/>
          <p:cNvSpPr>
            <a:spLocks noGrp="1" noChangeArrowheads="1"/>
          </p:cNvSpPr>
          <p:nvPr>
            <p:ph type="title"/>
          </p:nvPr>
        </p:nvSpPr>
        <p:spPr/>
        <p:txBody>
          <a:bodyPr/>
          <a:lstStyle/>
          <a:p>
            <a:pPr defTabSz="722313" eaLnBrk="1" hangingPunct="1"/>
            <a:r>
              <a:rPr lang="en-US" dirty="0" smtClean="0"/>
              <a:t>Team Software Process (TSP) </a:t>
            </a:r>
          </a:p>
        </p:txBody>
      </p:sp>
      <p:sp>
        <p:nvSpPr>
          <p:cNvPr id="20485" name="Rectangle 3"/>
          <p:cNvSpPr>
            <a:spLocks noGrp="1" noChangeArrowheads="1"/>
          </p:cNvSpPr>
          <p:nvPr>
            <p:ph idx="1"/>
          </p:nvPr>
        </p:nvSpPr>
        <p:spPr/>
        <p:txBody>
          <a:bodyPr/>
          <a:lstStyle/>
          <a:p>
            <a:pPr marL="0" indent="0" defTabSz="722313" eaLnBrk="1" hangingPunct="1"/>
            <a:r>
              <a:rPr lang="en-US" dirty="0" smtClean="0"/>
              <a:t>Defined framework for team software engineering</a:t>
            </a:r>
          </a:p>
          <a:p>
            <a:pPr marL="300038" lvl="1" indent="-185738" defTabSz="722313" eaLnBrk="1" hangingPunct="1"/>
            <a:r>
              <a:rPr lang="en-US" dirty="0" smtClean="0"/>
              <a:t>provides balanced emphasis on process, product, and teamwork</a:t>
            </a:r>
          </a:p>
          <a:p>
            <a:pPr marL="300038" lvl="1" indent="-185738" defTabSz="722313" eaLnBrk="1" hangingPunct="1"/>
            <a:r>
              <a:rPr lang="en-US" dirty="0" smtClean="0"/>
              <a:t>stresses the use of software engineering and process principles in a team-working environment</a:t>
            </a:r>
          </a:p>
          <a:p>
            <a:pPr marL="300038" lvl="1" indent="-185738" defTabSz="722313" eaLnBrk="1" hangingPunct="1"/>
            <a:r>
              <a:rPr lang="en-US" dirty="0" smtClean="0"/>
              <a:t>defines roles and responsibility for each team member</a:t>
            </a:r>
          </a:p>
        </p:txBody>
      </p:sp>
    </p:spTree>
    <p:extLst>
      <p:ext uri="{BB962C8B-B14F-4D97-AF65-F5344CB8AC3E}">
        <p14:creationId xmlns:p14="http://schemas.microsoft.com/office/powerpoint/2010/main" val="3098272141"/>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2"/>
          <p:cNvSpPr>
            <a:spLocks noGrp="1" noChangeArrowheads="1"/>
          </p:cNvSpPr>
          <p:nvPr>
            <p:ph type="title"/>
          </p:nvPr>
        </p:nvSpPr>
        <p:spPr/>
        <p:txBody>
          <a:bodyPr/>
          <a:lstStyle/>
          <a:p>
            <a:pPr defTabSz="722313"/>
            <a:r>
              <a:rPr lang="en-US" dirty="0" smtClean="0"/>
              <a:t>Principal </a:t>
            </a:r>
            <a:r>
              <a:rPr lang="en-US" dirty="0"/>
              <a:t>Concepts of TSP</a:t>
            </a:r>
            <a:br>
              <a:rPr lang="en-US" dirty="0"/>
            </a:br>
            <a:endParaRPr lang="en-US" dirty="0" smtClean="0"/>
          </a:p>
        </p:txBody>
      </p:sp>
      <p:sp>
        <p:nvSpPr>
          <p:cNvPr id="21509" name="Rectangle 3"/>
          <p:cNvSpPr>
            <a:spLocks noGrp="1" noChangeArrowheads="1"/>
          </p:cNvSpPr>
          <p:nvPr>
            <p:ph idx="1"/>
          </p:nvPr>
        </p:nvSpPr>
        <p:spPr/>
        <p:txBody>
          <a:bodyPr/>
          <a:lstStyle/>
          <a:p>
            <a:pPr marL="342900" defTabSz="722313">
              <a:buFont typeface="Arial" panose="020B0604020202020204" pitchFamily="34" charset="0"/>
              <a:buChar char="•"/>
            </a:pPr>
            <a:r>
              <a:rPr lang="en-US" dirty="0"/>
              <a:t>P</a:t>
            </a:r>
            <a:r>
              <a:rPr lang="en-US" dirty="0" smtClean="0"/>
              <a:t>rovide process framework for small teams</a:t>
            </a:r>
          </a:p>
          <a:p>
            <a:pPr marL="342900" defTabSz="722313">
              <a:buFont typeface="Arial" panose="020B0604020202020204" pitchFamily="34" charset="0"/>
              <a:buChar char="•"/>
            </a:pPr>
            <a:r>
              <a:rPr lang="en-US" dirty="0"/>
              <a:t>D</a:t>
            </a:r>
            <a:r>
              <a:rPr lang="en-US" dirty="0" smtClean="0"/>
              <a:t>evelop products in several cycles</a:t>
            </a:r>
          </a:p>
          <a:p>
            <a:pPr marL="342900" defTabSz="722313">
              <a:buFont typeface="Arial" panose="020B0604020202020204" pitchFamily="34" charset="0"/>
              <a:buChar char="•"/>
            </a:pPr>
            <a:r>
              <a:rPr lang="en-US" dirty="0"/>
              <a:t>E</a:t>
            </a:r>
            <a:r>
              <a:rPr lang="en-US" dirty="0" smtClean="0"/>
              <a:t>stablish standards for quality and performance</a:t>
            </a:r>
          </a:p>
          <a:p>
            <a:pPr marL="342900" defTabSz="722313">
              <a:buFont typeface="Arial" panose="020B0604020202020204" pitchFamily="34" charset="0"/>
              <a:buChar char="•"/>
            </a:pPr>
            <a:r>
              <a:rPr lang="en-US" dirty="0"/>
              <a:t>P</a:t>
            </a:r>
            <a:r>
              <a:rPr lang="en-US" dirty="0" smtClean="0"/>
              <a:t>rovide measurements for the team</a:t>
            </a:r>
          </a:p>
          <a:p>
            <a:pPr marL="342900" defTabSz="722313">
              <a:buFont typeface="Arial" panose="020B0604020202020204" pitchFamily="34" charset="0"/>
              <a:buChar char="•"/>
            </a:pPr>
            <a:r>
              <a:rPr lang="en-US" dirty="0"/>
              <a:t>U</a:t>
            </a:r>
            <a:r>
              <a:rPr lang="en-US" dirty="0" smtClean="0"/>
              <a:t>se role and team evaluations</a:t>
            </a:r>
          </a:p>
          <a:p>
            <a:pPr marL="342900" defTabSz="722313">
              <a:buFont typeface="Arial" panose="020B0604020202020204" pitchFamily="34" charset="0"/>
              <a:buChar char="•"/>
            </a:pPr>
            <a:r>
              <a:rPr lang="en-US" dirty="0"/>
              <a:t>R</a:t>
            </a:r>
            <a:r>
              <a:rPr lang="en-US" dirty="0" smtClean="0"/>
              <a:t>equire process discipline</a:t>
            </a:r>
          </a:p>
          <a:p>
            <a:pPr marL="342900" defTabSz="722313">
              <a:buFont typeface="Arial" panose="020B0604020202020204" pitchFamily="34" charset="0"/>
              <a:buChar char="•"/>
            </a:pPr>
            <a:r>
              <a:rPr lang="en-US" dirty="0"/>
              <a:t>P</a:t>
            </a:r>
            <a:r>
              <a:rPr lang="en-US" dirty="0" smtClean="0"/>
              <a:t>rovide guidance on solving team problems</a:t>
            </a:r>
          </a:p>
        </p:txBody>
      </p:sp>
    </p:spTree>
    <p:extLst>
      <p:ext uri="{BB962C8B-B14F-4D97-AF65-F5344CB8AC3E}">
        <p14:creationId xmlns:p14="http://schemas.microsoft.com/office/powerpoint/2010/main" val="1449301746"/>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2"/>
          <p:cNvSpPr>
            <a:spLocks noGrp="1" noChangeArrowheads="1"/>
          </p:cNvSpPr>
          <p:nvPr>
            <p:ph type="title"/>
          </p:nvPr>
        </p:nvSpPr>
        <p:spPr/>
        <p:txBody>
          <a:bodyPr/>
          <a:lstStyle/>
          <a:p>
            <a:pPr defTabSz="722313" eaLnBrk="1" hangingPunct="1"/>
            <a:r>
              <a:rPr lang="en-US" dirty="0" smtClean="0"/>
              <a:t>TSP Cycle</a:t>
            </a:r>
          </a:p>
        </p:txBody>
      </p:sp>
      <p:sp>
        <p:nvSpPr>
          <p:cNvPr id="22533" name="Rectangle 3"/>
          <p:cNvSpPr>
            <a:spLocks noGrp="1" noChangeArrowheads="1"/>
          </p:cNvSpPr>
          <p:nvPr>
            <p:ph idx="1"/>
          </p:nvPr>
        </p:nvSpPr>
        <p:spPr/>
        <p:txBody>
          <a:bodyPr/>
          <a:lstStyle/>
          <a:p>
            <a:pPr marL="0" indent="0" defTabSz="722313" eaLnBrk="1" hangingPunct="1">
              <a:buFont typeface="Wingdings" pitchFamily="2" charset="2"/>
              <a:buNone/>
            </a:pPr>
            <a:endParaRPr lang="en-US" dirty="0" smtClean="0"/>
          </a:p>
          <a:p>
            <a:pPr marL="0" indent="0" defTabSz="722313" eaLnBrk="1" hangingPunct="1">
              <a:buFont typeface="Wingdings" pitchFamily="2" charset="2"/>
              <a:buNone/>
            </a:pPr>
            <a:r>
              <a:rPr lang="en-US" dirty="0" smtClean="0"/>
              <a:t>0- Launch</a:t>
            </a:r>
          </a:p>
          <a:p>
            <a:pPr marL="0" indent="0" defTabSz="722313" eaLnBrk="1" hangingPunct="1">
              <a:buFont typeface="Wingdings" pitchFamily="2" charset="2"/>
              <a:buNone/>
            </a:pPr>
            <a:r>
              <a:rPr lang="en-US" dirty="0" smtClean="0"/>
              <a:t>1- Develop strategy</a:t>
            </a:r>
          </a:p>
          <a:p>
            <a:pPr marL="0" indent="0" defTabSz="722313" eaLnBrk="1" hangingPunct="1">
              <a:buFont typeface="Wingdings" pitchFamily="2" charset="2"/>
              <a:buNone/>
            </a:pPr>
            <a:r>
              <a:rPr lang="en-US" dirty="0" smtClean="0"/>
              <a:t>2- Plan the work </a:t>
            </a:r>
          </a:p>
          <a:p>
            <a:pPr marL="0" indent="0" defTabSz="722313" eaLnBrk="1" hangingPunct="1">
              <a:buFont typeface="Wingdings" pitchFamily="2" charset="2"/>
              <a:buNone/>
            </a:pPr>
            <a:r>
              <a:rPr lang="en-US" dirty="0" smtClean="0"/>
              <a:t>3- Review cycle                                             	</a:t>
            </a:r>
            <a:r>
              <a:rPr lang="en-US" dirty="0"/>
              <a:t>r</a:t>
            </a:r>
            <a:r>
              <a:rPr lang="en-US" dirty="0" smtClean="0"/>
              <a:t>equirements</a:t>
            </a:r>
          </a:p>
          <a:p>
            <a:pPr marL="0" indent="0" defTabSz="722313" eaLnBrk="1" hangingPunct="1">
              <a:buFont typeface="Wingdings" pitchFamily="2" charset="2"/>
              <a:buNone/>
            </a:pPr>
            <a:endParaRPr lang="en-US" dirty="0" smtClean="0"/>
          </a:p>
          <a:p>
            <a:pPr marL="0" indent="0" defTabSz="722313" eaLnBrk="1" hangingPunct="1">
              <a:buFont typeface="Wingdings" pitchFamily="2" charset="2"/>
              <a:buNone/>
            </a:pPr>
            <a:endParaRPr lang="en-US" dirty="0" smtClean="0"/>
          </a:p>
        </p:txBody>
      </p:sp>
      <p:sp>
        <p:nvSpPr>
          <p:cNvPr id="22534" name="Rectangle 4"/>
          <p:cNvSpPr>
            <a:spLocks noGrp="1" noChangeArrowheads="1"/>
          </p:cNvSpPr>
          <p:nvPr>
            <p:ph type="body" sz="half" idx="4294967295"/>
          </p:nvPr>
        </p:nvSpPr>
        <p:spPr>
          <a:xfrm>
            <a:off x="4953000" y="2057400"/>
            <a:ext cx="4191000" cy="4419600"/>
          </a:xfrm>
        </p:spPr>
        <p:txBody>
          <a:bodyPr/>
          <a:lstStyle/>
          <a:p>
            <a:pPr eaLnBrk="1" hangingPunct="1">
              <a:buFont typeface="Wingdings" pitchFamily="2" charset="2"/>
              <a:buNone/>
            </a:pPr>
            <a:endParaRPr lang="en-US" dirty="0" smtClean="0"/>
          </a:p>
          <a:p>
            <a:pPr eaLnBrk="1" hangingPunct="1">
              <a:buFont typeface="Wingdings" pitchFamily="2" charset="2"/>
              <a:buNone/>
            </a:pPr>
            <a:endParaRPr lang="en-US" dirty="0" smtClean="0"/>
          </a:p>
          <a:p>
            <a:pPr eaLnBrk="1" hangingPunct="1">
              <a:buFont typeface="Wingdings" pitchFamily="2" charset="2"/>
              <a:buNone/>
            </a:pPr>
            <a:r>
              <a:rPr lang="en-US" dirty="0" smtClean="0"/>
              <a:t>4- Design a solution</a:t>
            </a:r>
          </a:p>
          <a:p>
            <a:pPr eaLnBrk="1" hangingPunct="1">
              <a:buFont typeface="Wingdings" pitchFamily="2" charset="2"/>
              <a:buNone/>
            </a:pPr>
            <a:r>
              <a:rPr lang="en-US" dirty="0" smtClean="0"/>
              <a:t>5- Implementation</a:t>
            </a:r>
          </a:p>
          <a:p>
            <a:pPr eaLnBrk="1" hangingPunct="1">
              <a:buFont typeface="Wingdings" pitchFamily="2" charset="2"/>
              <a:buNone/>
            </a:pPr>
            <a:r>
              <a:rPr lang="en-US" dirty="0" smtClean="0"/>
              <a:t>6- Testing</a:t>
            </a:r>
          </a:p>
          <a:p>
            <a:pPr eaLnBrk="1" hangingPunct="1">
              <a:buFont typeface="Wingdings" pitchFamily="2" charset="2"/>
              <a:buNone/>
            </a:pPr>
            <a:r>
              <a:rPr lang="en-US" dirty="0" smtClean="0"/>
              <a:t>7- Postmortem</a:t>
            </a:r>
          </a:p>
          <a:p>
            <a:pPr eaLnBrk="1" hangingPunct="1">
              <a:buFont typeface="Wingdings" pitchFamily="2" charset="2"/>
              <a:buNone/>
            </a:pPr>
            <a:endParaRPr lang="en-US" dirty="0" smtClean="0"/>
          </a:p>
          <a:p>
            <a:pPr eaLnBrk="1" hangingPunct="1">
              <a:buFont typeface="Wingdings" pitchFamily="2" charset="2"/>
              <a:buNone/>
            </a:pPr>
            <a:r>
              <a:rPr lang="en-US" dirty="0" smtClean="0"/>
              <a:t>Next Launch</a:t>
            </a:r>
          </a:p>
        </p:txBody>
      </p:sp>
      <p:sp>
        <p:nvSpPr>
          <p:cNvPr id="22535" name="Line 5"/>
          <p:cNvSpPr>
            <a:spLocks noChangeShapeType="1"/>
          </p:cNvSpPr>
          <p:nvPr/>
        </p:nvSpPr>
        <p:spPr bwMode="auto">
          <a:xfrm>
            <a:off x="1676400" y="4191000"/>
            <a:ext cx="0" cy="990600"/>
          </a:xfrm>
          <a:prstGeom prst="line">
            <a:avLst/>
          </a:prstGeom>
          <a:noFill/>
          <a:ln w="25400">
            <a:solidFill>
              <a:schemeClr val="tx1"/>
            </a:solidFill>
            <a:round/>
            <a:headEnd type="none" w="sm" len="sm"/>
            <a:tailEnd type="none" w="sm" len="sm"/>
          </a:ln>
        </p:spPr>
        <p:txBody>
          <a:bodyPr/>
          <a:lstStyle/>
          <a:p>
            <a:endParaRPr lang="en-US" dirty="0"/>
          </a:p>
        </p:txBody>
      </p:sp>
      <p:sp>
        <p:nvSpPr>
          <p:cNvPr id="22536" name="Line 6"/>
          <p:cNvSpPr>
            <a:spLocks noChangeShapeType="1"/>
          </p:cNvSpPr>
          <p:nvPr/>
        </p:nvSpPr>
        <p:spPr bwMode="auto">
          <a:xfrm>
            <a:off x="1676400" y="5181600"/>
            <a:ext cx="2362200" cy="0"/>
          </a:xfrm>
          <a:prstGeom prst="line">
            <a:avLst/>
          </a:prstGeom>
          <a:noFill/>
          <a:ln w="25400">
            <a:solidFill>
              <a:schemeClr val="tx1"/>
            </a:solidFill>
            <a:round/>
            <a:headEnd type="none" w="sm" len="sm"/>
            <a:tailEnd type="none" w="sm" len="sm"/>
          </a:ln>
        </p:spPr>
        <p:txBody>
          <a:bodyPr/>
          <a:lstStyle/>
          <a:p>
            <a:endParaRPr lang="en-US" dirty="0"/>
          </a:p>
        </p:txBody>
      </p:sp>
      <p:sp>
        <p:nvSpPr>
          <p:cNvPr id="22537" name="Line 7"/>
          <p:cNvSpPr>
            <a:spLocks noChangeShapeType="1"/>
          </p:cNvSpPr>
          <p:nvPr/>
        </p:nvSpPr>
        <p:spPr bwMode="auto">
          <a:xfrm flipV="1">
            <a:off x="4038600" y="2590800"/>
            <a:ext cx="0" cy="2590800"/>
          </a:xfrm>
          <a:prstGeom prst="line">
            <a:avLst/>
          </a:prstGeom>
          <a:noFill/>
          <a:ln w="25400">
            <a:solidFill>
              <a:schemeClr val="tx1"/>
            </a:solidFill>
            <a:round/>
            <a:headEnd type="none" w="sm" len="sm"/>
            <a:tailEnd type="none" w="sm" len="sm"/>
          </a:ln>
        </p:spPr>
        <p:txBody>
          <a:bodyPr/>
          <a:lstStyle/>
          <a:p>
            <a:endParaRPr lang="en-US" dirty="0"/>
          </a:p>
        </p:txBody>
      </p:sp>
      <p:sp>
        <p:nvSpPr>
          <p:cNvPr id="22538" name="Line 8"/>
          <p:cNvSpPr>
            <a:spLocks noChangeShapeType="1"/>
          </p:cNvSpPr>
          <p:nvPr/>
        </p:nvSpPr>
        <p:spPr bwMode="auto">
          <a:xfrm>
            <a:off x="4038600" y="2590800"/>
            <a:ext cx="1752600" cy="0"/>
          </a:xfrm>
          <a:prstGeom prst="line">
            <a:avLst/>
          </a:prstGeom>
          <a:noFill/>
          <a:ln w="25400">
            <a:solidFill>
              <a:schemeClr val="tx1"/>
            </a:solidFill>
            <a:round/>
            <a:headEnd type="none" w="sm" len="sm"/>
            <a:tailEnd type="none" w="sm" len="sm"/>
          </a:ln>
        </p:spPr>
        <p:txBody>
          <a:bodyPr/>
          <a:lstStyle/>
          <a:p>
            <a:endParaRPr lang="en-US" dirty="0"/>
          </a:p>
        </p:txBody>
      </p:sp>
      <p:sp>
        <p:nvSpPr>
          <p:cNvPr id="22539" name="Line 9"/>
          <p:cNvSpPr>
            <a:spLocks noChangeShapeType="1"/>
          </p:cNvSpPr>
          <p:nvPr/>
        </p:nvSpPr>
        <p:spPr bwMode="auto">
          <a:xfrm>
            <a:off x="5791200" y="2590800"/>
            <a:ext cx="0" cy="457200"/>
          </a:xfrm>
          <a:prstGeom prst="line">
            <a:avLst/>
          </a:prstGeom>
          <a:noFill/>
          <a:ln w="25400">
            <a:solidFill>
              <a:schemeClr val="tx1"/>
            </a:solidFill>
            <a:round/>
            <a:headEnd type="none" w="sm" len="sm"/>
            <a:tailEnd type="triangle" w="lg" len="lg"/>
          </a:ln>
        </p:spPr>
        <p:txBody>
          <a:bodyPr/>
          <a:lstStyle/>
          <a:p>
            <a:endParaRPr lang="en-US" dirty="0"/>
          </a:p>
        </p:txBody>
      </p:sp>
    </p:spTree>
    <p:extLst>
      <p:ext uri="{BB962C8B-B14F-4D97-AF65-F5344CB8AC3E}">
        <p14:creationId xmlns:p14="http://schemas.microsoft.com/office/powerpoint/2010/main" val="387470788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2"/>
          <p:cNvSpPr>
            <a:spLocks noGrp="1" noChangeArrowheads="1"/>
          </p:cNvSpPr>
          <p:nvPr>
            <p:ph type="title"/>
          </p:nvPr>
        </p:nvSpPr>
        <p:spPr/>
        <p:txBody>
          <a:bodyPr/>
          <a:lstStyle/>
          <a:p>
            <a:pPr eaLnBrk="1" hangingPunct="1"/>
            <a:r>
              <a:rPr lang="en-US" dirty="0" smtClean="0"/>
              <a:t>Topics</a:t>
            </a:r>
          </a:p>
        </p:txBody>
      </p:sp>
      <p:sp>
        <p:nvSpPr>
          <p:cNvPr id="7174" name="Rectangle 3"/>
          <p:cNvSpPr>
            <a:spLocks noGrp="1" noChangeArrowheads="1"/>
          </p:cNvSpPr>
          <p:nvPr>
            <p:ph idx="1"/>
          </p:nvPr>
        </p:nvSpPr>
        <p:spPr/>
        <p:txBody>
          <a:bodyPr/>
          <a:lstStyle/>
          <a:p>
            <a:pPr marL="512064">
              <a:buFont typeface="Arial" panose="020B0604020202020204" pitchFamily="34" charset="0"/>
              <a:buChar char="•"/>
            </a:pPr>
            <a:r>
              <a:rPr lang="en-US" dirty="0" smtClean="0"/>
              <a:t>Define Process/Method/Framework</a:t>
            </a:r>
          </a:p>
          <a:p>
            <a:pPr marL="512064">
              <a:buFont typeface="Arial" panose="020B0604020202020204" pitchFamily="34" charset="0"/>
              <a:buChar char="•"/>
            </a:pPr>
            <a:r>
              <a:rPr lang="en-US" dirty="0" smtClean="0"/>
              <a:t>PSP/TSP</a:t>
            </a:r>
          </a:p>
          <a:p>
            <a:pPr marL="512064">
              <a:buFont typeface="Arial" panose="020B0604020202020204" pitchFamily="34" charset="0"/>
              <a:buChar char="•"/>
            </a:pPr>
            <a:r>
              <a:rPr lang="en-US" dirty="0" smtClean="0"/>
              <a:t>Architecture-Centric </a:t>
            </a:r>
            <a:r>
              <a:rPr lang="en-US" dirty="0"/>
              <a:t>Development Method </a:t>
            </a:r>
            <a:r>
              <a:rPr lang="en-US" dirty="0" smtClean="0"/>
              <a:t>(ACDM)</a:t>
            </a:r>
          </a:p>
          <a:p>
            <a:pPr>
              <a:buFont typeface="Arial" panose="020B0604020202020204" pitchFamily="34" charset="0"/>
              <a:buChar char="•"/>
            </a:pPr>
            <a:r>
              <a:rPr lang="en-US" dirty="0"/>
              <a:t>Discuss Agile concepts</a:t>
            </a:r>
          </a:p>
          <a:p>
            <a:pPr lvl="2"/>
            <a:r>
              <a:rPr lang="en-US" dirty="0" smtClean="0">
                <a:solidFill>
                  <a:srgbClr val="666699"/>
                </a:solidFill>
              </a:rPr>
              <a:t> XP </a:t>
            </a:r>
            <a:r>
              <a:rPr lang="en-US" dirty="0">
                <a:solidFill>
                  <a:srgbClr val="666699"/>
                </a:solidFill>
              </a:rPr>
              <a:t>and Scrum</a:t>
            </a:r>
          </a:p>
          <a:p>
            <a:pPr lvl="2"/>
            <a:r>
              <a:rPr lang="en-US" dirty="0" smtClean="0">
                <a:solidFill>
                  <a:srgbClr val="666699"/>
                </a:solidFill>
              </a:rPr>
              <a:t> Rational Unified Process (RUP)</a:t>
            </a:r>
            <a:endParaRPr lang="en-US" dirty="0">
              <a:solidFill>
                <a:srgbClr val="666699"/>
              </a:solidFill>
            </a:endParaRPr>
          </a:p>
          <a:p>
            <a:pPr lvl="2"/>
            <a:r>
              <a:rPr lang="en-US" dirty="0" smtClean="0">
                <a:solidFill>
                  <a:srgbClr val="666699"/>
                </a:solidFill>
              </a:rPr>
              <a:t> Agile Unified Process (AUP) </a:t>
            </a:r>
            <a:r>
              <a:rPr lang="en-US" dirty="0">
                <a:solidFill>
                  <a:srgbClr val="666699"/>
                </a:solidFill>
              </a:rPr>
              <a:t>and Open </a:t>
            </a:r>
            <a:r>
              <a:rPr lang="en-US" dirty="0" smtClean="0">
                <a:solidFill>
                  <a:srgbClr val="666699"/>
                </a:solidFill>
              </a:rPr>
              <a:t>Unified Process (OUP)</a:t>
            </a:r>
            <a:endParaRPr lang="en-US" dirty="0">
              <a:solidFill>
                <a:srgbClr val="666699"/>
              </a:solidFill>
            </a:endParaRPr>
          </a:p>
          <a:p>
            <a:pPr>
              <a:buFont typeface="Arial" panose="020B0604020202020204" pitchFamily="34" charset="0"/>
              <a:buChar char="•"/>
            </a:pPr>
            <a:r>
              <a:rPr lang="en-US" dirty="0"/>
              <a:t>How do you really use these </a:t>
            </a:r>
            <a:r>
              <a:rPr lang="en-US" dirty="0" smtClean="0"/>
              <a:t>processes?</a:t>
            </a:r>
            <a:endParaRPr lang="en-US" dirty="0"/>
          </a:p>
          <a:p>
            <a:pPr>
              <a:buFont typeface="Arial" panose="020B0604020202020204" pitchFamily="34" charset="0"/>
              <a:buChar char="•"/>
            </a:pPr>
            <a:r>
              <a:rPr lang="en-US" dirty="0"/>
              <a:t>Tools for choosing a </a:t>
            </a:r>
            <a:r>
              <a:rPr lang="en-US" dirty="0" smtClean="0"/>
              <a:t>process</a:t>
            </a:r>
            <a:endParaRPr lang="en-US" dirty="0"/>
          </a:p>
          <a:p>
            <a:pPr marL="54864" indent="0"/>
            <a:endParaRPr lang="en-US" dirty="0" smtClean="0"/>
          </a:p>
          <a:p>
            <a:pPr marL="0" indent="0" eaLnBrk="1" hangingPunct="1">
              <a:buNone/>
            </a:pPr>
            <a:r>
              <a:rPr lang="en-US" dirty="0" smtClean="0"/>
              <a:t/>
            </a:r>
            <a:br>
              <a:rPr lang="en-US" dirty="0" smtClean="0"/>
            </a:br>
            <a:endParaRPr lang="en-US" dirty="0" smtClean="0"/>
          </a:p>
        </p:txBody>
      </p:sp>
    </p:spTree>
    <p:extLst>
      <p:ext uri="{BB962C8B-B14F-4D97-AF65-F5344CB8AC3E}">
        <p14:creationId xmlns:p14="http://schemas.microsoft.com/office/powerpoint/2010/main" val="968234862"/>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2"/>
          <p:cNvSpPr>
            <a:spLocks noGrp="1" noChangeArrowheads="1"/>
          </p:cNvSpPr>
          <p:nvPr>
            <p:ph type="title"/>
          </p:nvPr>
        </p:nvSpPr>
        <p:spPr/>
        <p:txBody>
          <a:bodyPr/>
          <a:lstStyle/>
          <a:p>
            <a:pPr defTabSz="722313" eaLnBrk="1" hangingPunct="1"/>
            <a:r>
              <a:rPr lang="en-US" dirty="0" smtClean="0"/>
              <a:t>Step 0: Project Launch and Step 1: Develop a Strategy</a:t>
            </a:r>
          </a:p>
        </p:txBody>
      </p:sp>
      <p:sp>
        <p:nvSpPr>
          <p:cNvPr id="23557" name="Rectangle 3"/>
          <p:cNvSpPr>
            <a:spLocks noGrp="1" noChangeArrowheads="1"/>
          </p:cNvSpPr>
          <p:nvPr>
            <p:ph idx="1"/>
          </p:nvPr>
        </p:nvSpPr>
        <p:spPr/>
        <p:txBody>
          <a:bodyPr/>
          <a:lstStyle/>
          <a:p>
            <a:pPr marL="0" indent="0" defTabSz="722313" eaLnBrk="1" hangingPunct="1"/>
            <a:r>
              <a:rPr lang="en-US" dirty="0" smtClean="0"/>
              <a:t>0- Project Launch</a:t>
            </a:r>
          </a:p>
          <a:p>
            <a:pPr marL="300038" lvl="1" indent="-185738" defTabSz="722313" eaLnBrk="1" hangingPunct="1"/>
            <a:r>
              <a:rPr lang="en-US" dirty="0" smtClean="0"/>
              <a:t>Projects begin with a project launch.</a:t>
            </a:r>
          </a:p>
          <a:p>
            <a:pPr marL="615950" lvl="2" indent="-201613" defTabSz="722313" eaLnBrk="1" hangingPunct="1"/>
            <a:r>
              <a:rPr lang="en-US" sz="2400" dirty="0" smtClean="0"/>
              <a:t>Introduce the overall product objectives and criteria for success.</a:t>
            </a:r>
          </a:p>
          <a:p>
            <a:pPr marL="615950" lvl="2" indent="-201613" defTabSz="722313" eaLnBrk="1" hangingPunct="1"/>
            <a:r>
              <a:rPr lang="en-US" sz="2400" dirty="0" smtClean="0"/>
              <a:t>After launch, the seven steps begin.</a:t>
            </a:r>
          </a:p>
          <a:p>
            <a:pPr marL="0" indent="0" defTabSz="722313" eaLnBrk="1" hangingPunct="1"/>
            <a:r>
              <a:rPr lang="en-US" dirty="0" smtClean="0"/>
              <a:t>1- Develop Strategy</a:t>
            </a:r>
          </a:p>
          <a:p>
            <a:pPr marL="300038" lvl="1" indent="-185738" defTabSz="722313" eaLnBrk="1" hangingPunct="1"/>
            <a:r>
              <a:rPr lang="en-US" dirty="0" smtClean="0"/>
              <a:t>Review project goals and planning schedule.</a:t>
            </a:r>
          </a:p>
          <a:p>
            <a:pPr marL="300038" lvl="1" indent="-185738" defTabSz="722313" eaLnBrk="1" hangingPunct="1"/>
            <a:r>
              <a:rPr lang="en-US" dirty="0" smtClean="0"/>
              <a:t>Agree on cycle objectives and criteria for success.</a:t>
            </a:r>
          </a:p>
          <a:p>
            <a:pPr marL="300038" lvl="1" indent="-185738" defTabSz="722313" eaLnBrk="1" hangingPunct="1"/>
            <a:r>
              <a:rPr lang="en-US" dirty="0" smtClean="0"/>
              <a:t>Assess risks.</a:t>
            </a:r>
          </a:p>
        </p:txBody>
      </p:sp>
    </p:spTree>
    <p:extLst>
      <p:ext uri="{BB962C8B-B14F-4D97-AF65-F5344CB8AC3E}">
        <p14:creationId xmlns:p14="http://schemas.microsoft.com/office/powerpoint/2010/main" val="1196751324"/>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2"/>
          <p:cNvSpPr>
            <a:spLocks noGrp="1" noChangeArrowheads="1"/>
          </p:cNvSpPr>
          <p:nvPr>
            <p:ph type="title"/>
          </p:nvPr>
        </p:nvSpPr>
        <p:spPr/>
        <p:txBody>
          <a:bodyPr/>
          <a:lstStyle/>
          <a:p>
            <a:pPr defTabSz="722313" eaLnBrk="1" hangingPunct="1"/>
            <a:r>
              <a:rPr lang="en-US" dirty="0" smtClean="0"/>
              <a:t>Step 2: Plan the Work</a:t>
            </a:r>
          </a:p>
        </p:txBody>
      </p:sp>
      <p:sp>
        <p:nvSpPr>
          <p:cNvPr id="24581" name="Rectangle 3"/>
          <p:cNvSpPr>
            <a:spLocks noGrp="1" noChangeArrowheads="1"/>
          </p:cNvSpPr>
          <p:nvPr>
            <p:ph idx="1"/>
          </p:nvPr>
        </p:nvSpPr>
        <p:spPr/>
        <p:txBody>
          <a:bodyPr/>
          <a:lstStyle/>
          <a:p>
            <a:pPr marL="71438" indent="-185738" defTabSz="722313"/>
            <a:r>
              <a:rPr lang="en-US" dirty="0"/>
              <a:t>O</a:t>
            </a:r>
            <a:r>
              <a:rPr lang="en-US" dirty="0" smtClean="0"/>
              <a:t>verall project plan</a:t>
            </a:r>
          </a:p>
          <a:p>
            <a:pPr marL="442214" lvl="1" indent="-201613" defTabSz="722313"/>
            <a:r>
              <a:rPr lang="en-US" sz="2800" dirty="0" smtClean="0"/>
              <a:t> use standard SPMP, review each cycle</a:t>
            </a:r>
          </a:p>
          <a:p>
            <a:pPr marL="71438" indent="-185738" defTabSz="722313"/>
            <a:r>
              <a:rPr lang="en-US" dirty="0" smtClean="0"/>
              <a:t>Plan cycle activities</a:t>
            </a:r>
          </a:p>
          <a:p>
            <a:pPr marL="442214" lvl="1" indent="-201613" defTabSz="722313"/>
            <a:r>
              <a:rPr lang="en-US" sz="2800" dirty="0" smtClean="0"/>
              <a:t> size estimate</a:t>
            </a:r>
          </a:p>
          <a:p>
            <a:pPr marL="442214" lvl="1" indent="-201613" defTabSz="722313"/>
            <a:r>
              <a:rPr lang="en-US" sz="2800" dirty="0" smtClean="0"/>
              <a:t> resource estimate</a:t>
            </a:r>
          </a:p>
          <a:p>
            <a:pPr marL="442214" lvl="1" indent="-201613" defTabSz="722313"/>
            <a:r>
              <a:rPr lang="en-US" sz="2800" dirty="0" smtClean="0"/>
              <a:t> schedule estimate</a:t>
            </a:r>
          </a:p>
          <a:p>
            <a:pPr marL="442214" lvl="1" indent="-201613" defTabSz="722313"/>
            <a:r>
              <a:rPr lang="en-US" sz="2800" dirty="0" smtClean="0"/>
              <a:t> establish quality goals</a:t>
            </a:r>
          </a:p>
          <a:p>
            <a:pPr marL="442214" lvl="1" indent="-201613" defTabSz="722313"/>
            <a:r>
              <a:rPr lang="en-US" sz="2800" dirty="0" smtClean="0"/>
              <a:t> implementation goals </a:t>
            </a:r>
          </a:p>
        </p:txBody>
      </p:sp>
    </p:spTree>
    <p:extLst>
      <p:ext uri="{BB962C8B-B14F-4D97-AF65-F5344CB8AC3E}">
        <p14:creationId xmlns:p14="http://schemas.microsoft.com/office/powerpoint/2010/main" val="3480741497"/>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2"/>
          <p:cNvSpPr>
            <a:spLocks noGrp="1" noChangeArrowheads="1"/>
          </p:cNvSpPr>
          <p:nvPr>
            <p:ph type="title"/>
          </p:nvPr>
        </p:nvSpPr>
        <p:spPr/>
        <p:txBody>
          <a:bodyPr/>
          <a:lstStyle/>
          <a:p>
            <a:pPr defTabSz="722313"/>
            <a:r>
              <a:rPr lang="en-US" dirty="0" smtClean="0"/>
              <a:t>Step 3: </a:t>
            </a:r>
            <a:r>
              <a:rPr lang="en-US" dirty="0"/>
              <a:t>Review Cycle Requirements</a:t>
            </a:r>
            <a:br>
              <a:rPr lang="en-US" dirty="0"/>
            </a:br>
            <a:endParaRPr lang="en-US" b="0" dirty="0" smtClean="0"/>
          </a:p>
        </p:txBody>
      </p:sp>
      <p:sp>
        <p:nvSpPr>
          <p:cNvPr id="25605" name="Rectangle 3"/>
          <p:cNvSpPr>
            <a:spLocks noGrp="1" noChangeArrowheads="1"/>
          </p:cNvSpPr>
          <p:nvPr>
            <p:ph idx="1"/>
          </p:nvPr>
        </p:nvSpPr>
        <p:spPr/>
        <p:txBody>
          <a:bodyPr/>
          <a:lstStyle/>
          <a:p>
            <a:pPr marL="71438" indent="-185738" defTabSz="722313"/>
            <a:r>
              <a:rPr lang="en-US" dirty="0"/>
              <a:t>P</a:t>
            </a:r>
            <a:r>
              <a:rPr lang="en-US" dirty="0" smtClean="0"/>
              <a:t>roject requirements document</a:t>
            </a:r>
          </a:p>
          <a:p>
            <a:pPr marL="442214" lvl="1" indent="-201613" defTabSz="722313"/>
            <a:r>
              <a:rPr lang="en-US" sz="2800" dirty="0" smtClean="0"/>
              <a:t> use standard SRS, review each cycle</a:t>
            </a:r>
          </a:p>
          <a:p>
            <a:pPr marL="71438" indent="-185738" defTabSz="722313"/>
            <a:r>
              <a:rPr lang="en-US" dirty="0" smtClean="0"/>
              <a:t>Cycle requirements</a:t>
            </a:r>
          </a:p>
          <a:p>
            <a:pPr marL="442214" lvl="1" indent="-201613" defTabSz="722313"/>
            <a:r>
              <a:rPr lang="en-US" sz="2800" dirty="0" smtClean="0"/>
              <a:t> decide which requirements will be satisfied </a:t>
            </a:r>
          </a:p>
          <a:p>
            <a:pPr marL="442214" lvl="1" indent="-201613" defTabSz="722313"/>
            <a:r>
              <a:rPr lang="en-US" sz="2800" dirty="0" smtClean="0"/>
              <a:t> identify test methods for each requirement</a:t>
            </a:r>
          </a:p>
        </p:txBody>
      </p:sp>
    </p:spTree>
    <p:extLst>
      <p:ext uri="{BB962C8B-B14F-4D97-AF65-F5344CB8AC3E}">
        <p14:creationId xmlns:p14="http://schemas.microsoft.com/office/powerpoint/2010/main" val="1290415020"/>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2"/>
          <p:cNvSpPr>
            <a:spLocks noGrp="1" noChangeArrowheads="1"/>
          </p:cNvSpPr>
          <p:nvPr>
            <p:ph type="title"/>
          </p:nvPr>
        </p:nvSpPr>
        <p:spPr/>
        <p:txBody>
          <a:bodyPr/>
          <a:lstStyle/>
          <a:p>
            <a:pPr defTabSz="722313"/>
            <a:r>
              <a:rPr lang="en-US" dirty="0" smtClean="0"/>
              <a:t>Step 4: </a:t>
            </a:r>
            <a:r>
              <a:rPr lang="en-US" dirty="0"/>
              <a:t>Design a </a:t>
            </a:r>
            <a:r>
              <a:rPr lang="en-US" dirty="0" smtClean="0"/>
              <a:t>Solution</a:t>
            </a:r>
            <a:r>
              <a:rPr lang="en-US" dirty="0"/>
              <a:t/>
            </a:r>
            <a:br>
              <a:rPr lang="en-US" dirty="0"/>
            </a:br>
            <a:endParaRPr lang="en-US" b="0" dirty="0" smtClean="0"/>
          </a:p>
        </p:txBody>
      </p:sp>
      <p:sp>
        <p:nvSpPr>
          <p:cNvPr id="26629" name="Rectangle 3"/>
          <p:cNvSpPr>
            <a:spLocks noGrp="1" noChangeArrowheads="1"/>
          </p:cNvSpPr>
          <p:nvPr>
            <p:ph idx="1"/>
          </p:nvPr>
        </p:nvSpPr>
        <p:spPr/>
        <p:txBody>
          <a:bodyPr/>
          <a:lstStyle/>
          <a:p>
            <a:pPr marL="0" indent="0" defTabSz="722313" eaLnBrk="1" hangingPunct="1"/>
            <a:r>
              <a:rPr lang="en-US" dirty="0" smtClean="0"/>
              <a:t>System-level architecture and design</a:t>
            </a:r>
          </a:p>
          <a:p>
            <a:pPr marL="71438" indent="-185738" defTabSz="722313"/>
            <a:r>
              <a:rPr lang="en-US" dirty="0"/>
              <a:t>C</a:t>
            </a:r>
            <a:r>
              <a:rPr lang="en-US" dirty="0" smtClean="0"/>
              <a:t>ycle design</a:t>
            </a:r>
          </a:p>
          <a:p>
            <a:pPr marL="442214" lvl="1" indent="-201613" defTabSz="722313"/>
            <a:r>
              <a:rPr lang="en-US" dirty="0" smtClean="0"/>
              <a:t> </a:t>
            </a:r>
            <a:r>
              <a:rPr lang="en-US" sz="2800" dirty="0"/>
              <a:t>map requirements to design abstractions</a:t>
            </a:r>
          </a:p>
          <a:p>
            <a:pPr marL="442214" lvl="1" indent="-201613" defTabSz="722313"/>
            <a:r>
              <a:rPr lang="en-US" sz="2800" dirty="0" smtClean="0"/>
              <a:t> ensure that design is consistent with system-level design and architectures</a:t>
            </a:r>
          </a:p>
          <a:p>
            <a:pPr marL="442214" lvl="1" indent="-201613" defTabSz="722313"/>
            <a:r>
              <a:rPr lang="en-US" sz="2800" dirty="0" smtClean="0"/>
              <a:t> ensure that cycle products can be integrated with overall product</a:t>
            </a:r>
          </a:p>
        </p:txBody>
      </p:sp>
    </p:spTree>
    <p:extLst>
      <p:ext uri="{BB962C8B-B14F-4D97-AF65-F5344CB8AC3E}">
        <p14:creationId xmlns:p14="http://schemas.microsoft.com/office/powerpoint/2010/main" val="282890685"/>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p:txBody>
          <a:bodyPr/>
          <a:lstStyle/>
          <a:p>
            <a:pPr defTabSz="722313"/>
            <a:r>
              <a:rPr lang="en-US" dirty="0" smtClean="0"/>
              <a:t>Step 5: </a:t>
            </a:r>
            <a:r>
              <a:rPr lang="en-US" dirty="0"/>
              <a:t>Implementation</a:t>
            </a:r>
            <a:br>
              <a:rPr lang="en-US" dirty="0"/>
            </a:br>
            <a:endParaRPr lang="en-US" dirty="0" smtClean="0"/>
          </a:p>
        </p:txBody>
      </p:sp>
      <p:sp>
        <p:nvSpPr>
          <p:cNvPr id="27653" name="Rectangle 3"/>
          <p:cNvSpPr>
            <a:spLocks noGrp="1" noChangeArrowheads="1"/>
          </p:cNvSpPr>
          <p:nvPr>
            <p:ph idx="1"/>
          </p:nvPr>
        </p:nvSpPr>
        <p:spPr/>
        <p:txBody>
          <a:bodyPr/>
          <a:lstStyle/>
          <a:p>
            <a:pPr marL="0" indent="0" defTabSz="722313" eaLnBrk="1" hangingPunct="1"/>
            <a:r>
              <a:rPr lang="en-US" dirty="0" smtClean="0"/>
              <a:t>System-level implementation </a:t>
            </a:r>
          </a:p>
          <a:p>
            <a:pPr marL="442214" lvl="1" indent="-201613" defTabSz="722313"/>
            <a:r>
              <a:rPr lang="en-US" sz="2800" dirty="0" smtClean="0"/>
              <a:t> component construction and integration</a:t>
            </a:r>
          </a:p>
          <a:p>
            <a:pPr marL="71438" indent="-185738" defTabSz="722313"/>
            <a:r>
              <a:rPr lang="en-US" dirty="0" smtClean="0"/>
              <a:t>Cycle-level implementation</a:t>
            </a:r>
          </a:p>
          <a:p>
            <a:pPr marL="442214" lvl="1" indent="-201613" defTabSz="722313"/>
            <a:r>
              <a:rPr lang="en-US" sz="2800" dirty="0" smtClean="0"/>
              <a:t> detailed component/module design</a:t>
            </a:r>
          </a:p>
          <a:p>
            <a:pPr marL="442214" lvl="1" indent="-201613" defTabSz="722313"/>
            <a:r>
              <a:rPr lang="en-US" sz="2800" dirty="0" smtClean="0"/>
              <a:t> component/module code</a:t>
            </a:r>
          </a:p>
          <a:p>
            <a:pPr marL="442214" lvl="1" indent="-201613" defTabSz="722313"/>
            <a:r>
              <a:rPr lang="en-US" sz="2800" dirty="0" smtClean="0"/>
              <a:t> component/module inspection</a:t>
            </a:r>
          </a:p>
        </p:txBody>
      </p:sp>
    </p:spTree>
    <p:extLst>
      <p:ext uri="{BB962C8B-B14F-4D97-AF65-F5344CB8AC3E}">
        <p14:creationId xmlns:p14="http://schemas.microsoft.com/office/powerpoint/2010/main" val="2170318566"/>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2"/>
          <p:cNvSpPr>
            <a:spLocks noGrp="1" noChangeArrowheads="1"/>
          </p:cNvSpPr>
          <p:nvPr>
            <p:ph type="title"/>
          </p:nvPr>
        </p:nvSpPr>
        <p:spPr/>
        <p:txBody>
          <a:bodyPr/>
          <a:lstStyle/>
          <a:p>
            <a:pPr defTabSz="722313"/>
            <a:r>
              <a:rPr lang="en-US" dirty="0" smtClean="0"/>
              <a:t>Step 6: </a:t>
            </a:r>
            <a:r>
              <a:rPr lang="en-US" dirty="0"/>
              <a:t>Testing</a:t>
            </a:r>
            <a:br>
              <a:rPr lang="en-US" dirty="0"/>
            </a:br>
            <a:endParaRPr lang="en-US" b="0" dirty="0" smtClean="0"/>
          </a:p>
        </p:txBody>
      </p:sp>
      <p:sp>
        <p:nvSpPr>
          <p:cNvPr id="28677" name="Rectangle 3"/>
          <p:cNvSpPr>
            <a:spLocks noGrp="1" noChangeArrowheads="1"/>
          </p:cNvSpPr>
          <p:nvPr>
            <p:ph idx="1"/>
          </p:nvPr>
        </p:nvSpPr>
        <p:spPr/>
        <p:txBody>
          <a:bodyPr/>
          <a:lstStyle/>
          <a:p>
            <a:pPr marL="0" indent="0" defTabSz="722313" eaLnBrk="1" hangingPunct="1"/>
            <a:r>
              <a:rPr lang="en-US" dirty="0" smtClean="0"/>
              <a:t>System-level test</a:t>
            </a:r>
          </a:p>
          <a:p>
            <a:pPr marL="442214" lvl="1" indent="-201613" defTabSz="722313"/>
            <a:r>
              <a:rPr lang="en-US" sz="2800" dirty="0" smtClean="0"/>
              <a:t> develop system-level test plan, quality review </a:t>
            </a:r>
          </a:p>
          <a:p>
            <a:pPr marL="442214" lvl="1" indent="-201613" defTabSz="722313"/>
            <a:r>
              <a:rPr lang="en-US" sz="2800" dirty="0" smtClean="0"/>
              <a:t> develop quality standards and goals</a:t>
            </a:r>
          </a:p>
          <a:p>
            <a:pPr marL="71438" indent="-185738" defTabSz="722313"/>
            <a:r>
              <a:rPr lang="en-US" dirty="0" smtClean="0"/>
              <a:t> Cycle-level test</a:t>
            </a:r>
          </a:p>
          <a:p>
            <a:pPr marL="442214" lvl="1" indent="-201613" defTabSz="722313"/>
            <a:r>
              <a:rPr lang="en-US" sz="2800" dirty="0" smtClean="0"/>
              <a:t> develop component/module test plans</a:t>
            </a:r>
          </a:p>
          <a:p>
            <a:pPr marL="442214" lvl="1" indent="-201613" defTabSz="722313"/>
            <a:r>
              <a:rPr lang="en-US" sz="2800" dirty="0" smtClean="0"/>
              <a:t> develop partial system test plans</a:t>
            </a:r>
          </a:p>
        </p:txBody>
      </p:sp>
    </p:spTree>
    <p:extLst>
      <p:ext uri="{BB962C8B-B14F-4D97-AF65-F5344CB8AC3E}">
        <p14:creationId xmlns:p14="http://schemas.microsoft.com/office/powerpoint/2010/main" val="709554467"/>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p:txBody>
          <a:bodyPr/>
          <a:lstStyle/>
          <a:p>
            <a:pPr defTabSz="722313"/>
            <a:r>
              <a:rPr lang="en-US" dirty="0" smtClean="0"/>
              <a:t>Step 7: </a:t>
            </a:r>
            <a:r>
              <a:rPr lang="en-US" dirty="0"/>
              <a:t>Postmortem</a:t>
            </a:r>
            <a:br>
              <a:rPr lang="en-US" dirty="0"/>
            </a:br>
            <a:endParaRPr lang="en-US" dirty="0" smtClean="0"/>
          </a:p>
        </p:txBody>
      </p:sp>
      <p:sp>
        <p:nvSpPr>
          <p:cNvPr id="29701" name="Rectangle 3"/>
          <p:cNvSpPr>
            <a:spLocks noGrp="1" noChangeArrowheads="1"/>
          </p:cNvSpPr>
          <p:nvPr>
            <p:ph idx="1"/>
          </p:nvPr>
        </p:nvSpPr>
        <p:spPr/>
        <p:txBody>
          <a:bodyPr/>
          <a:lstStyle/>
          <a:p>
            <a:pPr marL="0" indent="0" defTabSz="722313" eaLnBrk="1" hangingPunct="1"/>
            <a:r>
              <a:rPr lang="en-US" dirty="0" smtClean="0"/>
              <a:t>System- and cycle-level postmortem</a:t>
            </a:r>
          </a:p>
          <a:p>
            <a:pPr marL="442214" lvl="1" indent="-201613" defTabSz="722313"/>
            <a:r>
              <a:rPr lang="en-US" sz="2800" dirty="0" smtClean="0"/>
              <a:t> review performance data</a:t>
            </a:r>
          </a:p>
          <a:p>
            <a:pPr marL="442214" lvl="1" indent="-201613" defTabSz="722313"/>
            <a:r>
              <a:rPr lang="en-US" sz="2800" dirty="0" smtClean="0"/>
              <a:t> review quality data</a:t>
            </a:r>
          </a:p>
          <a:p>
            <a:pPr marL="442214" lvl="1" indent="-201613" defTabSz="722313"/>
            <a:r>
              <a:rPr lang="en-US" sz="2800" dirty="0" smtClean="0"/>
              <a:t> conduct role evaluations</a:t>
            </a:r>
          </a:p>
          <a:p>
            <a:pPr marL="442214" lvl="1" indent="-201613" defTabSz="722313"/>
            <a:r>
              <a:rPr lang="en-US" sz="2800" dirty="0" smtClean="0"/>
              <a:t> identify opportunities for improvement</a:t>
            </a:r>
          </a:p>
          <a:p>
            <a:pPr marL="442214" lvl="1" indent="-201613" defTabSz="722313"/>
            <a:r>
              <a:rPr lang="en-US" sz="2800" dirty="0" smtClean="0"/>
              <a:t> ensure all items for project/cycle are under CM control</a:t>
            </a:r>
          </a:p>
        </p:txBody>
      </p:sp>
    </p:spTree>
    <p:extLst>
      <p:ext uri="{BB962C8B-B14F-4D97-AF65-F5344CB8AC3E}">
        <p14:creationId xmlns:p14="http://schemas.microsoft.com/office/powerpoint/2010/main" val="2823118460"/>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2"/>
          <p:cNvSpPr>
            <a:spLocks noGrp="1" noChangeArrowheads="1"/>
          </p:cNvSpPr>
          <p:nvPr>
            <p:ph type="title"/>
          </p:nvPr>
        </p:nvSpPr>
        <p:spPr/>
        <p:txBody>
          <a:bodyPr/>
          <a:lstStyle/>
          <a:p>
            <a:pPr defTabSz="722313" eaLnBrk="1" hangingPunct="1"/>
            <a:r>
              <a:rPr lang="en-US" dirty="0" smtClean="0"/>
              <a:t>Implementing TSP</a:t>
            </a:r>
          </a:p>
        </p:txBody>
      </p:sp>
      <p:sp>
        <p:nvSpPr>
          <p:cNvPr id="30727" name="Rectangle 9"/>
          <p:cNvSpPr>
            <a:spLocks noGrp="1" noChangeArrowheads="1"/>
          </p:cNvSpPr>
          <p:nvPr>
            <p:ph idx="1"/>
          </p:nvPr>
        </p:nvSpPr>
        <p:spPr>
          <a:noFill/>
        </p:spPr>
        <p:txBody>
          <a:bodyPr lIns="0" tIns="0" rIns="0" bIns="0"/>
          <a:lstStyle/>
          <a:p>
            <a:pPr marL="0" indent="0" defTabSz="722313" eaLnBrk="1" hangingPunct="1"/>
            <a:r>
              <a:rPr lang="en-US" dirty="0" smtClean="0"/>
              <a:t>Actual implementation will vary.</a:t>
            </a:r>
          </a:p>
          <a:p>
            <a:pPr marL="0" indent="0" defTabSz="722313" eaLnBrk="1" hangingPunct="1"/>
            <a:endParaRPr lang="en-US" dirty="0"/>
          </a:p>
          <a:p>
            <a:pPr marL="0" indent="0" defTabSz="722313" eaLnBrk="1" hangingPunct="1"/>
            <a:r>
              <a:rPr lang="en-US" dirty="0" smtClean="0"/>
              <a:t>Here is a practical overview...</a:t>
            </a:r>
          </a:p>
        </p:txBody>
      </p:sp>
      <p:sp>
        <p:nvSpPr>
          <p:cNvPr id="30725" name="Text Box 3"/>
          <p:cNvSpPr txBox="1">
            <a:spLocks noChangeArrowheads="1"/>
          </p:cNvSpPr>
          <p:nvPr/>
        </p:nvSpPr>
        <p:spPr bwMode="auto">
          <a:xfrm>
            <a:off x="914400" y="2819400"/>
            <a:ext cx="2828925" cy="2549525"/>
          </a:xfrm>
          <a:prstGeom prst="rect">
            <a:avLst/>
          </a:prstGeom>
          <a:noFill/>
          <a:ln w="9525">
            <a:solidFill>
              <a:schemeClr val="tx1"/>
            </a:solidFill>
            <a:miter lim="800000"/>
            <a:headEnd/>
            <a:tailEnd/>
          </a:ln>
        </p:spPr>
        <p:txBody>
          <a:bodyPr lIns="102833" tIns="51417" rIns="102833" bIns="51417">
            <a:spAutoFit/>
          </a:bodyPr>
          <a:lstStyle/>
          <a:p>
            <a:pPr defTabSz="1028700" eaLnBrk="1" hangingPunct="1"/>
            <a:r>
              <a:rPr lang="en-US" sz="2000" b="1" dirty="0">
                <a:latin typeface="Bodoni Bd BT" pitchFamily="18" charset="0"/>
              </a:rPr>
              <a:t>Project Launch</a:t>
            </a:r>
          </a:p>
          <a:p>
            <a:pPr defTabSz="1028700" eaLnBrk="1" hangingPunct="1"/>
            <a:r>
              <a:rPr lang="en-US" sz="2000" b="1" dirty="0">
                <a:latin typeface="Bodoni Bd BT" pitchFamily="18" charset="0"/>
              </a:rPr>
              <a:t>System Strategy</a:t>
            </a:r>
          </a:p>
          <a:p>
            <a:pPr defTabSz="1028700" eaLnBrk="1" hangingPunct="1"/>
            <a:r>
              <a:rPr lang="en-US" sz="2000" b="1" dirty="0">
                <a:latin typeface="Bodoni Bd BT" pitchFamily="18" charset="0"/>
              </a:rPr>
              <a:t>System Plan</a:t>
            </a:r>
          </a:p>
          <a:p>
            <a:pPr defTabSz="1028700" eaLnBrk="1" hangingPunct="1"/>
            <a:r>
              <a:rPr lang="en-US" sz="2000" b="1" dirty="0">
                <a:latin typeface="Bodoni Bd BT" pitchFamily="18" charset="0"/>
              </a:rPr>
              <a:t>System Requirements</a:t>
            </a:r>
          </a:p>
          <a:p>
            <a:pPr defTabSz="1028700" eaLnBrk="1" hangingPunct="1"/>
            <a:r>
              <a:rPr lang="en-US" sz="2000" b="1" dirty="0">
                <a:latin typeface="Bodoni Bd BT" pitchFamily="18" charset="0"/>
              </a:rPr>
              <a:t>System Design</a:t>
            </a:r>
          </a:p>
          <a:p>
            <a:pPr defTabSz="1028700" eaLnBrk="1" hangingPunct="1"/>
            <a:r>
              <a:rPr lang="en-US" sz="2000" b="1" dirty="0">
                <a:latin typeface="Bodoni Bd BT" pitchFamily="18" charset="0"/>
              </a:rPr>
              <a:t>System Implementation</a:t>
            </a:r>
          </a:p>
          <a:p>
            <a:pPr defTabSz="1028700" eaLnBrk="1" hangingPunct="1"/>
            <a:r>
              <a:rPr lang="en-US" sz="2000" b="1" dirty="0">
                <a:latin typeface="Bodoni Bd BT" pitchFamily="18" charset="0"/>
              </a:rPr>
              <a:t>System Test</a:t>
            </a:r>
          </a:p>
          <a:p>
            <a:pPr defTabSz="1028700" eaLnBrk="1" hangingPunct="1"/>
            <a:r>
              <a:rPr lang="en-US" sz="2000" b="1" dirty="0">
                <a:latin typeface="Bodoni Bd BT" pitchFamily="18" charset="0"/>
              </a:rPr>
              <a:t>System Postmortem</a:t>
            </a:r>
          </a:p>
        </p:txBody>
      </p:sp>
      <p:grpSp>
        <p:nvGrpSpPr>
          <p:cNvPr id="2" name="Group 4"/>
          <p:cNvGrpSpPr>
            <a:grpSpLocks/>
          </p:cNvGrpSpPr>
          <p:nvPr/>
        </p:nvGrpSpPr>
        <p:grpSpPr bwMode="auto">
          <a:xfrm>
            <a:off x="3743325" y="2733675"/>
            <a:ext cx="4284663" cy="2667000"/>
            <a:chOff x="2112" y="1680"/>
            <a:chExt cx="2400" cy="1494"/>
          </a:xfrm>
        </p:grpSpPr>
        <p:grpSp>
          <p:nvGrpSpPr>
            <p:cNvPr id="3" name="Group 5"/>
            <p:cNvGrpSpPr>
              <a:grpSpLocks/>
            </p:cNvGrpSpPr>
            <p:nvPr/>
          </p:nvGrpSpPr>
          <p:grpSpPr bwMode="auto">
            <a:xfrm>
              <a:off x="2976" y="1680"/>
              <a:ext cx="1536" cy="1494"/>
              <a:chOff x="2592" y="1347"/>
              <a:chExt cx="1584" cy="1494"/>
            </a:xfrm>
          </p:grpSpPr>
          <p:sp>
            <p:nvSpPr>
              <p:cNvPr id="30733" name="Text Box 6"/>
              <p:cNvSpPr txBox="1">
                <a:spLocks noChangeArrowheads="1"/>
              </p:cNvSpPr>
              <p:nvPr/>
            </p:nvSpPr>
            <p:spPr bwMode="auto">
              <a:xfrm>
                <a:off x="2592" y="1584"/>
                <a:ext cx="1584" cy="1257"/>
              </a:xfrm>
              <a:prstGeom prst="rect">
                <a:avLst/>
              </a:prstGeom>
              <a:noFill/>
              <a:ln w="9525">
                <a:solidFill>
                  <a:schemeClr val="tx1"/>
                </a:solidFill>
                <a:miter lim="800000"/>
                <a:headEnd/>
                <a:tailEnd/>
              </a:ln>
            </p:spPr>
            <p:txBody>
              <a:bodyPr lIns="102833" tIns="51417" rIns="102833" bIns="51417">
                <a:spAutoFit/>
              </a:bodyPr>
              <a:lstStyle/>
              <a:p>
                <a:pPr defTabSz="1028700" eaLnBrk="1" hangingPunct="1"/>
                <a:r>
                  <a:rPr lang="en-US" sz="2000" b="1" dirty="0">
                    <a:latin typeface="Bodoni Bd BT" pitchFamily="18" charset="0"/>
                  </a:rPr>
                  <a:t>Cycle Strategy</a:t>
                </a:r>
              </a:p>
              <a:p>
                <a:pPr defTabSz="1028700" eaLnBrk="1" hangingPunct="1"/>
                <a:r>
                  <a:rPr lang="en-US" sz="2000" b="1" dirty="0">
                    <a:latin typeface="Bodoni Bd BT" pitchFamily="18" charset="0"/>
                  </a:rPr>
                  <a:t>Cycle Plan</a:t>
                </a:r>
              </a:p>
              <a:p>
                <a:pPr defTabSz="1028700" eaLnBrk="1" hangingPunct="1"/>
                <a:r>
                  <a:rPr lang="en-US" sz="2000" b="1" dirty="0">
                    <a:latin typeface="Bodoni Bd BT" pitchFamily="18" charset="0"/>
                  </a:rPr>
                  <a:t>Cycle Requirements</a:t>
                </a:r>
              </a:p>
              <a:p>
                <a:pPr defTabSz="1028700" eaLnBrk="1" hangingPunct="1"/>
                <a:r>
                  <a:rPr lang="en-US" sz="2000" b="1" dirty="0">
                    <a:latin typeface="Bodoni Bd BT" pitchFamily="18" charset="0"/>
                  </a:rPr>
                  <a:t>Cycle Design</a:t>
                </a:r>
              </a:p>
              <a:p>
                <a:pPr defTabSz="1028700" eaLnBrk="1" hangingPunct="1"/>
                <a:r>
                  <a:rPr lang="en-US" sz="2000" b="1" dirty="0">
                    <a:latin typeface="Bodoni Bd BT" pitchFamily="18" charset="0"/>
                  </a:rPr>
                  <a:t>Cycle Implementation</a:t>
                </a:r>
              </a:p>
              <a:p>
                <a:pPr defTabSz="1028700" eaLnBrk="1" hangingPunct="1"/>
                <a:r>
                  <a:rPr lang="en-US" sz="2000" b="1" dirty="0">
                    <a:latin typeface="Bodoni Bd BT" pitchFamily="18" charset="0"/>
                  </a:rPr>
                  <a:t>Cycle Test</a:t>
                </a:r>
              </a:p>
              <a:p>
                <a:pPr defTabSz="1028700" eaLnBrk="1" hangingPunct="1"/>
                <a:r>
                  <a:rPr lang="en-US" sz="2000" b="1" dirty="0">
                    <a:latin typeface="Bodoni Bd BT" pitchFamily="18" charset="0"/>
                  </a:rPr>
                  <a:t>Cycle Postmortem</a:t>
                </a:r>
              </a:p>
            </p:txBody>
          </p:sp>
          <p:sp>
            <p:nvSpPr>
              <p:cNvPr id="30734" name="Text Box 7"/>
              <p:cNvSpPr txBox="1">
                <a:spLocks noChangeArrowheads="1"/>
              </p:cNvSpPr>
              <p:nvPr/>
            </p:nvSpPr>
            <p:spPr bwMode="auto">
              <a:xfrm>
                <a:off x="2592" y="1347"/>
                <a:ext cx="1584" cy="233"/>
              </a:xfrm>
              <a:prstGeom prst="rect">
                <a:avLst/>
              </a:prstGeom>
              <a:noFill/>
              <a:ln w="9525">
                <a:solidFill>
                  <a:schemeClr val="tx1"/>
                </a:solidFill>
                <a:miter lim="800000"/>
                <a:headEnd/>
                <a:tailEnd/>
              </a:ln>
            </p:spPr>
            <p:txBody>
              <a:bodyPr lIns="102833" tIns="51417" rIns="102833" bIns="51417">
                <a:spAutoFit/>
              </a:bodyPr>
              <a:lstStyle/>
              <a:p>
                <a:pPr algn="ctr" defTabSz="1028700" eaLnBrk="1" hangingPunct="1"/>
                <a:r>
                  <a:rPr lang="en-US" sz="2000" b="1" dirty="0">
                    <a:latin typeface="Bodoni Bd BT" pitchFamily="18" charset="0"/>
                  </a:rPr>
                  <a:t>Cycle N</a:t>
                </a:r>
              </a:p>
            </p:txBody>
          </p:sp>
        </p:grpSp>
        <p:sp>
          <p:nvSpPr>
            <p:cNvPr id="30732" name="AutoShape 8"/>
            <p:cNvSpPr>
              <a:spLocks noChangeArrowheads="1"/>
            </p:cNvSpPr>
            <p:nvPr/>
          </p:nvSpPr>
          <p:spPr bwMode="auto">
            <a:xfrm>
              <a:off x="2112" y="2160"/>
              <a:ext cx="864" cy="192"/>
            </a:xfrm>
            <a:prstGeom prst="rightArrow">
              <a:avLst>
                <a:gd name="adj1" fmla="val 50000"/>
                <a:gd name="adj2" fmla="val 112500"/>
              </a:avLst>
            </a:prstGeom>
            <a:solidFill>
              <a:srgbClr val="FFFFFF"/>
            </a:solidFill>
            <a:ln w="9525">
              <a:solidFill>
                <a:srgbClr val="000000"/>
              </a:solidFill>
              <a:miter lim="800000"/>
              <a:headEnd/>
              <a:tailEnd/>
            </a:ln>
          </p:spPr>
          <p:txBody>
            <a:bodyPr wrap="none" anchor="ctr"/>
            <a:lstStyle/>
            <a:p>
              <a:endParaRPr lang="en-US" dirty="0"/>
            </a:p>
          </p:txBody>
        </p:sp>
      </p:grpSp>
      <p:grpSp>
        <p:nvGrpSpPr>
          <p:cNvPr id="4" name="Group 10"/>
          <p:cNvGrpSpPr>
            <a:grpSpLocks/>
          </p:cNvGrpSpPr>
          <p:nvPr/>
        </p:nvGrpSpPr>
        <p:grpSpPr bwMode="auto">
          <a:xfrm>
            <a:off x="4210434" y="4703763"/>
            <a:ext cx="1428180" cy="1489862"/>
            <a:chOff x="2374" y="2784"/>
            <a:chExt cx="800" cy="835"/>
          </a:xfrm>
        </p:grpSpPr>
        <p:sp>
          <p:nvSpPr>
            <p:cNvPr id="30729" name="AutoShape 11"/>
            <p:cNvSpPr>
              <a:spLocks noChangeArrowheads="1"/>
            </p:cNvSpPr>
            <p:nvPr/>
          </p:nvSpPr>
          <p:spPr bwMode="auto">
            <a:xfrm>
              <a:off x="2400" y="2784"/>
              <a:ext cx="576" cy="480"/>
            </a:xfrm>
            <a:prstGeom prst="curvedRightArrow">
              <a:avLst>
                <a:gd name="adj1" fmla="val 20000"/>
                <a:gd name="adj2" fmla="val 40000"/>
                <a:gd name="adj3" fmla="val 40000"/>
              </a:avLst>
            </a:prstGeom>
            <a:solidFill>
              <a:srgbClr val="FFFFFF"/>
            </a:solidFill>
            <a:ln w="9525">
              <a:solidFill>
                <a:srgbClr val="000000"/>
              </a:solidFill>
              <a:miter lim="800000"/>
              <a:headEnd/>
              <a:tailEnd/>
            </a:ln>
          </p:spPr>
          <p:txBody>
            <a:bodyPr wrap="none" anchor="ctr"/>
            <a:lstStyle/>
            <a:p>
              <a:endParaRPr lang="en-US" dirty="0"/>
            </a:p>
          </p:txBody>
        </p:sp>
        <p:sp>
          <p:nvSpPr>
            <p:cNvPr id="30730" name="Text Box 12"/>
            <p:cNvSpPr txBox="1">
              <a:spLocks noChangeArrowheads="1"/>
            </p:cNvSpPr>
            <p:nvPr/>
          </p:nvSpPr>
          <p:spPr bwMode="auto">
            <a:xfrm>
              <a:off x="2374" y="3216"/>
              <a:ext cx="800" cy="403"/>
            </a:xfrm>
            <a:prstGeom prst="rect">
              <a:avLst/>
            </a:prstGeom>
            <a:noFill/>
            <a:ln w="9525">
              <a:noFill/>
              <a:miter lim="800000"/>
              <a:headEnd/>
              <a:tailEnd/>
            </a:ln>
          </p:spPr>
          <p:txBody>
            <a:bodyPr wrap="none" lIns="102833" tIns="51417" rIns="102833" bIns="51417">
              <a:spAutoFit/>
            </a:bodyPr>
            <a:lstStyle/>
            <a:p>
              <a:pPr algn="ctr" defTabSz="1028700" eaLnBrk="1" hangingPunct="1"/>
              <a:r>
                <a:rPr lang="en-US" sz="2000" b="1" dirty="0">
                  <a:latin typeface="Bodoni Bd BT" pitchFamily="18" charset="0"/>
                </a:rPr>
                <a:t>Repeat </a:t>
              </a:r>
              <a:r>
                <a:rPr lang="en-US" sz="2000" b="1" dirty="0" smtClean="0">
                  <a:latin typeface="Bodoni Bd BT" pitchFamily="18" charset="0"/>
                </a:rPr>
                <a:t>for </a:t>
              </a:r>
              <a:endParaRPr lang="en-US" sz="2000" b="1" dirty="0">
                <a:latin typeface="Bodoni Bd BT" pitchFamily="18" charset="0"/>
              </a:endParaRPr>
            </a:p>
            <a:p>
              <a:pPr algn="ctr" defTabSz="1028700" eaLnBrk="1" hangingPunct="1"/>
              <a:r>
                <a:rPr lang="en-US" sz="2000" b="1" dirty="0" smtClean="0">
                  <a:latin typeface="Bodoni Bd BT" pitchFamily="18" charset="0"/>
                </a:rPr>
                <a:t>Each </a:t>
              </a:r>
              <a:r>
                <a:rPr lang="en-US" sz="2000" b="1" dirty="0">
                  <a:latin typeface="Bodoni Bd BT" pitchFamily="18" charset="0"/>
                </a:rPr>
                <a:t>Cycle</a:t>
              </a:r>
            </a:p>
          </p:txBody>
        </p:sp>
      </p:grpSp>
    </p:spTree>
    <p:extLst>
      <p:ext uri="{BB962C8B-B14F-4D97-AF65-F5344CB8AC3E}">
        <p14:creationId xmlns:p14="http://schemas.microsoft.com/office/powerpoint/2010/main" val="31526454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9" presetClass="entr" presetSubtype="1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0" fill="hold"/>
                                        <p:tgtEl>
                                          <p:spTgt spid="4"/>
                                        </p:tgtEl>
                                        <p:attrNameLst>
                                          <p:attrName>ppt_w</p:attrName>
                                        </p:attrNameLst>
                                      </p:cBhvr>
                                      <p:tavLst>
                                        <p:tav tm="0" fmla="#ppt_w*sin(2.5*pi*$)">
                                          <p:val>
                                            <p:fltVal val="0"/>
                                          </p:val>
                                        </p:tav>
                                        <p:tav tm="100000">
                                          <p:val>
                                            <p:fltVal val="1"/>
                                          </p:val>
                                        </p:tav>
                                      </p:tavLst>
                                    </p:anim>
                                    <p:anim calcmode="lin" valueType="num">
                                      <p:cBhvr>
                                        <p:cTn id="12" dur="5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dirty="0" smtClean="0"/>
              <a:t>Each step of the process has</a:t>
            </a:r>
          </a:p>
        </p:txBody>
      </p:sp>
      <p:sp>
        <p:nvSpPr>
          <p:cNvPr id="31747" name="Content Placeholder 2"/>
          <p:cNvSpPr>
            <a:spLocks noGrp="1"/>
          </p:cNvSpPr>
          <p:nvPr>
            <p:ph idx="1"/>
          </p:nvPr>
        </p:nvSpPr>
        <p:spPr/>
        <p:txBody>
          <a:bodyPr/>
          <a:lstStyle/>
          <a:p>
            <a:pPr eaLnBrk="1" hangingPunct="1"/>
            <a:r>
              <a:rPr lang="en-US" dirty="0" smtClean="0"/>
              <a:t>A script with</a:t>
            </a:r>
          </a:p>
          <a:p>
            <a:pPr lvl="1" eaLnBrk="1" hangingPunct="1"/>
            <a:r>
              <a:rPr lang="en-US" dirty="0"/>
              <a:t>e</a:t>
            </a:r>
            <a:r>
              <a:rPr lang="en-US" dirty="0" smtClean="0"/>
              <a:t>ntry criteria</a:t>
            </a:r>
          </a:p>
          <a:p>
            <a:pPr lvl="1" eaLnBrk="1" hangingPunct="1"/>
            <a:r>
              <a:rPr lang="en-US" dirty="0" smtClean="0"/>
              <a:t>the tasking that must be done</a:t>
            </a:r>
          </a:p>
          <a:p>
            <a:pPr lvl="1" eaLnBrk="1" hangingPunct="1"/>
            <a:r>
              <a:rPr lang="en-US" dirty="0" smtClean="0"/>
              <a:t>evaluation of how you know it is done</a:t>
            </a:r>
          </a:p>
          <a:p>
            <a:pPr lvl="1" eaLnBrk="1" hangingPunct="1"/>
            <a:r>
              <a:rPr lang="en-US" dirty="0" smtClean="0"/>
              <a:t>exit artifacts that should exist</a:t>
            </a:r>
          </a:p>
          <a:p>
            <a:pPr eaLnBrk="1" hangingPunct="1"/>
            <a:r>
              <a:rPr lang="en-US" dirty="0" smtClean="0"/>
              <a:t>Forms that help you collect data about the process</a:t>
            </a:r>
          </a:p>
        </p:txBody>
      </p:sp>
    </p:spTree>
    <p:extLst>
      <p:ext uri="{BB962C8B-B14F-4D97-AF65-F5344CB8AC3E}">
        <p14:creationId xmlns:p14="http://schemas.microsoft.com/office/powerpoint/2010/main" val="388646666"/>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dirty="0" smtClean="0"/>
              <a:t>Sample Form</a:t>
            </a:r>
          </a:p>
        </p:txBody>
      </p:sp>
      <p:pic>
        <p:nvPicPr>
          <p:cNvPr id="32773" name="Picture 3"/>
          <p:cNvPicPr>
            <a:picLocks noGrp="1" noChangeAspect="1" noChangeArrowheads="1"/>
          </p:cNvPicPr>
          <p:nvPr>
            <p:ph idx="4294967295"/>
          </p:nvPr>
        </p:nvPicPr>
        <p:blipFill>
          <a:blip r:embed="rId2" cstate="print"/>
          <a:srcRect/>
          <a:stretch>
            <a:fillRect/>
          </a:stretch>
        </p:blipFill>
        <p:spPr>
          <a:xfrm>
            <a:off x="3124200" y="1219200"/>
            <a:ext cx="4800600" cy="4997450"/>
          </a:xfrm>
          <a:noFill/>
        </p:spPr>
      </p:pic>
      <p:sp>
        <p:nvSpPr>
          <p:cNvPr id="6" name="TextBox 5"/>
          <p:cNvSpPr txBox="1"/>
          <p:nvPr/>
        </p:nvSpPr>
        <p:spPr>
          <a:xfrm>
            <a:off x="1192306" y="2209800"/>
            <a:ext cx="1371600" cy="1323439"/>
          </a:xfrm>
          <a:prstGeom prst="rect">
            <a:avLst/>
          </a:prstGeom>
          <a:noFill/>
        </p:spPr>
        <p:txBody>
          <a:bodyPr wrap="square" rtlCol="0">
            <a:spAutoFit/>
          </a:bodyPr>
          <a:lstStyle/>
          <a:p>
            <a:pPr algn="ctr"/>
            <a:r>
              <a:rPr lang="en-US" sz="2000" dirty="0" smtClean="0">
                <a:solidFill>
                  <a:srgbClr val="0070C0"/>
                </a:solidFill>
              </a:rPr>
              <a:t>Available as an Excel workbook</a:t>
            </a:r>
            <a:endParaRPr lang="en-US" sz="2000" dirty="0">
              <a:solidFill>
                <a:srgbClr val="0070C0"/>
              </a:solidFill>
            </a:endParaRPr>
          </a:p>
        </p:txBody>
      </p:sp>
    </p:spTree>
    <p:extLst>
      <p:ext uri="{BB962C8B-B14F-4D97-AF65-F5344CB8AC3E}">
        <p14:creationId xmlns:p14="http://schemas.microsoft.com/office/powerpoint/2010/main" val="5651723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p:txBody>
          <a:bodyPr/>
          <a:lstStyle/>
          <a:p>
            <a:pPr>
              <a:buNone/>
            </a:pPr>
            <a:r>
              <a:rPr lang="en-US" dirty="0" smtClean="0"/>
              <a:t>In this lecture </a:t>
            </a:r>
            <a:r>
              <a:rPr lang="en-US" i="1" dirty="0" smtClean="0"/>
              <a:t>process</a:t>
            </a:r>
            <a:r>
              <a:rPr lang="en-US" dirty="0" smtClean="0"/>
              <a:t> and </a:t>
            </a:r>
            <a:r>
              <a:rPr lang="en-US" i="1" dirty="0" smtClean="0"/>
              <a:t>method</a:t>
            </a:r>
            <a:r>
              <a:rPr lang="en-US" dirty="0" smtClean="0"/>
              <a:t> are interchangeable.  Should they be?</a:t>
            </a:r>
          </a:p>
          <a:p>
            <a:pPr>
              <a:buNone/>
            </a:pPr>
            <a:endParaRPr lang="en-US" dirty="0" smtClean="0"/>
          </a:p>
          <a:p>
            <a:pPr>
              <a:buNone/>
            </a:pPr>
            <a:r>
              <a:rPr lang="en-US" dirty="0" smtClean="0">
                <a:solidFill>
                  <a:srgbClr val="333366"/>
                </a:solidFill>
              </a:rPr>
              <a:t>Also, the assumption is that you have a starting framework.</a:t>
            </a:r>
          </a:p>
          <a:p>
            <a:endParaRPr lang="en-US" dirty="0"/>
          </a:p>
        </p:txBody>
      </p:sp>
    </p:spTree>
    <p:extLst>
      <p:ext uri="{BB962C8B-B14F-4D97-AF65-F5344CB8AC3E}">
        <p14:creationId xmlns:p14="http://schemas.microsoft.com/office/powerpoint/2010/main" val="908308909"/>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extLst>
              <p:ext uri="{D42A27DB-BD31-4B8C-83A1-F6EECF244321}">
                <p14:modId xmlns:p14="http://schemas.microsoft.com/office/powerpoint/2010/main" val="762276430"/>
              </p:ext>
            </p:extLst>
          </p:nvPr>
        </p:nvGraphicFramePr>
        <p:xfrm>
          <a:off x="609600" y="609600"/>
          <a:ext cx="7654925" cy="9205913"/>
        </p:xfrm>
        <a:graphic>
          <a:graphicData uri="http://schemas.openxmlformats.org/presentationml/2006/ole">
            <mc:AlternateContent xmlns:mc="http://schemas.openxmlformats.org/markup-compatibility/2006">
              <mc:Choice xmlns:v="urn:schemas-microsoft-com:vml" Requires="v">
                <p:oleObj spid="_x0000_s155696" name="Document" r:id="rId3" imgW="6204962" imgH="7426053" progId="Word.Document.8">
                  <p:embed/>
                </p:oleObj>
              </mc:Choice>
              <mc:Fallback>
                <p:oleObj name="Document" r:id="rId3" imgW="6204962" imgH="7426053" progId="Word.Document.8">
                  <p:embed/>
                  <p:pic>
                    <p:nvPicPr>
                      <p:cNvPr id="0" name=""/>
                      <p:cNvPicPr>
                        <a:picLocks noChangeAspect="1" noChangeArrowheads="1"/>
                      </p:cNvPicPr>
                      <p:nvPr/>
                    </p:nvPicPr>
                    <p:blipFill>
                      <a:blip r:embed="rId4"/>
                      <a:srcRect/>
                      <a:stretch>
                        <a:fillRect/>
                      </a:stretch>
                    </p:blipFill>
                    <p:spPr bwMode="auto">
                      <a:xfrm>
                        <a:off x="609600" y="609600"/>
                        <a:ext cx="7654925" cy="920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73966632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2"/>
          <p:cNvSpPr>
            <a:spLocks noGrp="1" noChangeArrowheads="1"/>
          </p:cNvSpPr>
          <p:nvPr>
            <p:ph type="title"/>
          </p:nvPr>
        </p:nvSpPr>
        <p:spPr/>
        <p:txBody>
          <a:bodyPr/>
          <a:lstStyle/>
          <a:p>
            <a:pPr defTabSz="722313" eaLnBrk="1" hangingPunct="1"/>
            <a:r>
              <a:rPr lang="en-US" dirty="0" smtClean="0"/>
              <a:t>TSP Roles</a:t>
            </a:r>
          </a:p>
        </p:txBody>
      </p:sp>
      <p:sp>
        <p:nvSpPr>
          <p:cNvPr id="33797" name="Rectangle 3"/>
          <p:cNvSpPr>
            <a:spLocks noGrp="1" noChangeArrowheads="1"/>
          </p:cNvSpPr>
          <p:nvPr>
            <p:ph idx="1"/>
          </p:nvPr>
        </p:nvSpPr>
        <p:spPr/>
        <p:txBody>
          <a:bodyPr/>
          <a:lstStyle/>
          <a:p>
            <a:pPr marL="0" indent="0" defTabSz="722313" eaLnBrk="1" hangingPunct="1"/>
            <a:r>
              <a:rPr lang="en-US" dirty="0" smtClean="0"/>
              <a:t> TSP prescribes roles for each person on the team, their activities, and their goals.</a:t>
            </a:r>
          </a:p>
          <a:p>
            <a:pPr marL="300038" lvl="1" indent="-185738" defTabSz="722313" eaLnBrk="1" hangingPunct="1"/>
            <a:r>
              <a:rPr lang="en-US" dirty="0" smtClean="0"/>
              <a:t>Team Leader</a:t>
            </a:r>
          </a:p>
          <a:p>
            <a:pPr marL="300038" lvl="1" indent="-185738" defTabSz="722313" eaLnBrk="1" hangingPunct="1"/>
            <a:r>
              <a:rPr lang="en-US" dirty="0" smtClean="0"/>
              <a:t>Development Manager</a:t>
            </a:r>
          </a:p>
          <a:p>
            <a:pPr marL="300038" lvl="1" indent="-185738" defTabSz="722313" eaLnBrk="1" hangingPunct="1"/>
            <a:r>
              <a:rPr lang="en-US" dirty="0" smtClean="0"/>
              <a:t>Planning Manager</a:t>
            </a:r>
          </a:p>
          <a:p>
            <a:pPr marL="300038" lvl="1" indent="-185738" defTabSz="722313" eaLnBrk="1" hangingPunct="1"/>
            <a:r>
              <a:rPr lang="en-US" dirty="0" smtClean="0"/>
              <a:t>Quality/Process Manager</a:t>
            </a:r>
          </a:p>
          <a:p>
            <a:pPr marL="300038" lvl="1" indent="-185738" defTabSz="722313" eaLnBrk="1" hangingPunct="1"/>
            <a:r>
              <a:rPr lang="en-US" dirty="0" smtClean="0"/>
              <a:t>Support Manager</a:t>
            </a:r>
          </a:p>
        </p:txBody>
      </p:sp>
    </p:spTree>
    <p:extLst>
      <p:ext uri="{BB962C8B-B14F-4D97-AF65-F5344CB8AC3E}">
        <p14:creationId xmlns:p14="http://schemas.microsoft.com/office/powerpoint/2010/main" val="3828616386"/>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2"/>
          <p:cNvSpPr>
            <a:spLocks noGrp="1" noChangeArrowheads="1"/>
          </p:cNvSpPr>
          <p:nvPr>
            <p:ph type="title"/>
          </p:nvPr>
        </p:nvSpPr>
        <p:spPr/>
        <p:txBody>
          <a:bodyPr/>
          <a:lstStyle/>
          <a:p>
            <a:pPr defTabSz="722313" eaLnBrk="1" hangingPunct="1"/>
            <a:r>
              <a:rPr lang="en-US" dirty="0" smtClean="0"/>
              <a:t>Example of TSP Roles: Leader</a:t>
            </a:r>
          </a:p>
        </p:txBody>
      </p:sp>
      <p:sp>
        <p:nvSpPr>
          <p:cNvPr id="34821" name="Rectangle 3"/>
          <p:cNvSpPr>
            <a:spLocks noGrp="1" noChangeArrowheads="1"/>
          </p:cNvSpPr>
          <p:nvPr>
            <p:ph idx="1"/>
          </p:nvPr>
        </p:nvSpPr>
        <p:spPr/>
        <p:txBody>
          <a:bodyPr/>
          <a:lstStyle/>
          <a:p>
            <a:pPr marL="0" indent="0" defTabSz="722313" eaLnBrk="1" hangingPunct="1"/>
            <a:r>
              <a:rPr lang="en-US" dirty="0" smtClean="0"/>
              <a:t> Team Leader goals</a:t>
            </a:r>
          </a:p>
          <a:p>
            <a:pPr marL="300038" lvl="1" indent="-185738" defTabSz="722313" eaLnBrk="1" hangingPunct="1"/>
            <a:r>
              <a:rPr lang="en-US" dirty="0" smtClean="0"/>
              <a:t>build and maintain an effective team</a:t>
            </a:r>
          </a:p>
          <a:p>
            <a:pPr marL="300038" lvl="1" indent="-185738" defTabSz="722313" eaLnBrk="1" hangingPunct="1"/>
            <a:r>
              <a:rPr lang="en-US" dirty="0" smtClean="0"/>
              <a:t>motivate all team members to work aggressively on the project</a:t>
            </a:r>
          </a:p>
          <a:p>
            <a:pPr marL="300038" lvl="1" indent="-185738" defTabSz="722313" eaLnBrk="1" hangingPunct="1"/>
            <a:r>
              <a:rPr lang="en-US" dirty="0" smtClean="0"/>
              <a:t>resolve all the issues brought to you by team members</a:t>
            </a:r>
          </a:p>
          <a:p>
            <a:pPr marL="300038" lvl="1" indent="-185738" defTabSz="722313" eaLnBrk="1" hangingPunct="1"/>
            <a:r>
              <a:rPr lang="en-US" dirty="0" smtClean="0"/>
              <a:t>keep managers informed on progress</a:t>
            </a:r>
          </a:p>
          <a:p>
            <a:pPr marL="300038" lvl="1" indent="-185738" defTabSz="722313" eaLnBrk="1" hangingPunct="1"/>
            <a:r>
              <a:rPr lang="en-US" dirty="0" smtClean="0"/>
              <a:t>act as an effective meeting facilitator for the team</a:t>
            </a:r>
          </a:p>
        </p:txBody>
      </p:sp>
    </p:spTree>
    <p:extLst>
      <p:ext uri="{BB962C8B-B14F-4D97-AF65-F5344CB8AC3E}">
        <p14:creationId xmlns:p14="http://schemas.microsoft.com/office/powerpoint/2010/main" val="3679959171"/>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2"/>
          <p:cNvSpPr>
            <a:spLocks noGrp="1" noChangeArrowheads="1"/>
          </p:cNvSpPr>
          <p:nvPr>
            <p:ph type="title"/>
          </p:nvPr>
        </p:nvSpPr>
        <p:spPr/>
        <p:txBody>
          <a:bodyPr/>
          <a:lstStyle/>
          <a:p>
            <a:pPr defTabSz="722313" eaLnBrk="1" hangingPunct="1"/>
            <a:r>
              <a:rPr lang="en-US" dirty="0" smtClean="0"/>
              <a:t>TSPi, Studio, and Reality</a:t>
            </a:r>
          </a:p>
        </p:txBody>
      </p:sp>
      <p:grpSp>
        <p:nvGrpSpPr>
          <p:cNvPr id="2" name="Group 3"/>
          <p:cNvGrpSpPr>
            <a:grpSpLocks/>
          </p:cNvGrpSpPr>
          <p:nvPr/>
        </p:nvGrpSpPr>
        <p:grpSpPr bwMode="auto">
          <a:xfrm>
            <a:off x="685800" y="1712913"/>
            <a:ext cx="7616825" cy="4198937"/>
            <a:chOff x="384" y="960"/>
            <a:chExt cx="4266" cy="2352"/>
          </a:xfrm>
        </p:grpSpPr>
        <p:sp>
          <p:nvSpPr>
            <p:cNvPr id="40966" name="Text Box 4"/>
            <p:cNvSpPr txBox="1">
              <a:spLocks noChangeArrowheads="1"/>
            </p:cNvSpPr>
            <p:nvPr/>
          </p:nvSpPr>
          <p:spPr bwMode="auto">
            <a:xfrm>
              <a:off x="474" y="2016"/>
              <a:ext cx="542" cy="288"/>
            </a:xfrm>
            <a:prstGeom prst="rect">
              <a:avLst/>
            </a:prstGeom>
            <a:noFill/>
            <a:ln w="9525">
              <a:noFill/>
              <a:miter lim="800000"/>
              <a:headEnd/>
              <a:tailEnd/>
            </a:ln>
          </p:spPr>
          <p:txBody>
            <a:bodyPr wrap="none" lIns="102833" tIns="51417" rIns="102833" bIns="51417">
              <a:spAutoFit/>
            </a:bodyPr>
            <a:lstStyle/>
            <a:p>
              <a:pPr algn="ctr" defTabSz="1028700" eaLnBrk="1" hangingPunct="1"/>
              <a:r>
                <a:rPr lang="en-US" sz="2700" b="1" dirty="0"/>
                <a:t>TSPi</a:t>
              </a:r>
              <a:endParaRPr lang="en-US" sz="2000" b="1" dirty="0">
                <a:latin typeface="Bodoni Bd BT" pitchFamily="18" charset="0"/>
              </a:endParaRPr>
            </a:p>
          </p:txBody>
        </p:sp>
        <p:sp>
          <p:nvSpPr>
            <p:cNvPr id="40967" name="Text Box 5"/>
            <p:cNvSpPr txBox="1">
              <a:spLocks noChangeArrowheads="1"/>
            </p:cNvSpPr>
            <p:nvPr/>
          </p:nvSpPr>
          <p:spPr bwMode="auto">
            <a:xfrm>
              <a:off x="2106" y="960"/>
              <a:ext cx="720" cy="524"/>
            </a:xfrm>
            <a:prstGeom prst="rect">
              <a:avLst/>
            </a:prstGeom>
            <a:noFill/>
            <a:ln w="9525">
              <a:noFill/>
              <a:miter lim="800000"/>
              <a:headEnd/>
              <a:tailEnd/>
            </a:ln>
          </p:spPr>
          <p:txBody>
            <a:bodyPr wrap="none" lIns="102833" tIns="51417" rIns="102833" bIns="51417">
              <a:spAutoFit/>
            </a:bodyPr>
            <a:lstStyle/>
            <a:p>
              <a:pPr algn="ctr" defTabSz="1028700" eaLnBrk="1" hangingPunct="1"/>
              <a:r>
                <a:rPr lang="en-US" sz="2700" b="1" dirty="0"/>
                <a:t>MSE</a:t>
              </a:r>
            </a:p>
            <a:p>
              <a:pPr algn="ctr" defTabSz="1028700" eaLnBrk="1" hangingPunct="1"/>
              <a:r>
                <a:rPr lang="en-US" sz="2700" b="1" dirty="0"/>
                <a:t>Studio</a:t>
              </a:r>
              <a:endParaRPr lang="en-US" sz="2000" b="1" dirty="0">
                <a:latin typeface="Bodoni Bd BT" pitchFamily="18" charset="0"/>
              </a:endParaRPr>
            </a:p>
          </p:txBody>
        </p:sp>
        <p:sp>
          <p:nvSpPr>
            <p:cNvPr id="40968" name="Text Box 6"/>
            <p:cNvSpPr txBox="1">
              <a:spLocks noChangeArrowheads="1"/>
            </p:cNvSpPr>
            <p:nvPr/>
          </p:nvSpPr>
          <p:spPr bwMode="auto">
            <a:xfrm>
              <a:off x="3904" y="1200"/>
              <a:ext cx="746" cy="288"/>
            </a:xfrm>
            <a:prstGeom prst="rect">
              <a:avLst/>
            </a:prstGeom>
            <a:noFill/>
            <a:ln w="9525">
              <a:noFill/>
              <a:miter lim="800000"/>
              <a:headEnd/>
              <a:tailEnd/>
            </a:ln>
          </p:spPr>
          <p:txBody>
            <a:bodyPr wrap="none" lIns="102833" tIns="51417" rIns="102833" bIns="51417">
              <a:spAutoFit/>
            </a:bodyPr>
            <a:lstStyle/>
            <a:p>
              <a:pPr algn="ctr" defTabSz="1028700" eaLnBrk="1" hangingPunct="1"/>
              <a:r>
                <a:rPr lang="en-US" sz="2700" b="1" dirty="0"/>
                <a:t>Reality</a:t>
              </a:r>
              <a:endParaRPr lang="en-US" sz="2000" b="1" dirty="0">
                <a:latin typeface="Bodoni Bd BT" pitchFamily="18" charset="0"/>
              </a:endParaRPr>
            </a:p>
          </p:txBody>
        </p:sp>
        <p:sp>
          <p:nvSpPr>
            <p:cNvPr id="40969" name="Line 7"/>
            <p:cNvSpPr>
              <a:spLocks noChangeShapeType="1"/>
            </p:cNvSpPr>
            <p:nvPr/>
          </p:nvSpPr>
          <p:spPr bwMode="auto">
            <a:xfrm>
              <a:off x="4314" y="1488"/>
              <a:ext cx="0" cy="1392"/>
            </a:xfrm>
            <a:prstGeom prst="line">
              <a:avLst/>
            </a:prstGeom>
            <a:noFill/>
            <a:ln w="38100">
              <a:solidFill>
                <a:schemeClr val="tx1"/>
              </a:solidFill>
              <a:prstDash val="dash"/>
              <a:round/>
              <a:headEnd/>
              <a:tailEnd/>
            </a:ln>
          </p:spPr>
          <p:txBody>
            <a:bodyPr wrap="none" anchor="ctr"/>
            <a:lstStyle/>
            <a:p>
              <a:endParaRPr lang="en-US" dirty="0"/>
            </a:p>
          </p:txBody>
        </p:sp>
        <p:sp>
          <p:nvSpPr>
            <p:cNvPr id="40970" name="Line 8"/>
            <p:cNvSpPr>
              <a:spLocks noChangeShapeType="1"/>
            </p:cNvSpPr>
            <p:nvPr/>
          </p:nvSpPr>
          <p:spPr bwMode="auto">
            <a:xfrm>
              <a:off x="1098" y="1488"/>
              <a:ext cx="3216" cy="0"/>
            </a:xfrm>
            <a:prstGeom prst="line">
              <a:avLst/>
            </a:prstGeom>
            <a:noFill/>
            <a:ln w="9525">
              <a:solidFill>
                <a:schemeClr val="tx1"/>
              </a:solidFill>
              <a:round/>
              <a:headEnd/>
              <a:tailEnd/>
            </a:ln>
          </p:spPr>
          <p:txBody>
            <a:bodyPr wrap="none" anchor="ctr"/>
            <a:lstStyle/>
            <a:p>
              <a:endParaRPr lang="en-US" dirty="0"/>
            </a:p>
          </p:txBody>
        </p:sp>
        <p:sp>
          <p:nvSpPr>
            <p:cNvPr id="40971" name="AutoShape 9"/>
            <p:cNvSpPr>
              <a:spLocks noChangeArrowheads="1"/>
            </p:cNvSpPr>
            <p:nvPr/>
          </p:nvSpPr>
          <p:spPr bwMode="auto">
            <a:xfrm rot="-5400000">
              <a:off x="2154" y="576"/>
              <a:ext cx="1008" cy="3216"/>
            </a:xfrm>
            <a:prstGeom prst="triangle">
              <a:avLst>
                <a:gd name="adj" fmla="val 50000"/>
              </a:avLst>
            </a:prstGeom>
            <a:solidFill>
              <a:schemeClr val="accent1"/>
            </a:solidFill>
            <a:ln w="9525">
              <a:solidFill>
                <a:srgbClr val="000000"/>
              </a:solidFill>
              <a:miter lim="800000"/>
              <a:headEnd/>
              <a:tailEnd/>
            </a:ln>
          </p:spPr>
          <p:txBody>
            <a:bodyPr wrap="none" anchor="ctr"/>
            <a:lstStyle/>
            <a:p>
              <a:endParaRPr lang="en-US" dirty="0"/>
            </a:p>
          </p:txBody>
        </p:sp>
        <p:sp>
          <p:nvSpPr>
            <p:cNvPr id="40972" name="Text Box 10"/>
            <p:cNvSpPr txBox="1">
              <a:spLocks noChangeArrowheads="1"/>
            </p:cNvSpPr>
            <p:nvPr/>
          </p:nvSpPr>
          <p:spPr bwMode="auto">
            <a:xfrm>
              <a:off x="384" y="960"/>
              <a:ext cx="1482" cy="518"/>
            </a:xfrm>
            <a:prstGeom prst="rect">
              <a:avLst/>
            </a:prstGeom>
            <a:noFill/>
            <a:ln w="9525">
              <a:noFill/>
              <a:miter lim="800000"/>
              <a:headEnd/>
              <a:tailEnd/>
            </a:ln>
          </p:spPr>
          <p:txBody>
            <a:bodyPr wrap="none" lIns="102833" tIns="51417" rIns="102833" bIns="51417">
              <a:spAutoFit/>
            </a:bodyPr>
            <a:lstStyle/>
            <a:p>
              <a:pPr algn="ctr" defTabSz="1028700" eaLnBrk="1" hangingPunct="1"/>
              <a:r>
                <a:rPr lang="en-US" sz="2700" b="1" dirty="0"/>
                <a:t>Undergraduate</a:t>
              </a:r>
            </a:p>
            <a:p>
              <a:pPr algn="ctr" defTabSz="1028700" eaLnBrk="1" hangingPunct="1"/>
              <a:r>
                <a:rPr lang="en-US" sz="2700" b="1" dirty="0"/>
                <a:t>Course</a:t>
              </a:r>
              <a:endParaRPr lang="en-US" sz="2000" b="1" dirty="0">
                <a:latin typeface="Bodoni Bd BT" pitchFamily="18" charset="0"/>
              </a:endParaRPr>
            </a:p>
          </p:txBody>
        </p:sp>
        <p:sp>
          <p:nvSpPr>
            <p:cNvPr id="40973" name="Line 11"/>
            <p:cNvSpPr>
              <a:spLocks noChangeShapeType="1"/>
            </p:cNvSpPr>
            <p:nvPr/>
          </p:nvSpPr>
          <p:spPr bwMode="auto">
            <a:xfrm>
              <a:off x="1098" y="1488"/>
              <a:ext cx="0" cy="1344"/>
            </a:xfrm>
            <a:prstGeom prst="line">
              <a:avLst/>
            </a:prstGeom>
            <a:noFill/>
            <a:ln w="38100">
              <a:solidFill>
                <a:schemeClr val="tx1"/>
              </a:solidFill>
              <a:prstDash val="dash"/>
              <a:round/>
              <a:headEnd/>
              <a:tailEnd/>
            </a:ln>
          </p:spPr>
          <p:txBody>
            <a:bodyPr wrap="none" anchor="ctr"/>
            <a:lstStyle/>
            <a:p>
              <a:endParaRPr lang="en-US" dirty="0"/>
            </a:p>
          </p:txBody>
        </p:sp>
        <p:sp>
          <p:nvSpPr>
            <p:cNvPr id="40974" name="Line 12"/>
            <p:cNvSpPr>
              <a:spLocks noChangeShapeType="1"/>
            </p:cNvSpPr>
            <p:nvPr/>
          </p:nvSpPr>
          <p:spPr bwMode="auto">
            <a:xfrm>
              <a:off x="2538" y="1488"/>
              <a:ext cx="0" cy="1392"/>
            </a:xfrm>
            <a:prstGeom prst="line">
              <a:avLst/>
            </a:prstGeom>
            <a:noFill/>
            <a:ln w="38100">
              <a:solidFill>
                <a:schemeClr val="tx1"/>
              </a:solidFill>
              <a:prstDash val="dash"/>
              <a:round/>
              <a:headEnd/>
              <a:tailEnd/>
            </a:ln>
          </p:spPr>
          <p:txBody>
            <a:bodyPr wrap="none" anchor="ctr"/>
            <a:lstStyle/>
            <a:p>
              <a:endParaRPr lang="en-US" dirty="0"/>
            </a:p>
          </p:txBody>
        </p:sp>
        <p:sp>
          <p:nvSpPr>
            <p:cNvPr id="40975" name="Text Box 13"/>
            <p:cNvSpPr txBox="1">
              <a:spLocks noChangeArrowheads="1"/>
            </p:cNvSpPr>
            <p:nvPr/>
          </p:nvSpPr>
          <p:spPr bwMode="auto">
            <a:xfrm>
              <a:off x="1296" y="3024"/>
              <a:ext cx="2864" cy="288"/>
            </a:xfrm>
            <a:prstGeom prst="rect">
              <a:avLst/>
            </a:prstGeom>
            <a:noFill/>
            <a:ln w="9525">
              <a:noFill/>
              <a:miter lim="800000"/>
              <a:headEnd/>
              <a:tailEnd/>
            </a:ln>
          </p:spPr>
          <p:txBody>
            <a:bodyPr wrap="none" lIns="102833" tIns="51417" rIns="102833" bIns="51417">
              <a:spAutoFit/>
            </a:bodyPr>
            <a:lstStyle/>
            <a:p>
              <a:pPr algn="ctr" defTabSz="1028700" eaLnBrk="1" hangingPunct="1"/>
              <a:r>
                <a:rPr lang="en-US" sz="2700" b="1" dirty="0"/>
                <a:t>Amount of tailoring required...</a:t>
              </a:r>
              <a:endParaRPr lang="en-US" sz="2000" b="1" dirty="0">
                <a:latin typeface="Bodoni Bd BT" pitchFamily="18" charset="0"/>
              </a:endParaRPr>
            </a:p>
          </p:txBody>
        </p:sp>
        <p:sp>
          <p:nvSpPr>
            <p:cNvPr id="40976" name="Freeform 14"/>
            <p:cNvSpPr>
              <a:spLocks/>
            </p:cNvSpPr>
            <p:nvPr/>
          </p:nvSpPr>
          <p:spPr bwMode="auto">
            <a:xfrm>
              <a:off x="2752" y="2256"/>
              <a:ext cx="464" cy="816"/>
            </a:xfrm>
            <a:custGeom>
              <a:avLst/>
              <a:gdLst>
                <a:gd name="T0" fmla="*/ 176 w 464"/>
                <a:gd name="T1" fmla="*/ 816 h 816"/>
                <a:gd name="T2" fmla="*/ 368 w 464"/>
                <a:gd name="T3" fmla="*/ 576 h 816"/>
                <a:gd name="T4" fmla="*/ 272 w 464"/>
                <a:gd name="T5" fmla="*/ 480 h 816"/>
                <a:gd name="T6" fmla="*/ 32 w 464"/>
                <a:gd name="T7" fmla="*/ 480 h 816"/>
                <a:gd name="T8" fmla="*/ 464 w 464"/>
                <a:gd name="T9" fmla="*/ 0 h 816"/>
                <a:gd name="T10" fmla="*/ 0 60000 65536"/>
                <a:gd name="T11" fmla="*/ 0 60000 65536"/>
                <a:gd name="T12" fmla="*/ 0 60000 65536"/>
                <a:gd name="T13" fmla="*/ 0 60000 65536"/>
                <a:gd name="T14" fmla="*/ 0 60000 65536"/>
                <a:gd name="T15" fmla="*/ 0 w 464"/>
                <a:gd name="T16" fmla="*/ 0 h 816"/>
                <a:gd name="T17" fmla="*/ 464 w 464"/>
                <a:gd name="T18" fmla="*/ 816 h 816"/>
              </a:gdLst>
              <a:ahLst/>
              <a:cxnLst>
                <a:cxn ang="T10">
                  <a:pos x="T0" y="T1"/>
                </a:cxn>
                <a:cxn ang="T11">
                  <a:pos x="T2" y="T3"/>
                </a:cxn>
                <a:cxn ang="T12">
                  <a:pos x="T4" y="T5"/>
                </a:cxn>
                <a:cxn ang="T13">
                  <a:pos x="T6" y="T7"/>
                </a:cxn>
                <a:cxn ang="T14">
                  <a:pos x="T8" y="T9"/>
                </a:cxn>
              </a:cxnLst>
              <a:rect l="T15" t="T16" r="T17" b="T18"/>
              <a:pathLst>
                <a:path w="464" h="816">
                  <a:moveTo>
                    <a:pt x="176" y="816"/>
                  </a:moveTo>
                  <a:cubicBezTo>
                    <a:pt x="264" y="724"/>
                    <a:pt x="352" y="632"/>
                    <a:pt x="368" y="576"/>
                  </a:cubicBezTo>
                  <a:cubicBezTo>
                    <a:pt x="384" y="520"/>
                    <a:pt x="328" y="496"/>
                    <a:pt x="272" y="480"/>
                  </a:cubicBezTo>
                  <a:cubicBezTo>
                    <a:pt x="216" y="464"/>
                    <a:pt x="0" y="560"/>
                    <a:pt x="32" y="480"/>
                  </a:cubicBezTo>
                  <a:cubicBezTo>
                    <a:pt x="64" y="400"/>
                    <a:pt x="264" y="200"/>
                    <a:pt x="464" y="0"/>
                  </a:cubicBezTo>
                </a:path>
              </a:pathLst>
            </a:custGeom>
            <a:noFill/>
            <a:ln w="25400">
              <a:solidFill>
                <a:schemeClr val="tx1"/>
              </a:solidFill>
              <a:round/>
              <a:headEnd/>
              <a:tailEnd type="stealth" w="lg" len="lg"/>
            </a:ln>
          </p:spPr>
          <p:txBody>
            <a:bodyPr wrap="none" anchor="ctr"/>
            <a:lstStyle/>
            <a:p>
              <a:endParaRPr lang="en-US" dirty="0"/>
            </a:p>
          </p:txBody>
        </p:sp>
      </p:grpSp>
    </p:spTree>
    <p:extLst>
      <p:ext uri="{BB962C8B-B14F-4D97-AF65-F5344CB8AC3E}">
        <p14:creationId xmlns:p14="http://schemas.microsoft.com/office/powerpoint/2010/main" val="1423464739"/>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7" name="Rectangle 2"/>
          <p:cNvSpPr>
            <a:spLocks noGrp="1" noChangeArrowheads="1"/>
          </p:cNvSpPr>
          <p:nvPr>
            <p:ph type="title"/>
          </p:nvPr>
        </p:nvSpPr>
        <p:spPr/>
        <p:txBody>
          <a:bodyPr/>
          <a:lstStyle/>
          <a:p>
            <a:pPr eaLnBrk="1" hangingPunct="1"/>
            <a:r>
              <a:rPr lang="en-US" dirty="0" smtClean="0"/>
              <a:t>TSP Users</a:t>
            </a:r>
          </a:p>
        </p:txBody>
      </p:sp>
      <p:sp>
        <p:nvSpPr>
          <p:cNvPr id="49158" name="Rectangle 3"/>
          <p:cNvSpPr>
            <a:spLocks noGrp="1" noChangeArrowheads="1"/>
          </p:cNvSpPr>
          <p:nvPr>
            <p:ph idx="1"/>
          </p:nvPr>
        </p:nvSpPr>
        <p:spPr/>
        <p:txBody>
          <a:bodyPr/>
          <a:lstStyle/>
          <a:p>
            <a:pPr eaLnBrk="1" hangingPunct="1"/>
            <a:r>
              <a:rPr lang="en-US" dirty="0" smtClean="0"/>
              <a:t>U.S. Navy</a:t>
            </a:r>
          </a:p>
          <a:p>
            <a:pPr eaLnBrk="1" hangingPunct="1"/>
            <a:r>
              <a:rPr lang="en-US" dirty="0" smtClean="0"/>
              <a:t>Microsoft</a:t>
            </a:r>
          </a:p>
          <a:p>
            <a:pPr eaLnBrk="1" hangingPunct="1"/>
            <a:r>
              <a:rPr lang="en-US" dirty="0" smtClean="0"/>
              <a:t>Xerox</a:t>
            </a:r>
          </a:p>
          <a:p>
            <a:pPr eaLnBrk="1" hangingPunct="1"/>
            <a:r>
              <a:rPr lang="en-US" dirty="0" smtClean="0"/>
              <a:t>Bechtel-Bettis</a:t>
            </a:r>
          </a:p>
          <a:p>
            <a:pPr eaLnBrk="1" hangingPunct="1"/>
            <a:r>
              <a:rPr lang="en-US" dirty="0" smtClean="0"/>
              <a:t>Advanced Information Services</a:t>
            </a:r>
          </a:p>
        </p:txBody>
      </p:sp>
    </p:spTree>
    <p:custDataLst>
      <p:tags r:id="rId1"/>
    </p:custDataLst>
    <p:extLst>
      <p:ext uri="{BB962C8B-B14F-4D97-AF65-F5344CB8AC3E}">
        <p14:creationId xmlns:p14="http://schemas.microsoft.com/office/powerpoint/2010/main" val="218427690"/>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Strengths and Weaknesses?</a:t>
            </a:r>
            <a:endParaRPr lang="en-US" dirty="0"/>
          </a:p>
        </p:txBody>
      </p:sp>
    </p:spTree>
    <p:extLst>
      <p:ext uri="{BB962C8B-B14F-4D97-AF65-F5344CB8AC3E}">
        <p14:creationId xmlns:p14="http://schemas.microsoft.com/office/powerpoint/2010/main" val="2241981470"/>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5"/>
          <p:cNvSpPr>
            <a:spLocks noGrp="1" noChangeArrowheads="1"/>
          </p:cNvSpPr>
          <p:nvPr>
            <p:ph type="title"/>
          </p:nvPr>
        </p:nvSpPr>
        <p:spPr/>
        <p:txBody>
          <a:bodyPr/>
          <a:lstStyle/>
          <a:p>
            <a:pPr eaLnBrk="1" hangingPunct="1"/>
            <a:r>
              <a:rPr lang="en-US" dirty="0" smtClean="0"/>
              <a:t>PSP/TSP Reviewed</a:t>
            </a:r>
          </a:p>
        </p:txBody>
      </p:sp>
      <p:sp>
        <p:nvSpPr>
          <p:cNvPr id="43013" name="Rectangle 3"/>
          <p:cNvSpPr>
            <a:spLocks noGrp="1" noChangeArrowheads="1"/>
          </p:cNvSpPr>
          <p:nvPr>
            <p:ph type="body" sz="half" idx="1"/>
          </p:nvPr>
        </p:nvSpPr>
        <p:spPr/>
        <p:txBody>
          <a:bodyPr/>
          <a:lstStyle/>
          <a:p>
            <a:pPr eaLnBrk="1" hangingPunct="1"/>
            <a:r>
              <a:rPr lang="en-US" dirty="0" smtClean="0"/>
              <a:t>Questions?</a:t>
            </a:r>
          </a:p>
        </p:txBody>
      </p:sp>
      <p:pic>
        <p:nvPicPr>
          <p:cNvPr id="43014" name="Picture 8" descr="j0315598"/>
          <p:cNvPicPr>
            <a:picLocks noGrp="1" noChangeAspect="1" noChangeArrowheads="1"/>
          </p:cNvPicPr>
          <p:nvPr>
            <p:ph sz="half" idx="2"/>
          </p:nvPr>
        </p:nvPicPr>
        <p:blipFill>
          <a:blip r:embed="rId4" cstate="print"/>
          <a:stretch>
            <a:fillRect/>
          </a:stretch>
        </p:blipFill>
        <p:spPr>
          <a:xfrm>
            <a:off x="4855369" y="2314956"/>
            <a:ext cx="3657600" cy="2609088"/>
          </a:xfrm>
          <a:noFill/>
        </p:spPr>
      </p:pic>
      <p:sp>
        <p:nvSpPr>
          <p:cNvPr id="43010" name="Date Placeholder 4"/>
          <p:cNvSpPr>
            <a:spLocks noGrp="1"/>
          </p:cNvSpPr>
          <p:nvPr>
            <p:ph type="dt" sz="half" idx="4294967295"/>
          </p:nvPr>
        </p:nvSpPr>
        <p:spPr>
          <a:xfrm>
            <a:off x="0" y="6245225"/>
            <a:ext cx="2438400" cy="476250"/>
          </a:xfrm>
          <a:prstGeom prst="rect">
            <a:avLst/>
          </a:prstGeom>
          <a:noFill/>
        </p:spPr>
        <p:txBody>
          <a:bodyPr/>
          <a:lstStyle/>
          <a:p>
            <a:r>
              <a:rPr lang="en-US" dirty="0"/>
              <a:t>©Mel Rosso-Llopart </a:t>
            </a:r>
            <a:r>
              <a:rPr lang="en-US" dirty="0" smtClean="0"/>
              <a:t>2013</a:t>
            </a:r>
            <a:endParaRPr lang="en-US" dirty="0"/>
          </a:p>
        </p:txBody>
      </p:sp>
      <p:sp>
        <p:nvSpPr>
          <p:cNvPr id="43015" name="TextBox 7"/>
          <p:cNvSpPr txBox="1">
            <a:spLocks noChangeArrowheads="1"/>
          </p:cNvSpPr>
          <p:nvPr/>
        </p:nvSpPr>
        <p:spPr bwMode="auto">
          <a:xfrm>
            <a:off x="685800" y="4953000"/>
            <a:ext cx="6604000" cy="1077913"/>
          </a:xfrm>
          <a:prstGeom prst="rect">
            <a:avLst/>
          </a:prstGeom>
          <a:noFill/>
          <a:ln w="9525">
            <a:noFill/>
            <a:miter lim="800000"/>
            <a:headEnd/>
            <a:tailEnd/>
          </a:ln>
        </p:spPr>
        <p:txBody>
          <a:bodyPr wrap="none">
            <a:spAutoFit/>
          </a:bodyPr>
          <a:lstStyle/>
          <a:p>
            <a:r>
              <a:rPr lang="en-US" sz="3200" dirty="0"/>
              <a:t>Tool Support:</a:t>
            </a:r>
          </a:p>
          <a:p>
            <a:r>
              <a:rPr lang="en-US" sz="3200" dirty="0">
                <a:hlinkClick r:id="rId5"/>
              </a:rPr>
              <a:t>http://processdash.sourceforge.net/</a:t>
            </a:r>
            <a:endParaRPr lang="en-US" sz="3200" dirty="0"/>
          </a:p>
        </p:txBody>
      </p:sp>
    </p:spTree>
    <p:custDataLst>
      <p:tags r:id="rId1"/>
    </p:custDataLst>
    <p:extLst>
      <p:ext uri="{BB962C8B-B14F-4D97-AF65-F5344CB8AC3E}">
        <p14:creationId xmlns:p14="http://schemas.microsoft.com/office/powerpoint/2010/main" val="2367360529"/>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162886" y="2438400"/>
            <a:ext cx="5791200" cy="1930400"/>
          </a:xfrm>
          <a:prstGeom prst="rect">
            <a:avLst/>
          </a:prstGeom>
          <a:noFill/>
          <a:ln w="9525">
            <a:noFill/>
            <a:miter lim="800000"/>
            <a:headEnd/>
            <a:tailEnd/>
          </a:ln>
          <a:effectLst/>
        </p:spPr>
        <p:txBody>
          <a:bodyPr tIns="46154" rIns="92309" bIns="46154" anchor="ctr"/>
          <a:lstStyle/>
          <a:p>
            <a:r>
              <a:rPr lang="en-US" sz="3600" b="1" dirty="0" smtClean="0"/>
              <a:t>Architecture-Centric </a:t>
            </a:r>
            <a:r>
              <a:rPr lang="en-US" sz="3600" b="1" dirty="0"/>
              <a:t>Development </a:t>
            </a:r>
            <a:r>
              <a:rPr lang="en-US" sz="3600" b="1" dirty="0" smtClean="0"/>
              <a:t>Method (ACDM)</a:t>
            </a:r>
            <a:endParaRPr lang="en-US" sz="3600" b="1" dirty="0"/>
          </a:p>
          <a:p>
            <a:r>
              <a:rPr lang="en-US" sz="2400" b="1" dirty="0" smtClean="0">
                <a:latin typeface="Calibri" panose="020F0502020204030204" pitchFamily="34" charset="0"/>
              </a:rPr>
              <a:t>(</a:t>
            </a:r>
            <a:r>
              <a:rPr lang="en-US" sz="2400" b="1" dirty="0">
                <a:latin typeface="Calibri" panose="020F0502020204030204" pitchFamily="34" charset="0"/>
              </a:rPr>
              <a:t>Developed by David Root) </a:t>
            </a:r>
          </a:p>
          <a:p>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2554340517"/>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7" name="Rectangle 2"/>
          <p:cNvSpPr>
            <a:spLocks noGrp="1" noChangeArrowheads="1"/>
          </p:cNvSpPr>
          <p:nvPr>
            <p:ph type="title"/>
          </p:nvPr>
        </p:nvSpPr>
        <p:spPr/>
        <p:txBody>
          <a:bodyPr/>
          <a:lstStyle/>
          <a:p>
            <a:pPr eaLnBrk="1" hangingPunct="1"/>
            <a:r>
              <a:rPr lang="en-US" dirty="0" smtClean="0"/>
              <a:t>ACDM Architecture-Centric Development Method</a:t>
            </a:r>
            <a:r>
              <a:rPr lang="en-US" sz="4000" dirty="0" smtClean="0"/>
              <a:t/>
            </a:r>
            <a:br>
              <a:rPr lang="en-US" sz="4000" dirty="0" smtClean="0"/>
            </a:br>
            <a:r>
              <a:rPr lang="en-US" sz="1600" dirty="0" smtClean="0"/>
              <a:t>http://reports-archive.adm.cs.cmu.edu/isri.html</a:t>
            </a:r>
          </a:p>
        </p:txBody>
      </p:sp>
      <p:sp>
        <p:nvSpPr>
          <p:cNvPr id="54278" name="Rectangle 3"/>
          <p:cNvSpPr>
            <a:spLocks noGrp="1" noChangeArrowheads="1"/>
          </p:cNvSpPr>
          <p:nvPr>
            <p:ph idx="1"/>
          </p:nvPr>
        </p:nvSpPr>
        <p:spPr/>
        <p:txBody>
          <a:bodyPr/>
          <a:lstStyle/>
          <a:p>
            <a:pPr eaLnBrk="1" hangingPunct="1">
              <a:lnSpc>
                <a:spcPct val="90000"/>
              </a:lnSpc>
            </a:pPr>
            <a:r>
              <a:rPr lang="en-US" dirty="0" smtClean="0"/>
              <a:t>ACDM is an </a:t>
            </a:r>
            <a:r>
              <a:rPr lang="en-US" i="1" dirty="0" smtClean="0">
                <a:solidFill>
                  <a:srgbClr val="FF0000"/>
                </a:solidFill>
              </a:rPr>
              <a:t>iterative</a:t>
            </a:r>
            <a:r>
              <a:rPr lang="en-US" dirty="0" smtClean="0"/>
              <a:t> development method.</a:t>
            </a:r>
          </a:p>
          <a:p>
            <a:pPr lvl="1" eaLnBrk="1" hangingPunct="1">
              <a:lnSpc>
                <a:spcPct val="90000"/>
              </a:lnSpc>
            </a:pPr>
            <a:r>
              <a:rPr lang="en-US" dirty="0" smtClean="0"/>
              <a:t>iteratively refines and reviews the architecture until it is deemed fit for the purpose</a:t>
            </a:r>
          </a:p>
          <a:p>
            <a:pPr lvl="1" eaLnBrk="1" hangingPunct="1">
              <a:lnSpc>
                <a:spcPct val="90000"/>
              </a:lnSpc>
            </a:pPr>
            <a:r>
              <a:rPr lang="en-US" dirty="0" smtClean="0"/>
              <a:t>permits iteration in the production of the elements/system/products</a:t>
            </a:r>
          </a:p>
          <a:p>
            <a:pPr eaLnBrk="1" hangingPunct="1">
              <a:lnSpc>
                <a:spcPct val="90000"/>
              </a:lnSpc>
            </a:pPr>
            <a:r>
              <a:rPr lang="en-US" dirty="0" smtClean="0"/>
              <a:t>ACDM has seven stages in the development method.</a:t>
            </a:r>
          </a:p>
        </p:txBody>
      </p:sp>
    </p:spTree>
    <p:custDataLst>
      <p:tags r:id="rId1"/>
    </p:custDataLst>
    <p:extLst>
      <p:ext uri="{BB962C8B-B14F-4D97-AF65-F5344CB8AC3E}">
        <p14:creationId xmlns:p14="http://schemas.microsoft.com/office/powerpoint/2010/main" val="4149837639"/>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ChangeArrowheads="1"/>
          </p:cNvSpPr>
          <p:nvPr/>
        </p:nvSpPr>
        <p:spPr bwMode="auto">
          <a:xfrm>
            <a:off x="0" y="1276350"/>
            <a:ext cx="9144000" cy="4518025"/>
          </a:xfrm>
          <a:prstGeom prst="rect">
            <a:avLst/>
          </a:prstGeom>
          <a:noFill/>
          <a:ln w="9525">
            <a:noFill/>
            <a:miter lim="800000"/>
            <a:headEnd/>
            <a:tailEnd/>
          </a:ln>
          <a:effectLst/>
        </p:spPr>
        <p:txBody>
          <a:bodyPr wrap="none" anchor="ctr"/>
          <a:lstStyle/>
          <a:p>
            <a:endParaRPr lang="en-US" dirty="0"/>
          </a:p>
        </p:txBody>
      </p:sp>
      <p:sp>
        <p:nvSpPr>
          <p:cNvPr id="174083" name="Text Box 3"/>
          <p:cNvSpPr txBox="1">
            <a:spLocks noChangeArrowheads="1"/>
          </p:cNvSpPr>
          <p:nvPr/>
        </p:nvSpPr>
        <p:spPr bwMode="auto">
          <a:xfrm>
            <a:off x="228600" y="2428875"/>
            <a:ext cx="4143375" cy="376238"/>
          </a:xfrm>
          <a:prstGeom prst="rect">
            <a:avLst/>
          </a:prstGeom>
          <a:noFill/>
          <a:ln w="9525">
            <a:solidFill>
              <a:schemeClr val="tx1"/>
            </a:solidFill>
            <a:miter lim="800000"/>
            <a:headEnd/>
            <a:tailEnd/>
          </a:ln>
          <a:effectLst/>
        </p:spPr>
        <p:txBody>
          <a:bodyPr wrap="none">
            <a:spAutoFit/>
          </a:bodyPr>
          <a:lstStyle/>
          <a:p>
            <a:r>
              <a:rPr lang="en-US" b="0" dirty="0"/>
              <a:t>Stage 1 – </a:t>
            </a:r>
            <a:r>
              <a:rPr lang="en-US" b="0" dirty="0" smtClean="0"/>
              <a:t>discover </a:t>
            </a:r>
            <a:r>
              <a:rPr lang="en-US" b="0" dirty="0"/>
              <a:t>architectural drivers</a:t>
            </a:r>
          </a:p>
        </p:txBody>
      </p:sp>
      <p:sp>
        <p:nvSpPr>
          <p:cNvPr id="174084" name="Rectangle 4"/>
          <p:cNvSpPr>
            <a:spLocks noChangeArrowheads="1"/>
          </p:cNvSpPr>
          <p:nvPr/>
        </p:nvSpPr>
        <p:spPr bwMode="auto">
          <a:xfrm>
            <a:off x="244475" y="2962275"/>
            <a:ext cx="4114800" cy="376238"/>
          </a:xfrm>
          <a:prstGeom prst="rect">
            <a:avLst/>
          </a:prstGeom>
          <a:noFill/>
          <a:ln w="9525">
            <a:solidFill>
              <a:schemeClr val="tx1"/>
            </a:solidFill>
            <a:miter lim="800000"/>
            <a:headEnd/>
            <a:tailEnd/>
          </a:ln>
          <a:effectLst/>
        </p:spPr>
        <p:txBody>
          <a:bodyPr>
            <a:spAutoFit/>
          </a:bodyPr>
          <a:lstStyle/>
          <a:p>
            <a:r>
              <a:rPr lang="en-US" b="0" dirty="0"/>
              <a:t>Stage 2 – </a:t>
            </a:r>
            <a:r>
              <a:rPr lang="en-US" b="0" dirty="0" smtClean="0"/>
              <a:t>define </a:t>
            </a:r>
            <a:r>
              <a:rPr lang="en-US" b="0" dirty="0"/>
              <a:t>project scope</a:t>
            </a:r>
          </a:p>
        </p:txBody>
      </p:sp>
      <p:sp>
        <p:nvSpPr>
          <p:cNvPr id="174085" name="Rectangle 5"/>
          <p:cNvSpPr>
            <a:spLocks noChangeArrowheads="1"/>
          </p:cNvSpPr>
          <p:nvPr/>
        </p:nvSpPr>
        <p:spPr bwMode="auto">
          <a:xfrm>
            <a:off x="244475" y="3495675"/>
            <a:ext cx="4114800" cy="376238"/>
          </a:xfrm>
          <a:prstGeom prst="rect">
            <a:avLst/>
          </a:prstGeom>
          <a:noFill/>
          <a:ln w="9525">
            <a:solidFill>
              <a:schemeClr val="tx1"/>
            </a:solidFill>
            <a:miter lim="800000"/>
            <a:headEnd/>
            <a:tailEnd/>
          </a:ln>
          <a:effectLst/>
        </p:spPr>
        <p:txBody>
          <a:bodyPr>
            <a:spAutoFit/>
          </a:bodyPr>
          <a:lstStyle/>
          <a:p>
            <a:r>
              <a:rPr lang="en-US" b="0" dirty="0"/>
              <a:t>Stage 3 – </a:t>
            </a:r>
            <a:r>
              <a:rPr lang="en-US" b="0" dirty="0" smtClean="0"/>
              <a:t>create </a:t>
            </a:r>
            <a:r>
              <a:rPr lang="en-US" b="0" dirty="0"/>
              <a:t>notional architecture</a:t>
            </a:r>
          </a:p>
        </p:txBody>
      </p:sp>
      <p:sp>
        <p:nvSpPr>
          <p:cNvPr id="174086" name="Rectangle 6"/>
          <p:cNvSpPr>
            <a:spLocks noChangeArrowheads="1"/>
          </p:cNvSpPr>
          <p:nvPr/>
        </p:nvSpPr>
        <p:spPr bwMode="auto">
          <a:xfrm>
            <a:off x="254000" y="4029075"/>
            <a:ext cx="4105275" cy="376238"/>
          </a:xfrm>
          <a:prstGeom prst="rect">
            <a:avLst/>
          </a:prstGeom>
          <a:noFill/>
          <a:ln w="9525">
            <a:solidFill>
              <a:schemeClr val="tx1"/>
            </a:solidFill>
            <a:miter lim="800000"/>
            <a:headEnd/>
            <a:tailEnd/>
          </a:ln>
          <a:effectLst/>
        </p:spPr>
        <p:txBody>
          <a:bodyPr>
            <a:spAutoFit/>
          </a:bodyPr>
          <a:lstStyle/>
          <a:p>
            <a:r>
              <a:rPr lang="en-US" b="0" dirty="0"/>
              <a:t>Stage 4 – </a:t>
            </a:r>
            <a:r>
              <a:rPr lang="en-US" b="0" dirty="0" smtClean="0"/>
              <a:t>review </a:t>
            </a:r>
            <a:r>
              <a:rPr lang="en-US" b="0" dirty="0"/>
              <a:t>architecture</a:t>
            </a:r>
          </a:p>
        </p:txBody>
      </p:sp>
      <p:sp>
        <p:nvSpPr>
          <p:cNvPr id="174087" name="Rectangle 7"/>
          <p:cNvSpPr>
            <a:spLocks noChangeArrowheads="1"/>
          </p:cNvSpPr>
          <p:nvPr/>
        </p:nvSpPr>
        <p:spPr bwMode="auto">
          <a:xfrm>
            <a:off x="238125" y="4562475"/>
            <a:ext cx="4105275" cy="246221"/>
          </a:xfrm>
          <a:prstGeom prst="rect">
            <a:avLst/>
          </a:prstGeom>
          <a:noFill/>
          <a:ln w="9525">
            <a:solidFill>
              <a:schemeClr val="tx1"/>
            </a:solidFill>
            <a:miter lim="800000"/>
            <a:headEnd/>
            <a:tailEnd/>
          </a:ln>
          <a:effectLst/>
        </p:spPr>
        <p:txBody>
          <a:bodyPr>
            <a:spAutoFit/>
          </a:bodyPr>
          <a:lstStyle/>
          <a:p>
            <a:r>
              <a:rPr lang="en-US" b="0" dirty="0"/>
              <a:t>Stage 5 – </a:t>
            </a:r>
            <a:r>
              <a:rPr lang="en-US" b="0" dirty="0" smtClean="0"/>
              <a:t>production go/no-go</a:t>
            </a:r>
            <a:endParaRPr lang="en-US" b="0" dirty="0"/>
          </a:p>
        </p:txBody>
      </p:sp>
      <p:sp>
        <p:nvSpPr>
          <p:cNvPr id="174088" name="Text Box 8"/>
          <p:cNvSpPr txBox="1">
            <a:spLocks noChangeArrowheads="1"/>
          </p:cNvSpPr>
          <p:nvPr/>
        </p:nvSpPr>
        <p:spPr bwMode="auto">
          <a:xfrm>
            <a:off x="4876800" y="1357313"/>
            <a:ext cx="4114800" cy="376237"/>
          </a:xfrm>
          <a:prstGeom prst="rect">
            <a:avLst/>
          </a:prstGeom>
          <a:noFill/>
          <a:ln w="9525">
            <a:solidFill>
              <a:schemeClr val="tx1"/>
            </a:solidFill>
            <a:miter lim="800000"/>
            <a:headEnd/>
            <a:tailEnd/>
          </a:ln>
          <a:effectLst/>
        </p:spPr>
        <p:txBody>
          <a:bodyPr>
            <a:spAutoFit/>
          </a:bodyPr>
          <a:lstStyle/>
          <a:p>
            <a:r>
              <a:rPr lang="en-US" b="0" dirty="0"/>
              <a:t>Stage 6 – </a:t>
            </a:r>
            <a:r>
              <a:rPr lang="en-US" b="0" dirty="0" smtClean="0"/>
              <a:t>production </a:t>
            </a:r>
            <a:r>
              <a:rPr lang="en-US" b="0" dirty="0"/>
              <a:t>planning</a:t>
            </a:r>
          </a:p>
        </p:txBody>
      </p:sp>
      <p:sp>
        <p:nvSpPr>
          <p:cNvPr id="174089" name="Text Box 9"/>
          <p:cNvSpPr txBox="1">
            <a:spLocks noChangeArrowheads="1"/>
          </p:cNvSpPr>
          <p:nvPr/>
        </p:nvSpPr>
        <p:spPr bwMode="auto">
          <a:xfrm>
            <a:off x="4876800" y="1890713"/>
            <a:ext cx="4114800" cy="376237"/>
          </a:xfrm>
          <a:prstGeom prst="rect">
            <a:avLst/>
          </a:prstGeom>
          <a:noFill/>
          <a:ln w="9525">
            <a:solidFill>
              <a:schemeClr val="tx1"/>
            </a:solidFill>
            <a:miter lim="800000"/>
            <a:headEnd/>
            <a:tailEnd/>
          </a:ln>
          <a:effectLst/>
        </p:spPr>
        <p:txBody>
          <a:bodyPr>
            <a:spAutoFit/>
          </a:bodyPr>
          <a:lstStyle/>
          <a:p>
            <a:r>
              <a:rPr lang="en-US" b="0" dirty="0"/>
              <a:t>Stage 7 – </a:t>
            </a:r>
            <a:r>
              <a:rPr lang="en-US" b="0" dirty="0" smtClean="0"/>
              <a:t>production</a:t>
            </a:r>
            <a:endParaRPr lang="en-US" b="0" dirty="0"/>
          </a:p>
        </p:txBody>
      </p:sp>
      <p:sp>
        <p:nvSpPr>
          <p:cNvPr id="174090" name="Text Box 10"/>
          <p:cNvSpPr txBox="1">
            <a:spLocks noChangeArrowheads="1"/>
          </p:cNvSpPr>
          <p:nvPr/>
        </p:nvSpPr>
        <p:spPr bwMode="auto">
          <a:xfrm>
            <a:off x="4800600" y="5181600"/>
            <a:ext cx="4114800" cy="376237"/>
          </a:xfrm>
          <a:prstGeom prst="rect">
            <a:avLst/>
          </a:prstGeom>
          <a:noFill/>
          <a:ln w="9525">
            <a:solidFill>
              <a:schemeClr val="tx1"/>
            </a:solidFill>
            <a:miter lim="800000"/>
            <a:headEnd/>
            <a:tailEnd/>
          </a:ln>
          <a:effectLst/>
        </p:spPr>
        <p:txBody>
          <a:bodyPr>
            <a:spAutoFit/>
          </a:bodyPr>
          <a:lstStyle/>
          <a:p>
            <a:r>
              <a:rPr lang="en-US" b="0" dirty="0"/>
              <a:t>Stage 6 – </a:t>
            </a:r>
            <a:r>
              <a:rPr lang="en-US" b="0" dirty="0" smtClean="0"/>
              <a:t>experiment </a:t>
            </a:r>
            <a:r>
              <a:rPr lang="en-US" b="0" dirty="0"/>
              <a:t>planning</a:t>
            </a:r>
          </a:p>
        </p:txBody>
      </p:sp>
      <p:sp>
        <p:nvSpPr>
          <p:cNvPr id="174091" name="Text Box 11"/>
          <p:cNvSpPr txBox="1">
            <a:spLocks noChangeArrowheads="1"/>
          </p:cNvSpPr>
          <p:nvPr/>
        </p:nvSpPr>
        <p:spPr bwMode="auto">
          <a:xfrm>
            <a:off x="4876800" y="5715000"/>
            <a:ext cx="4114800" cy="376237"/>
          </a:xfrm>
          <a:prstGeom prst="rect">
            <a:avLst/>
          </a:prstGeom>
          <a:noFill/>
          <a:ln w="9525">
            <a:solidFill>
              <a:schemeClr val="tx1"/>
            </a:solidFill>
            <a:miter lim="800000"/>
            <a:headEnd/>
            <a:tailEnd/>
          </a:ln>
          <a:effectLst/>
        </p:spPr>
        <p:txBody>
          <a:bodyPr>
            <a:spAutoFit/>
          </a:bodyPr>
          <a:lstStyle/>
          <a:p>
            <a:r>
              <a:rPr lang="en-US" b="0" dirty="0"/>
              <a:t>Stage 7 – </a:t>
            </a:r>
            <a:r>
              <a:rPr lang="en-US" b="0" dirty="0" smtClean="0"/>
              <a:t>experiment </a:t>
            </a:r>
            <a:r>
              <a:rPr lang="en-US" b="0" dirty="0"/>
              <a:t>&amp; refine arch</a:t>
            </a:r>
          </a:p>
        </p:txBody>
      </p:sp>
      <p:grpSp>
        <p:nvGrpSpPr>
          <p:cNvPr id="2" name="Group 12"/>
          <p:cNvGrpSpPr>
            <a:grpSpLocks/>
          </p:cNvGrpSpPr>
          <p:nvPr/>
        </p:nvGrpSpPr>
        <p:grpSpPr bwMode="auto">
          <a:xfrm>
            <a:off x="4343400" y="4710113"/>
            <a:ext cx="2133600" cy="439737"/>
            <a:chOff x="2736" y="3072"/>
            <a:chExt cx="1344" cy="336"/>
          </a:xfrm>
        </p:grpSpPr>
        <p:sp>
          <p:nvSpPr>
            <p:cNvPr id="174093" name="Line 13"/>
            <p:cNvSpPr>
              <a:spLocks noChangeShapeType="1"/>
            </p:cNvSpPr>
            <p:nvPr/>
          </p:nvSpPr>
          <p:spPr bwMode="auto">
            <a:xfrm>
              <a:off x="2736" y="3072"/>
              <a:ext cx="1344" cy="0"/>
            </a:xfrm>
            <a:prstGeom prst="line">
              <a:avLst/>
            </a:prstGeom>
            <a:noFill/>
            <a:ln w="28575">
              <a:solidFill>
                <a:schemeClr val="tx1"/>
              </a:solidFill>
              <a:round/>
              <a:headEnd/>
              <a:tailEnd/>
            </a:ln>
            <a:effectLst/>
          </p:spPr>
          <p:txBody>
            <a:bodyPr/>
            <a:lstStyle/>
            <a:p>
              <a:endParaRPr lang="en-US" dirty="0"/>
            </a:p>
          </p:txBody>
        </p:sp>
        <p:sp>
          <p:nvSpPr>
            <p:cNvPr id="174094" name="Line 14"/>
            <p:cNvSpPr>
              <a:spLocks noChangeShapeType="1"/>
            </p:cNvSpPr>
            <p:nvPr/>
          </p:nvSpPr>
          <p:spPr bwMode="auto">
            <a:xfrm>
              <a:off x="4080" y="3072"/>
              <a:ext cx="0" cy="336"/>
            </a:xfrm>
            <a:prstGeom prst="line">
              <a:avLst/>
            </a:prstGeom>
            <a:noFill/>
            <a:ln w="28575">
              <a:solidFill>
                <a:schemeClr val="tx1"/>
              </a:solidFill>
              <a:round/>
              <a:headEnd/>
              <a:tailEnd type="triangle" w="med" len="med"/>
            </a:ln>
            <a:effectLst/>
          </p:spPr>
          <p:txBody>
            <a:bodyPr/>
            <a:lstStyle/>
            <a:p>
              <a:endParaRPr lang="en-US" dirty="0"/>
            </a:p>
          </p:txBody>
        </p:sp>
      </p:grpSp>
      <p:grpSp>
        <p:nvGrpSpPr>
          <p:cNvPr id="3" name="Group 15"/>
          <p:cNvGrpSpPr>
            <a:grpSpLocks/>
          </p:cNvGrpSpPr>
          <p:nvPr/>
        </p:nvGrpSpPr>
        <p:grpSpPr bwMode="auto">
          <a:xfrm>
            <a:off x="4343400" y="4343400"/>
            <a:ext cx="533400" cy="1443037"/>
            <a:chOff x="2736" y="2736"/>
            <a:chExt cx="336" cy="1104"/>
          </a:xfrm>
        </p:grpSpPr>
        <p:sp>
          <p:nvSpPr>
            <p:cNvPr id="174096" name="Line 16"/>
            <p:cNvSpPr>
              <a:spLocks noChangeShapeType="1"/>
            </p:cNvSpPr>
            <p:nvPr/>
          </p:nvSpPr>
          <p:spPr bwMode="auto">
            <a:xfrm flipH="1">
              <a:off x="2928" y="3840"/>
              <a:ext cx="144" cy="0"/>
            </a:xfrm>
            <a:prstGeom prst="line">
              <a:avLst/>
            </a:prstGeom>
            <a:noFill/>
            <a:ln w="28575">
              <a:solidFill>
                <a:schemeClr val="tx1"/>
              </a:solidFill>
              <a:round/>
              <a:headEnd/>
              <a:tailEnd/>
            </a:ln>
            <a:effectLst/>
          </p:spPr>
          <p:txBody>
            <a:bodyPr/>
            <a:lstStyle/>
            <a:p>
              <a:endParaRPr lang="en-US" dirty="0"/>
            </a:p>
          </p:txBody>
        </p:sp>
        <p:sp>
          <p:nvSpPr>
            <p:cNvPr id="174097" name="Line 17"/>
            <p:cNvSpPr>
              <a:spLocks noChangeShapeType="1"/>
            </p:cNvSpPr>
            <p:nvPr/>
          </p:nvSpPr>
          <p:spPr bwMode="auto">
            <a:xfrm flipV="1">
              <a:off x="2928" y="2736"/>
              <a:ext cx="0" cy="1104"/>
            </a:xfrm>
            <a:prstGeom prst="line">
              <a:avLst/>
            </a:prstGeom>
            <a:noFill/>
            <a:ln w="28575">
              <a:solidFill>
                <a:schemeClr val="tx1"/>
              </a:solidFill>
              <a:round/>
              <a:headEnd/>
              <a:tailEnd/>
            </a:ln>
            <a:effectLst/>
          </p:spPr>
          <p:txBody>
            <a:bodyPr/>
            <a:lstStyle/>
            <a:p>
              <a:endParaRPr lang="en-US" dirty="0"/>
            </a:p>
          </p:txBody>
        </p:sp>
        <p:sp>
          <p:nvSpPr>
            <p:cNvPr id="174098" name="Line 18"/>
            <p:cNvSpPr>
              <a:spLocks noChangeShapeType="1"/>
            </p:cNvSpPr>
            <p:nvPr/>
          </p:nvSpPr>
          <p:spPr bwMode="auto">
            <a:xfrm flipH="1">
              <a:off x="2736" y="2736"/>
              <a:ext cx="192" cy="0"/>
            </a:xfrm>
            <a:prstGeom prst="line">
              <a:avLst/>
            </a:prstGeom>
            <a:noFill/>
            <a:ln w="28575">
              <a:solidFill>
                <a:schemeClr val="tx1"/>
              </a:solidFill>
              <a:round/>
              <a:headEnd/>
              <a:tailEnd type="triangle" w="med" len="med"/>
            </a:ln>
            <a:effectLst/>
          </p:spPr>
          <p:txBody>
            <a:bodyPr/>
            <a:lstStyle/>
            <a:p>
              <a:endParaRPr lang="en-US" dirty="0"/>
            </a:p>
          </p:txBody>
        </p:sp>
      </p:grpSp>
      <p:grpSp>
        <p:nvGrpSpPr>
          <p:cNvPr id="4" name="Group 19"/>
          <p:cNvGrpSpPr>
            <a:grpSpLocks/>
          </p:cNvGrpSpPr>
          <p:nvPr/>
        </p:nvGrpSpPr>
        <p:grpSpPr bwMode="auto">
          <a:xfrm>
            <a:off x="4343400" y="1585913"/>
            <a:ext cx="533400" cy="2571750"/>
            <a:chOff x="2736" y="1104"/>
            <a:chExt cx="336" cy="1968"/>
          </a:xfrm>
        </p:grpSpPr>
        <p:sp>
          <p:nvSpPr>
            <p:cNvPr id="174100" name="Line 20"/>
            <p:cNvSpPr>
              <a:spLocks noChangeShapeType="1"/>
            </p:cNvSpPr>
            <p:nvPr/>
          </p:nvSpPr>
          <p:spPr bwMode="auto">
            <a:xfrm>
              <a:off x="2736" y="3072"/>
              <a:ext cx="192" cy="0"/>
            </a:xfrm>
            <a:prstGeom prst="line">
              <a:avLst/>
            </a:prstGeom>
            <a:noFill/>
            <a:ln w="28575">
              <a:solidFill>
                <a:schemeClr val="tx1"/>
              </a:solidFill>
              <a:round/>
              <a:headEnd/>
              <a:tailEnd/>
            </a:ln>
            <a:effectLst/>
          </p:spPr>
          <p:txBody>
            <a:bodyPr/>
            <a:lstStyle/>
            <a:p>
              <a:endParaRPr lang="en-US" dirty="0"/>
            </a:p>
          </p:txBody>
        </p:sp>
        <p:sp>
          <p:nvSpPr>
            <p:cNvPr id="174101" name="Line 21"/>
            <p:cNvSpPr>
              <a:spLocks noChangeShapeType="1"/>
            </p:cNvSpPr>
            <p:nvPr/>
          </p:nvSpPr>
          <p:spPr bwMode="auto">
            <a:xfrm flipV="1">
              <a:off x="2928" y="1104"/>
              <a:ext cx="0" cy="1968"/>
            </a:xfrm>
            <a:prstGeom prst="line">
              <a:avLst/>
            </a:prstGeom>
            <a:noFill/>
            <a:ln w="28575">
              <a:solidFill>
                <a:schemeClr val="tx1"/>
              </a:solidFill>
              <a:round/>
              <a:headEnd/>
              <a:tailEnd/>
            </a:ln>
            <a:effectLst/>
          </p:spPr>
          <p:txBody>
            <a:bodyPr/>
            <a:lstStyle/>
            <a:p>
              <a:endParaRPr lang="en-US" dirty="0"/>
            </a:p>
          </p:txBody>
        </p:sp>
        <p:sp>
          <p:nvSpPr>
            <p:cNvPr id="174102" name="Line 22"/>
            <p:cNvSpPr>
              <a:spLocks noChangeShapeType="1"/>
            </p:cNvSpPr>
            <p:nvPr/>
          </p:nvSpPr>
          <p:spPr bwMode="auto">
            <a:xfrm rot="5400000" flipV="1">
              <a:off x="3000" y="1032"/>
              <a:ext cx="0" cy="144"/>
            </a:xfrm>
            <a:prstGeom prst="line">
              <a:avLst/>
            </a:prstGeom>
            <a:noFill/>
            <a:ln w="28575">
              <a:solidFill>
                <a:schemeClr val="tx1"/>
              </a:solidFill>
              <a:round/>
              <a:headEnd/>
              <a:tailEnd type="triangle" w="med" len="med"/>
            </a:ln>
            <a:effectLst/>
          </p:spPr>
          <p:txBody>
            <a:bodyPr/>
            <a:lstStyle/>
            <a:p>
              <a:endParaRPr lang="en-US" dirty="0"/>
            </a:p>
          </p:txBody>
        </p:sp>
      </p:grpSp>
      <p:grpSp>
        <p:nvGrpSpPr>
          <p:cNvPr id="5" name="Group 23"/>
          <p:cNvGrpSpPr>
            <a:grpSpLocks/>
          </p:cNvGrpSpPr>
          <p:nvPr/>
        </p:nvGrpSpPr>
        <p:grpSpPr bwMode="auto">
          <a:xfrm>
            <a:off x="4495800" y="1676400"/>
            <a:ext cx="2133600" cy="877887"/>
            <a:chOff x="3744" y="1920"/>
            <a:chExt cx="1344" cy="672"/>
          </a:xfrm>
        </p:grpSpPr>
        <p:grpSp>
          <p:nvGrpSpPr>
            <p:cNvPr id="6" name="Group 24"/>
            <p:cNvGrpSpPr>
              <a:grpSpLocks/>
            </p:cNvGrpSpPr>
            <p:nvPr/>
          </p:nvGrpSpPr>
          <p:grpSpPr bwMode="auto">
            <a:xfrm>
              <a:off x="3744" y="2352"/>
              <a:ext cx="1344" cy="240"/>
              <a:chOff x="2928" y="1536"/>
              <a:chExt cx="1344" cy="240"/>
            </a:xfrm>
          </p:grpSpPr>
          <p:sp>
            <p:nvSpPr>
              <p:cNvPr id="174105" name="Line 25"/>
              <p:cNvSpPr>
                <a:spLocks noChangeShapeType="1"/>
              </p:cNvSpPr>
              <p:nvPr/>
            </p:nvSpPr>
            <p:spPr bwMode="auto">
              <a:xfrm>
                <a:off x="4272" y="1536"/>
                <a:ext cx="0" cy="240"/>
              </a:xfrm>
              <a:prstGeom prst="line">
                <a:avLst/>
              </a:prstGeom>
              <a:noFill/>
              <a:ln w="28575">
                <a:solidFill>
                  <a:schemeClr val="tx1"/>
                </a:solidFill>
                <a:round/>
                <a:headEnd/>
                <a:tailEnd/>
              </a:ln>
              <a:effectLst/>
            </p:spPr>
            <p:txBody>
              <a:bodyPr/>
              <a:lstStyle/>
              <a:p>
                <a:endParaRPr lang="en-US" dirty="0"/>
              </a:p>
            </p:txBody>
          </p:sp>
          <p:sp>
            <p:nvSpPr>
              <p:cNvPr id="174106" name="Line 26"/>
              <p:cNvSpPr>
                <a:spLocks noChangeShapeType="1"/>
              </p:cNvSpPr>
              <p:nvPr/>
            </p:nvSpPr>
            <p:spPr bwMode="auto">
              <a:xfrm flipH="1">
                <a:off x="2928" y="1776"/>
                <a:ext cx="1344" cy="0"/>
              </a:xfrm>
              <a:prstGeom prst="line">
                <a:avLst/>
              </a:prstGeom>
              <a:noFill/>
              <a:ln w="28575">
                <a:solidFill>
                  <a:schemeClr val="tx1"/>
                </a:solidFill>
                <a:round/>
                <a:headEnd/>
                <a:tailEnd/>
              </a:ln>
              <a:effectLst/>
            </p:spPr>
            <p:txBody>
              <a:bodyPr/>
              <a:lstStyle/>
              <a:p>
                <a:endParaRPr lang="en-US" dirty="0"/>
              </a:p>
            </p:txBody>
          </p:sp>
        </p:grpSp>
        <p:sp>
          <p:nvSpPr>
            <p:cNvPr id="174107" name="Line 27"/>
            <p:cNvSpPr>
              <a:spLocks noChangeShapeType="1"/>
            </p:cNvSpPr>
            <p:nvPr/>
          </p:nvSpPr>
          <p:spPr bwMode="auto">
            <a:xfrm flipV="1">
              <a:off x="3744" y="1920"/>
              <a:ext cx="0" cy="672"/>
            </a:xfrm>
            <a:prstGeom prst="line">
              <a:avLst/>
            </a:prstGeom>
            <a:noFill/>
            <a:ln w="28575">
              <a:solidFill>
                <a:schemeClr val="tx1"/>
              </a:solidFill>
              <a:round/>
              <a:headEnd/>
              <a:tailEnd/>
            </a:ln>
            <a:effectLst/>
          </p:spPr>
          <p:txBody>
            <a:bodyPr/>
            <a:lstStyle/>
            <a:p>
              <a:endParaRPr lang="en-US" dirty="0"/>
            </a:p>
          </p:txBody>
        </p:sp>
        <p:sp>
          <p:nvSpPr>
            <p:cNvPr id="174108" name="Line 28"/>
            <p:cNvSpPr>
              <a:spLocks noChangeShapeType="1"/>
            </p:cNvSpPr>
            <p:nvPr/>
          </p:nvSpPr>
          <p:spPr bwMode="auto">
            <a:xfrm>
              <a:off x="3744" y="1920"/>
              <a:ext cx="240" cy="0"/>
            </a:xfrm>
            <a:prstGeom prst="line">
              <a:avLst/>
            </a:prstGeom>
            <a:noFill/>
            <a:ln w="28575">
              <a:solidFill>
                <a:schemeClr val="tx1"/>
              </a:solidFill>
              <a:round/>
              <a:headEnd/>
              <a:tailEnd type="triangle" w="med" len="med"/>
            </a:ln>
            <a:effectLst/>
          </p:spPr>
          <p:txBody>
            <a:bodyPr/>
            <a:lstStyle/>
            <a:p>
              <a:endParaRPr lang="en-US" dirty="0"/>
            </a:p>
          </p:txBody>
        </p:sp>
      </p:grpSp>
      <p:grpSp>
        <p:nvGrpSpPr>
          <p:cNvPr id="7" name="Group 29"/>
          <p:cNvGrpSpPr>
            <a:grpSpLocks/>
          </p:cNvGrpSpPr>
          <p:nvPr/>
        </p:nvGrpSpPr>
        <p:grpSpPr bwMode="auto">
          <a:xfrm>
            <a:off x="4343400" y="2286239"/>
            <a:ext cx="2438400" cy="390287"/>
            <a:chOff x="2976" y="1814"/>
            <a:chExt cx="1536" cy="298"/>
          </a:xfrm>
        </p:grpSpPr>
        <p:sp>
          <p:nvSpPr>
            <p:cNvPr id="174110" name="Line 30"/>
            <p:cNvSpPr>
              <a:spLocks noChangeShapeType="1"/>
            </p:cNvSpPr>
            <p:nvPr/>
          </p:nvSpPr>
          <p:spPr bwMode="auto">
            <a:xfrm>
              <a:off x="4512" y="1814"/>
              <a:ext cx="0" cy="298"/>
            </a:xfrm>
            <a:prstGeom prst="line">
              <a:avLst/>
            </a:prstGeom>
            <a:noFill/>
            <a:ln w="28575">
              <a:solidFill>
                <a:schemeClr val="tx1"/>
              </a:solidFill>
              <a:round/>
              <a:headEnd/>
              <a:tailEnd/>
            </a:ln>
            <a:effectLst/>
          </p:spPr>
          <p:txBody>
            <a:bodyPr/>
            <a:lstStyle/>
            <a:p>
              <a:endParaRPr lang="en-US" dirty="0"/>
            </a:p>
          </p:txBody>
        </p:sp>
        <p:sp>
          <p:nvSpPr>
            <p:cNvPr id="174111" name="Line 31"/>
            <p:cNvSpPr>
              <a:spLocks noChangeShapeType="1"/>
            </p:cNvSpPr>
            <p:nvPr/>
          </p:nvSpPr>
          <p:spPr bwMode="auto">
            <a:xfrm flipH="1">
              <a:off x="2976" y="2112"/>
              <a:ext cx="1536" cy="0"/>
            </a:xfrm>
            <a:prstGeom prst="line">
              <a:avLst/>
            </a:prstGeom>
            <a:noFill/>
            <a:ln w="28575">
              <a:solidFill>
                <a:schemeClr val="tx1"/>
              </a:solidFill>
              <a:round/>
              <a:headEnd/>
              <a:tailEnd type="triangle" w="med" len="med"/>
            </a:ln>
            <a:effectLst/>
          </p:spPr>
          <p:txBody>
            <a:bodyPr/>
            <a:lstStyle/>
            <a:p>
              <a:endParaRPr lang="en-US" dirty="0"/>
            </a:p>
          </p:txBody>
        </p:sp>
      </p:grpSp>
      <p:sp>
        <p:nvSpPr>
          <p:cNvPr id="174112" name="Text Box 32"/>
          <p:cNvSpPr txBox="1">
            <a:spLocks noChangeArrowheads="1"/>
          </p:cNvSpPr>
          <p:nvPr/>
        </p:nvSpPr>
        <p:spPr bwMode="auto">
          <a:xfrm>
            <a:off x="6461125" y="4365625"/>
            <a:ext cx="510076" cy="246221"/>
          </a:xfrm>
          <a:prstGeom prst="rect">
            <a:avLst/>
          </a:prstGeom>
          <a:noFill/>
          <a:ln w="9525">
            <a:noFill/>
            <a:miter lim="800000"/>
            <a:headEnd/>
            <a:tailEnd/>
          </a:ln>
          <a:effectLst/>
        </p:spPr>
        <p:txBody>
          <a:bodyPr wrap="none">
            <a:spAutoFit/>
          </a:bodyPr>
          <a:lstStyle/>
          <a:p>
            <a:r>
              <a:rPr lang="en-US" dirty="0" smtClean="0"/>
              <a:t>n</a:t>
            </a:r>
            <a:r>
              <a:rPr lang="en-US" b="0" dirty="0" smtClean="0"/>
              <a:t>o-go</a:t>
            </a:r>
            <a:endParaRPr lang="en-US" b="0" dirty="0"/>
          </a:p>
        </p:txBody>
      </p:sp>
      <p:sp>
        <p:nvSpPr>
          <p:cNvPr id="174113" name="Text Box 33"/>
          <p:cNvSpPr txBox="1">
            <a:spLocks noChangeArrowheads="1"/>
          </p:cNvSpPr>
          <p:nvPr/>
        </p:nvSpPr>
        <p:spPr bwMode="auto">
          <a:xfrm>
            <a:off x="4441825" y="1219200"/>
            <a:ext cx="325730" cy="246221"/>
          </a:xfrm>
          <a:prstGeom prst="rect">
            <a:avLst/>
          </a:prstGeom>
          <a:noFill/>
          <a:ln w="9525">
            <a:noFill/>
            <a:miter lim="800000"/>
            <a:headEnd/>
            <a:tailEnd/>
          </a:ln>
          <a:effectLst/>
        </p:spPr>
        <p:txBody>
          <a:bodyPr wrap="none">
            <a:spAutoFit/>
          </a:bodyPr>
          <a:lstStyle/>
          <a:p>
            <a:r>
              <a:rPr lang="en-US" dirty="0"/>
              <a:t>g</a:t>
            </a:r>
            <a:r>
              <a:rPr lang="en-US" b="0" dirty="0" smtClean="0"/>
              <a:t>o</a:t>
            </a:r>
            <a:endParaRPr lang="en-US" b="0" dirty="0"/>
          </a:p>
        </p:txBody>
      </p:sp>
      <p:sp>
        <p:nvSpPr>
          <p:cNvPr id="8" name="Title 7"/>
          <p:cNvSpPr>
            <a:spLocks noGrp="1"/>
          </p:cNvSpPr>
          <p:nvPr>
            <p:ph type="title"/>
          </p:nvPr>
        </p:nvSpPr>
        <p:spPr/>
        <p:txBody>
          <a:bodyPr/>
          <a:lstStyle/>
          <a:p>
            <a:r>
              <a:rPr lang="en-US" dirty="0" smtClean="0"/>
              <a:t>ACDM Stages -1</a:t>
            </a:r>
            <a:endParaRPr lang="en-US" dirty="0"/>
          </a:p>
        </p:txBody>
      </p:sp>
    </p:spTree>
    <p:custDataLst>
      <p:tags r:id="rId1"/>
    </p:custDataLst>
    <p:extLst>
      <p:ext uri="{BB962C8B-B14F-4D97-AF65-F5344CB8AC3E}">
        <p14:creationId xmlns:p14="http://schemas.microsoft.com/office/powerpoint/2010/main" val="1735055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74112"/>
                                        </p:tgtEl>
                                        <p:attrNameLst>
                                          <p:attrName>style.visibility</p:attrName>
                                        </p:attrNameLst>
                                      </p:cBhvr>
                                      <p:to>
                                        <p:strVal val="visible"/>
                                      </p:to>
                                    </p:set>
                                    <p:animEffect transition="in" filter="dissolve">
                                      <p:cBhvr>
                                        <p:cTn id="10" dur="500"/>
                                        <p:tgtEl>
                                          <p:spTgt spid="174112"/>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2"/>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grpId="1" nodeType="afterEffect">
                                  <p:stCondLst>
                                    <p:cond delay="0"/>
                                  </p:stCondLst>
                                  <p:childTnLst>
                                    <p:set>
                                      <p:cBhvr>
                                        <p:cTn id="17" dur="1" fill="hold">
                                          <p:stCondLst>
                                            <p:cond delay="0"/>
                                          </p:stCondLst>
                                        </p:cTn>
                                        <p:tgtEl>
                                          <p:spTgt spid="174112"/>
                                        </p:tgtEl>
                                        <p:attrNameLst>
                                          <p:attrName>style.visibility</p:attrName>
                                        </p:attrNameLst>
                                      </p:cBhvr>
                                      <p:to>
                                        <p:strVal val="hidden"/>
                                      </p:to>
                                    </p:set>
                                  </p:childTnLst>
                                </p:cTn>
                              </p:par>
                              <p:par>
                                <p:cTn id="18" presetID="22" presetClass="entr" presetSubtype="2"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right)">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3"/>
                                        </p:tgtEl>
                                        <p:attrNameLst>
                                          <p:attrName>style.visibility</p:attrName>
                                        </p:attrNameLst>
                                      </p:cBhvr>
                                      <p:to>
                                        <p:strVal val="hidden"/>
                                      </p:to>
                                    </p:set>
                                  </p:childTnLst>
                                </p:cTn>
                              </p:par>
                              <p:par>
                                <p:cTn id="25" presetID="22" presetClass="entr" presetSubtype="4"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down)">
                                      <p:cBhvr>
                                        <p:cTn id="27" dur="500"/>
                                        <p:tgtEl>
                                          <p:spTgt spid="4"/>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74113"/>
                                        </p:tgtEl>
                                        <p:attrNameLst>
                                          <p:attrName>style.visibility</p:attrName>
                                        </p:attrNameLst>
                                      </p:cBhvr>
                                      <p:to>
                                        <p:strVal val="visible"/>
                                      </p:to>
                                    </p:set>
                                    <p:animEffect transition="in" filter="dissolve">
                                      <p:cBhvr>
                                        <p:cTn id="30" dur="500"/>
                                        <p:tgtEl>
                                          <p:spTgt spid="174113"/>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4"/>
                                        </p:tgtEl>
                                        <p:attrNameLst>
                                          <p:attrName>style.visibility</p:attrName>
                                        </p:attrNameLst>
                                      </p:cBhvr>
                                      <p:to>
                                        <p:strVal val="hidden"/>
                                      </p:to>
                                    </p:set>
                                  </p:childTnLst>
                                </p:cTn>
                              </p:par>
                            </p:childTnLst>
                          </p:cTn>
                        </p:par>
                        <p:par>
                          <p:cTn id="35" fill="hold">
                            <p:stCondLst>
                              <p:cond delay="0"/>
                            </p:stCondLst>
                            <p:childTnLst>
                              <p:par>
                                <p:cTn id="36" presetID="1" presetClass="exit" presetSubtype="0" fill="hold" grpId="1" nodeType="afterEffect">
                                  <p:stCondLst>
                                    <p:cond delay="0"/>
                                  </p:stCondLst>
                                  <p:childTnLst>
                                    <p:set>
                                      <p:cBhvr>
                                        <p:cTn id="37" dur="1" fill="hold">
                                          <p:stCondLst>
                                            <p:cond delay="0"/>
                                          </p:stCondLst>
                                        </p:cTn>
                                        <p:tgtEl>
                                          <p:spTgt spid="174113"/>
                                        </p:tgtEl>
                                        <p:attrNameLst>
                                          <p:attrName>style.visibility</p:attrName>
                                        </p:attrNameLst>
                                      </p:cBhvr>
                                      <p:to>
                                        <p:strVal val="hidden"/>
                                      </p:to>
                                    </p:set>
                                  </p:childTnLst>
                                </p:cTn>
                              </p:par>
                            </p:childTnLst>
                          </p:cTn>
                        </p:par>
                        <p:par>
                          <p:cTn id="38" fill="hold">
                            <p:stCondLst>
                              <p:cond delay="0"/>
                            </p:stCondLst>
                            <p:childTnLst>
                              <p:par>
                                <p:cTn id="39" presetID="22" presetClass="entr" presetSubtype="2" fill="hold"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right)">
                                      <p:cBhvr>
                                        <p:cTn id="41" dur="500"/>
                                        <p:tgtEl>
                                          <p:spTgt spid="5"/>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xit" presetSubtype="0" fill="hold" nodeType="clickEffect">
                                  <p:stCondLst>
                                    <p:cond delay="0"/>
                                  </p:stCondLst>
                                  <p:childTnLst>
                                    <p:set>
                                      <p:cBhvr>
                                        <p:cTn id="45" dur="1" fill="hold">
                                          <p:stCondLst>
                                            <p:cond delay="0"/>
                                          </p:stCondLst>
                                        </p:cTn>
                                        <p:tgtEl>
                                          <p:spTgt spid="5"/>
                                        </p:tgtEl>
                                        <p:attrNameLst>
                                          <p:attrName>style.visibility</p:attrName>
                                        </p:attrNameLst>
                                      </p:cBhvr>
                                      <p:to>
                                        <p:strVal val="hidden"/>
                                      </p:to>
                                    </p:set>
                                  </p:childTnLst>
                                </p:cTn>
                              </p:par>
                            </p:childTnLst>
                          </p:cTn>
                        </p:par>
                        <p:par>
                          <p:cTn id="46" fill="hold">
                            <p:stCondLst>
                              <p:cond delay="0"/>
                            </p:stCondLst>
                            <p:childTnLst>
                              <p:par>
                                <p:cTn id="47" presetID="22" presetClass="entr" presetSubtype="2"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right)">
                                      <p:cBhvr>
                                        <p:cTn id="4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2" grpId="0"/>
      <p:bldP spid="174112" grpId="1"/>
      <p:bldP spid="174113" grpId="0"/>
      <p:bldP spid="174113"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2"/>
          <p:cNvSpPr>
            <a:spLocks noGrp="1" noChangeArrowheads="1"/>
          </p:cNvSpPr>
          <p:nvPr>
            <p:ph type="title"/>
          </p:nvPr>
        </p:nvSpPr>
        <p:spPr/>
        <p:txBody>
          <a:bodyPr/>
          <a:lstStyle/>
          <a:p>
            <a:pPr eaLnBrk="1" hangingPunct="1"/>
            <a:r>
              <a:rPr lang="en-US" dirty="0" smtClean="0"/>
              <a:t>Defining Processes – A R</a:t>
            </a:r>
            <a:r>
              <a:rPr lang="en-US" sz="3200" dirty="0" smtClean="0"/>
              <a:t>eview</a:t>
            </a:r>
          </a:p>
        </p:txBody>
      </p:sp>
      <p:sp>
        <p:nvSpPr>
          <p:cNvPr id="21510" name="Rectangle 3"/>
          <p:cNvSpPr>
            <a:spLocks noGrp="1" noChangeArrowheads="1"/>
          </p:cNvSpPr>
          <p:nvPr>
            <p:ph idx="1"/>
          </p:nvPr>
        </p:nvSpPr>
        <p:spPr/>
        <p:txBody>
          <a:bodyPr/>
          <a:lstStyle/>
          <a:p>
            <a:pPr eaLnBrk="1" hangingPunct="1"/>
            <a:r>
              <a:rPr lang="en-US" dirty="0" smtClean="0"/>
              <a:t>When defining processes</a:t>
            </a:r>
          </a:p>
          <a:p>
            <a:pPr lvl="1" eaLnBrk="1" hangingPunct="1"/>
            <a:r>
              <a:rPr lang="en-US" dirty="0" smtClean="0"/>
              <a:t>Be sure that you know why you are using/developing a process.</a:t>
            </a:r>
          </a:p>
          <a:p>
            <a:pPr lvl="1" eaLnBrk="1" hangingPunct="1"/>
            <a:r>
              <a:rPr lang="en-US" b="1" dirty="0" smtClean="0"/>
              <a:t>Ensure that processes are in line with business goals.</a:t>
            </a:r>
          </a:p>
          <a:p>
            <a:pPr lvl="1" eaLnBrk="1" hangingPunct="1"/>
            <a:r>
              <a:rPr lang="en-US" dirty="0" smtClean="0"/>
              <a:t>Involve stakeholders: They should </a:t>
            </a:r>
            <a:r>
              <a:rPr lang="en-US" i="1" dirty="0" smtClean="0"/>
              <a:t>develop the process</a:t>
            </a:r>
            <a:r>
              <a:rPr lang="en-US" dirty="0" smtClean="0"/>
              <a:t>; you should </a:t>
            </a:r>
            <a:r>
              <a:rPr lang="en-US" i="1" dirty="0" smtClean="0"/>
              <a:t>facilitate.</a:t>
            </a:r>
          </a:p>
          <a:p>
            <a:pPr lvl="1" eaLnBrk="1" hangingPunct="1"/>
            <a:r>
              <a:rPr lang="en-US" dirty="0" smtClean="0"/>
              <a:t>Be sure that the granularity is appropriate for the organization/program/project.</a:t>
            </a:r>
          </a:p>
        </p:txBody>
      </p:sp>
    </p:spTree>
    <p:extLst>
      <p:ext uri="{BB962C8B-B14F-4D97-AF65-F5344CB8AC3E}">
        <p14:creationId xmlns:p14="http://schemas.microsoft.com/office/powerpoint/2010/main" val="1854527019"/>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ChangeArrowheads="1"/>
          </p:cNvSpPr>
          <p:nvPr/>
        </p:nvSpPr>
        <p:spPr bwMode="auto">
          <a:xfrm>
            <a:off x="0" y="1276350"/>
            <a:ext cx="9144000" cy="4518025"/>
          </a:xfrm>
          <a:prstGeom prst="rect">
            <a:avLst/>
          </a:prstGeom>
          <a:noFill/>
          <a:ln w="9525">
            <a:noFill/>
            <a:miter lim="800000"/>
            <a:headEnd/>
            <a:tailEnd/>
          </a:ln>
          <a:effectLst/>
        </p:spPr>
        <p:txBody>
          <a:bodyPr wrap="none" anchor="ctr"/>
          <a:lstStyle/>
          <a:p>
            <a:endParaRPr lang="en-US" dirty="0"/>
          </a:p>
        </p:txBody>
      </p:sp>
      <p:sp>
        <p:nvSpPr>
          <p:cNvPr id="174083" name="Text Box 3"/>
          <p:cNvSpPr txBox="1">
            <a:spLocks noChangeArrowheads="1"/>
          </p:cNvSpPr>
          <p:nvPr/>
        </p:nvSpPr>
        <p:spPr bwMode="auto">
          <a:xfrm>
            <a:off x="228600" y="2428875"/>
            <a:ext cx="4143375" cy="376238"/>
          </a:xfrm>
          <a:prstGeom prst="rect">
            <a:avLst/>
          </a:prstGeom>
          <a:noFill/>
          <a:ln w="9525">
            <a:solidFill>
              <a:schemeClr val="tx1"/>
            </a:solidFill>
            <a:miter lim="800000"/>
            <a:headEnd/>
            <a:tailEnd/>
          </a:ln>
          <a:effectLst/>
        </p:spPr>
        <p:txBody>
          <a:bodyPr wrap="none">
            <a:spAutoFit/>
          </a:bodyPr>
          <a:lstStyle/>
          <a:p>
            <a:r>
              <a:rPr lang="en-US" b="0" dirty="0"/>
              <a:t>Stage 1 – </a:t>
            </a:r>
            <a:r>
              <a:rPr lang="en-US" b="0" dirty="0" smtClean="0"/>
              <a:t>discover </a:t>
            </a:r>
            <a:r>
              <a:rPr lang="en-US" b="0" dirty="0"/>
              <a:t>architectural drivers</a:t>
            </a:r>
          </a:p>
        </p:txBody>
      </p:sp>
      <p:sp>
        <p:nvSpPr>
          <p:cNvPr id="174084" name="Rectangle 4"/>
          <p:cNvSpPr>
            <a:spLocks noChangeArrowheads="1"/>
          </p:cNvSpPr>
          <p:nvPr/>
        </p:nvSpPr>
        <p:spPr bwMode="auto">
          <a:xfrm>
            <a:off x="244475" y="2962275"/>
            <a:ext cx="4114800" cy="376238"/>
          </a:xfrm>
          <a:prstGeom prst="rect">
            <a:avLst/>
          </a:prstGeom>
          <a:noFill/>
          <a:ln w="9525">
            <a:solidFill>
              <a:schemeClr val="tx1"/>
            </a:solidFill>
            <a:miter lim="800000"/>
            <a:headEnd/>
            <a:tailEnd/>
          </a:ln>
          <a:effectLst/>
        </p:spPr>
        <p:txBody>
          <a:bodyPr>
            <a:spAutoFit/>
          </a:bodyPr>
          <a:lstStyle/>
          <a:p>
            <a:r>
              <a:rPr lang="en-US" b="0" dirty="0"/>
              <a:t>Stage 2 – define project scope</a:t>
            </a:r>
          </a:p>
        </p:txBody>
      </p:sp>
      <p:sp>
        <p:nvSpPr>
          <p:cNvPr id="174085" name="Rectangle 5"/>
          <p:cNvSpPr>
            <a:spLocks noChangeArrowheads="1"/>
          </p:cNvSpPr>
          <p:nvPr/>
        </p:nvSpPr>
        <p:spPr bwMode="auto">
          <a:xfrm>
            <a:off x="244475" y="3495675"/>
            <a:ext cx="4114800" cy="376238"/>
          </a:xfrm>
          <a:prstGeom prst="rect">
            <a:avLst/>
          </a:prstGeom>
          <a:noFill/>
          <a:ln w="9525">
            <a:solidFill>
              <a:schemeClr val="tx1"/>
            </a:solidFill>
            <a:miter lim="800000"/>
            <a:headEnd/>
            <a:tailEnd/>
          </a:ln>
          <a:effectLst/>
        </p:spPr>
        <p:txBody>
          <a:bodyPr>
            <a:spAutoFit/>
          </a:bodyPr>
          <a:lstStyle/>
          <a:p>
            <a:r>
              <a:rPr lang="en-US" b="0" dirty="0"/>
              <a:t>Stage 3 – create notional architecture</a:t>
            </a:r>
          </a:p>
        </p:txBody>
      </p:sp>
      <p:sp>
        <p:nvSpPr>
          <p:cNvPr id="174086" name="Rectangle 6"/>
          <p:cNvSpPr>
            <a:spLocks noChangeArrowheads="1"/>
          </p:cNvSpPr>
          <p:nvPr/>
        </p:nvSpPr>
        <p:spPr bwMode="auto">
          <a:xfrm>
            <a:off x="254000" y="4029075"/>
            <a:ext cx="4105275" cy="376238"/>
          </a:xfrm>
          <a:prstGeom prst="rect">
            <a:avLst/>
          </a:prstGeom>
          <a:noFill/>
          <a:ln w="9525">
            <a:solidFill>
              <a:schemeClr val="tx1"/>
            </a:solidFill>
            <a:miter lim="800000"/>
            <a:headEnd/>
            <a:tailEnd/>
          </a:ln>
          <a:effectLst/>
        </p:spPr>
        <p:txBody>
          <a:bodyPr>
            <a:spAutoFit/>
          </a:bodyPr>
          <a:lstStyle/>
          <a:p>
            <a:r>
              <a:rPr lang="en-US" b="0" dirty="0"/>
              <a:t>Stage 4 – review architecture</a:t>
            </a:r>
          </a:p>
        </p:txBody>
      </p:sp>
      <p:sp>
        <p:nvSpPr>
          <p:cNvPr id="174087" name="Rectangle 7"/>
          <p:cNvSpPr>
            <a:spLocks noChangeArrowheads="1"/>
          </p:cNvSpPr>
          <p:nvPr/>
        </p:nvSpPr>
        <p:spPr bwMode="auto">
          <a:xfrm>
            <a:off x="238125" y="4562475"/>
            <a:ext cx="4105275" cy="246221"/>
          </a:xfrm>
          <a:prstGeom prst="rect">
            <a:avLst/>
          </a:prstGeom>
          <a:noFill/>
          <a:ln w="9525">
            <a:solidFill>
              <a:schemeClr val="tx1"/>
            </a:solidFill>
            <a:miter lim="800000"/>
            <a:headEnd/>
            <a:tailEnd/>
          </a:ln>
          <a:effectLst/>
        </p:spPr>
        <p:txBody>
          <a:bodyPr>
            <a:spAutoFit/>
          </a:bodyPr>
          <a:lstStyle/>
          <a:p>
            <a:r>
              <a:rPr lang="en-US" b="0" dirty="0"/>
              <a:t>Stage 5 – production </a:t>
            </a:r>
            <a:r>
              <a:rPr lang="en-US" b="0" dirty="0" smtClean="0"/>
              <a:t>go/no-go</a:t>
            </a:r>
            <a:endParaRPr lang="en-US" b="0" dirty="0"/>
          </a:p>
        </p:txBody>
      </p:sp>
      <p:sp>
        <p:nvSpPr>
          <p:cNvPr id="174088" name="Text Box 8"/>
          <p:cNvSpPr txBox="1">
            <a:spLocks noChangeArrowheads="1"/>
          </p:cNvSpPr>
          <p:nvPr/>
        </p:nvSpPr>
        <p:spPr bwMode="auto">
          <a:xfrm>
            <a:off x="4876800" y="1357313"/>
            <a:ext cx="4114800" cy="376237"/>
          </a:xfrm>
          <a:prstGeom prst="rect">
            <a:avLst/>
          </a:prstGeom>
          <a:noFill/>
          <a:ln w="9525">
            <a:solidFill>
              <a:schemeClr val="tx1"/>
            </a:solidFill>
            <a:miter lim="800000"/>
            <a:headEnd/>
            <a:tailEnd/>
          </a:ln>
          <a:effectLst/>
        </p:spPr>
        <p:txBody>
          <a:bodyPr>
            <a:spAutoFit/>
          </a:bodyPr>
          <a:lstStyle/>
          <a:p>
            <a:r>
              <a:rPr lang="en-US" b="0" dirty="0"/>
              <a:t>Stage 6 – production planning</a:t>
            </a:r>
          </a:p>
        </p:txBody>
      </p:sp>
      <p:sp>
        <p:nvSpPr>
          <p:cNvPr id="174089" name="Text Box 9"/>
          <p:cNvSpPr txBox="1">
            <a:spLocks noChangeArrowheads="1"/>
          </p:cNvSpPr>
          <p:nvPr/>
        </p:nvSpPr>
        <p:spPr bwMode="auto">
          <a:xfrm>
            <a:off x="4876800" y="1890713"/>
            <a:ext cx="4114800" cy="376237"/>
          </a:xfrm>
          <a:prstGeom prst="rect">
            <a:avLst/>
          </a:prstGeom>
          <a:noFill/>
          <a:ln w="9525">
            <a:solidFill>
              <a:schemeClr val="tx1"/>
            </a:solidFill>
            <a:miter lim="800000"/>
            <a:headEnd/>
            <a:tailEnd/>
          </a:ln>
          <a:effectLst/>
        </p:spPr>
        <p:txBody>
          <a:bodyPr>
            <a:spAutoFit/>
          </a:bodyPr>
          <a:lstStyle/>
          <a:p>
            <a:r>
              <a:rPr lang="en-US" b="0" dirty="0"/>
              <a:t>Stage 7 – production</a:t>
            </a:r>
          </a:p>
        </p:txBody>
      </p:sp>
      <p:sp>
        <p:nvSpPr>
          <p:cNvPr id="174090" name="Text Box 10"/>
          <p:cNvSpPr txBox="1">
            <a:spLocks noChangeArrowheads="1"/>
          </p:cNvSpPr>
          <p:nvPr/>
        </p:nvSpPr>
        <p:spPr bwMode="auto">
          <a:xfrm>
            <a:off x="4800600" y="5181600"/>
            <a:ext cx="4114800" cy="376237"/>
          </a:xfrm>
          <a:prstGeom prst="rect">
            <a:avLst/>
          </a:prstGeom>
          <a:noFill/>
          <a:ln w="9525">
            <a:solidFill>
              <a:schemeClr val="tx1"/>
            </a:solidFill>
            <a:miter lim="800000"/>
            <a:headEnd/>
            <a:tailEnd/>
          </a:ln>
          <a:effectLst/>
        </p:spPr>
        <p:txBody>
          <a:bodyPr>
            <a:spAutoFit/>
          </a:bodyPr>
          <a:lstStyle/>
          <a:p>
            <a:r>
              <a:rPr lang="en-US" b="0" dirty="0"/>
              <a:t>Stage 6 – experiment planning</a:t>
            </a:r>
          </a:p>
        </p:txBody>
      </p:sp>
      <p:sp>
        <p:nvSpPr>
          <p:cNvPr id="174091" name="Text Box 11"/>
          <p:cNvSpPr txBox="1">
            <a:spLocks noChangeArrowheads="1"/>
          </p:cNvSpPr>
          <p:nvPr/>
        </p:nvSpPr>
        <p:spPr bwMode="auto">
          <a:xfrm>
            <a:off x="4876800" y="5715000"/>
            <a:ext cx="4114800" cy="376237"/>
          </a:xfrm>
          <a:prstGeom prst="rect">
            <a:avLst/>
          </a:prstGeom>
          <a:noFill/>
          <a:ln w="9525">
            <a:solidFill>
              <a:schemeClr val="tx1"/>
            </a:solidFill>
            <a:miter lim="800000"/>
            <a:headEnd/>
            <a:tailEnd/>
          </a:ln>
          <a:effectLst/>
        </p:spPr>
        <p:txBody>
          <a:bodyPr>
            <a:spAutoFit/>
          </a:bodyPr>
          <a:lstStyle/>
          <a:p>
            <a:r>
              <a:rPr lang="en-US" b="0" dirty="0"/>
              <a:t>Stage 7 – experiment &amp; refine arch</a:t>
            </a:r>
          </a:p>
        </p:txBody>
      </p:sp>
      <p:grpSp>
        <p:nvGrpSpPr>
          <p:cNvPr id="2" name="Group 12"/>
          <p:cNvGrpSpPr>
            <a:grpSpLocks/>
          </p:cNvGrpSpPr>
          <p:nvPr/>
        </p:nvGrpSpPr>
        <p:grpSpPr bwMode="auto">
          <a:xfrm>
            <a:off x="4343400" y="4710113"/>
            <a:ext cx="2133600" cy="439737"/>
            <a:chOff x="2736" y="3072"/>
            <a:chExt cx="1344" cy="336"/>
          </a:xfrm>
        </p:grpSpPr>
        <p:sp>
          <p:nvSpPr>
            <p:cNvPr id="174093" name="Line 13"/>
            <p:cNvSpPr>
              <a:spLocks noChangeShapeType="1"/>
            </p:cNvSpPr>
            <p:nvPr/>
          </p:nvSpPr>
          <p:spPr bwMode="auto">
            <a:xfrm>
              <a:off x="2736" y="3072"/>
              <a:ext cx="1344" cy="0"/>
            </a:xfrm>
            <a:prstGeom prst="line">
              <a:avLst/>
            </a:prstGeom>
            <a:noFill/>
            <a:ln w="28575">
              <a:solidFill>
                <a:schemeClr val="tx1"/>
              </a:solidFill>
              <a:round/>
              <a:headEnd/>
              <a:tailEnd/>
            </a:ln>
            <a:effectLst/>
          </p:spPr>
          <p:txBody>
            <a:bodyPr/>
            <a:lstStyle/>
            <a:p>
              <a:endParaRPr lang="en-US" dirty="0"/>
            </a:p>
          </p:txBody>
        </p:sp>
        <p:sp>
          <p:nvSpPr>
            <p:cNvPr id="174094" name="Line 14"/>
            <p:cNvSpPr>
              <a:spLocks noChangeShapeType="1"/>
            </p:cNvSpPr>
            <p:nvPr/>
          </p:nvSpPr>
          <p:spPr bwMode="auto">
            <a:xfrm>
              <a:off x="4080" y="3072"/>
              <a:ext cx="0" cy="336"/>
            </a:xfrm>
            <a:prstGeom prst="line">
              <a:avLst/>
            </a:prstGeom>
            <a:noFill/>
            <a:ln w="28575">
              <a:solidFill>
                <a:schemeClr val="tx1"/>
              </a:solidFill>
              <a:round/>
              <a:headEnd/>
              <a:tailEnd type="triangle" w="med" len="med"/>
            </a:ln>
            <a:effectLst/>
          </p:spPr>
          <p:txBody>
            <a:bodyPr/>
            <a:lstStyle/>
            <a:p>
              <a:endParaRPr lang="en-US" dirty="0"/>
            </a:p>
          </p:txBody>
        </p:sp>
      </p:grpSp>
      <p:grpSp>
        <p:nvGrpSpPr>
          <p:cNvPr id="3" name="Group 15"/>
          <p:cNvGrpSpPr>
            <a:grpSpLocks/>
          </p:cNvGrpSpPr>
          <p:nvPr/>
        </p:nvGrpSpPr>
        <p:grpSpPr bwMode="auto">
          <a:xfrm>
            <a:off x="4343400" y="4343400"/>
            <a:ext cx="533400" cy="1443037"/>
            <a:chOff x="2736" y="2736"/>
            <a:chExt cx="336" cy="1104"/>
          </a:xfrm>
        </p:grpSpPr>
        <p:sp>
          <p:nvSpPr>
            <p:cNvPr id="174096" name="Line 16"/>
            <p:cNvSpPr>
              <a:spLocks noChangeShapeType="1"/>
            </p:cNvSpPr>
            <p:nvPr/>
          </p:nvSpPr>
          <p:spPr bwMode="auto">
            <a:xfrm flipH="1">
              <a:off x="2928" y="3840"/>
              <a:ext cx="144" cy="0"/>
            </a:xfrm>
            <a:prstGeom prst="line">
              <a:avLst/>
            </a:prstGeom>
            <a:noFill/>
            <a:ln w="28575">
              <a:solidFill>
                <a:schemeClr val="tx1"/>
              </a:solidFill>
              <a:round/>
              <a:headEnd/>
              <a:tailEnd/>
            </a:ln>
            <a:effectLst/>
          </p:spPr>
          <p:txBody>
            <a:bodyPr/>
            <a:lstStyle/>
            <a:p>
              <a:endParaRPr lang="en-US" dirty="0"/>
            </a:p>
          </p:txBody>
        </p:sp>
        <p:sp>
          <p:nvSpPr>
            <p:cNvPr id="174097" name="Line 17"/>
            <p:cNvSpPr>
              <a:spLocks noChangeShapeType="1"/>
            </p:cNvSpPr>
            <p:nvPr/>
          </p:nvSpPr>
          <p:spPr bwMode="auto">
            <a:xfrm flipV="1">
              <a:off x="2928" y="2736"/>
              <a:ext cx="0" cy="1104"/>
            </a:xfrm>
            <a:prstGeom prst="line">
              <a:avLst/>
            </a:prstGeom>
            <a:noFill/>
            <a:ln w="28575">
              <a:solidFill>
                <a:schemeClr val="tx1"/>
              </a:solidFill>
              <a:round/>
              <a:headEnd/>
              <a:tailEnd/>
            </a:ln>
            <a:effectLst/>
          </p:spPr>
          <p:txBody>
            <a:bodyPr/>
            <a:lstStyle/>
            <a:p>
              <a:endParaRPr lang="en-US" dirty="0"/>
            </a:p>
          </p:txBody>
        </p:sp>
        <p:sp>
          <p:nvSpPr>
            <p:cNvPr id="174098" name="Line 18"/>
            <p:cNvSpPr>
              <a:spLocks noChangeShapeType="1"/>
            </p:cNvSpPr>
            <p:nvPr/>
          </p:nvSpPr>
          <p:spPr bwMode="auto">
            <a:xfrm flipH="1">
              <a:off x="2736" y="2736"/>
              <a:ext cx="192" cy="0"/>
            </a:xfrm>
            <a:prstGeom prst="line">
              <a:avLst/>
            </a:prstGeom>
            <a:noFill/>
            <a:ln w="28575">
              <a:solidFill>
                <a:schemeClr val="tx1"/>
              </a:solidFill>
              <a:round/>
              <a:headEnd/>
              <a:tailEnd type="triangle" w="med" len="med"/>
            </a:ln>
            <a:effectLst/>
          </p:spPr>
          <p:txBody>
            <a:bodyPr/>
            <a:lstStyle/>
            <a:p>
              <a:endParaRPr lang="en-US" dirty="0"/>
            </a:p>
          </p:txBody>
        </p:sp>
      </p:grpSp>
      <p:grpSp>
        <p:nvGrpSpPr>
          <p:cNvPr id="4" name="Group 19"/>
          <p:cNvGrpSpPr>
            <a:grpSpLocks/>
          </p:cNvGrpSpPr>
          <p:nvPr/>
        </p:nvGrpSpPr>
        <p:grpSpPr bwMode="auto">
          <a:xfrm>
            <a:off x="4343400" y="1585913"/>
            <a:ext cx="533400" cy="2571750"/>
            <a:chOff x="2736" y="1104"/>
            <a:chExt cx="336" cy="1968"/>
          </a:xfrm>
        </p:grpSpPr>
        <p:sp>
          <p:nvSpPr>
            <p:cNvPr id="174100" name="Line 20"/>
            <p:cNvSpPr>
              <a:spLocks noChangeShapeType="1"/>
            </p:cNvSpPr>
            <p:nvPr/>
          </p:nvSpPr>
          <p:spPr bwMode="auto">
            <a:xfrm>
              <a:off x="2736" y="3072"/>
              <a:ext cx="192" cy="0"/>
            </a:xfrm>
            <a:prstGeom prst="line">
              <a:avLst/>
            </a:prstGeom>
            <a:noFill/>
            <a:ln w="28575">
              <a:solidFill>
                <a:schemeClr val="tx1"/>
              </a:solidFill>
              <a:round/>
              <a:headEnd/>
              <a:tailEnd/>
            </a:ln>
            <a:effectLst/>
          </p:spPr>
          <p:txBody>
            <a:bodyPr/>
            <a:lstStyle/>
            <a:p>
              <a:endParaRPr lang="en-US" dirty="0"/>
            </a:p>
          </p:txBody>
        </p:sp>
        <p:sp>
          <p:nvSpPr>
            <p:cNvPr id="174101" name="Line 21"/>
            <p:cNvSpPr>
              <a:spLocks noChangeShapeType="1"/>
            </p:cNvSpPr>
            <p:nvPr/>
          </p:nvSpPr>
          <p:spPr bwMode="auto">
            <a:xfrm flipV="1">
              <a:off x="2928" y="1104"/>
              <a:ext cx="0" cy="1968"/>
            </a:xfrm>
            <a:prstGeom prst="line">
              <a:avLst/>
            </a:prstGeom>
            <a:noFill/>
            <a:ln w="28575">
              <a:solidFill>
                <a:schemeClr val="tx1"/>
              </a:solidFill>
              <a:round/>
              <a:headEnd/>
              <a:tailEnd/>
            </a:ln>
            <a:effectLst/>
          </p:spPr>
          <p:txBody>
            <a:bodyPr/>
            <a:lstStyle/>
            <a:p>
              <a:endParaRPr lang="en-US" dirty="0"/>
            </a:p>
          </p:txBody>
        </p:sp>
        <p:sp>
          <p:nvSpPr>
            <p:cNvPr id="174102" name="Line 22"/>
            <p:cNvSpPr>
              <a:spLocks noChangeShapeType="1"/>
            </p:cNvSpPr>
            <p:nvPr/>
          </p:nvSpPr>
          <p:spPr bwMode="auto">
            <a:xfrm rot="5400000" flipV="1">
              <a:off x="3000" y="1032"/>
              <a:ext cx="0" cy="144"/>
            </a:xfrm>
            <a:prstGeom prst="line">
              <a:avLst/>
            </a:prstGeom>
            <a:noFill/>
            <a:ln w="28575">
              <a:solidFill>
                <a:schemeClr val="tx1"/>
              </a:solidFill>
              <a:round/>
              <a:headEnd/>
              <a:tailEnd type="triangle" w="med" len="med"/>
            </a:ln>
            <a:effectLst/>
          </p:spPr>
          <p:txBody>
            <a:bodyPr/>
            <a:lstStyle/>
            <a:p>
              <a:endParaRPr lang="en-US" dirty="0"/>
            </a:p>
          </p:txBody>
        </p:sp>
      </p:grpSp>
      <p:grpSp>
        <p:nvGrpSpPr>
          <p:cNvPr id="5" name="Group 23"/>
          <p:cNvGrpSpPr>
            <a:grpSpLocks/>
          </p:cNvGrpSpPr>
          <p:nvPr/>
        </p:nvGrpSpPr>
        <p:grpSpPr bwMode="auto">
          <a:xfrm>
            <a:off x="4495800" y="1676400"/>
            <a:ext cx="2133600" cy="877887"/>
            <a:chOff x="3744" y="1920"/>
            <a:chExt cx="1344" cy="672"/>
          </a:xfrm>
        </p:grpSpPr>
        <p:grpSp>
          <p:nvGrpSpPr>
            <p:cNvPr id="6" name="Group 24"/>
            <p:cNvGrpSpPr>
              <a:grpSpLocks/>
            </p:cNvGrpSpPr>
            <p:nvPr/>
          </p:nvGrpSpPr>
          <p:grpSpPr bwMode="auto">
            <a:xfrm>
              <a:off x="3744" y="2352"/>
              <a:ext cx="1344" cy="240"/>
              <a:chOff x="2928" y="1536"/>
              <a:chExt cx="1344" cy="240"/>
            </a:xfrm>
          </p:grpSpPr>
          <p:sp>
            <p:nvSpPr>
              <p:cNvPr id="174105" name="Line 25"/>
              <p:cNvSpPr>
                <a:spLocks noChangeShapeType="1"/>
              </p:cNvSpPr>
              <p:nvPr/>
            </p:nvSpPr>
            <p:spPr bwMode="auto">
              <a:xfrm>
                <a:off x="4272" y="1536"/>
                <a:ext cx="0" cy="240"/>
              </a:xfrm>
              <a:prstGeom prst="line">
                <a:avLst/>
              </a:prstGeom>
              <a:noFill/>
              <a:ln w="28575">
                <a:solidFill>
                  <a:schemeClr val="tx1"/>
                </a:solidFill>
                <a:round/>
                <a:headEnd/>
                <a:tailEnd/>
              </a:ln>
              <a:effectLst/>
            </p:spPr>
            <p:txBody>
              <a:bodyPr/>
              <a:lstStyle/>
              <a:p>
                <a:endParaRPr lang="en-US" dirty="0"/>
              </a:p>
            </p:txBody>
          </p:sp>
          <p:sp>
            <p:nvSpPr>
              <p:cNvPr id="174106" name="Line 26"/>
              <p:cNvSpPr>
                <a:spLocks noChangeShapeType="1"/>
              </p:cNvSpPr>
              <p:nvPr/>
            </p:nvSpPr>
            <p:spPr bwMode="auto">
              <a:xfrm flipH="1">
                <a:off x="2928" y="1776"/>
                <a:ext cx="1344" cy="0"/>
              </a:xfrm>
              <a:prstGeom prst="line">
                <a:avLst/>
              </a:prstGeom>
              <a:noFill/>
              <a:ln w="28575">
                <a:solidFill>
                  <a:schemeClr val="tx1"/>
                </a:solidFill>
                <a:round/>
                <a:headEnd/>
                <a:tailEnd/>
              </a:ln>
              <a:effectLst/>
            </p:spPr>
            <p:txBody>
              <a:bodyPr/>
              <a:lstStyle/>
              <a:p>
                <a:endParaRPr lang="en-US" dirty="0"/>
              </a:p>
            </p:txBody>
          </p:sp>
        </p:grpSp>
        <p:sp>
          <p:nvSpPr>
            <p:cNvPr id="174107" name="Line 27"/>
            <p:cNvSpPr>
              <a:spLocks noChangeShapeType="1"/>
            </p:cNvSpPr>
            <p:nvPr/>
          </p:nvSpPr>
          <p:spPr bwMode="auto">
            <a:xfrm flipV="1">
              <a:off x="3744" y="1920"/>
              <a:ext cx="0" cy="672"/>
            </a:xfrm>
            <a:prstGeom prst="line">
              <a:avLst/>
            </a:prstGeom>
            <a:noFill/>
            <a:ln w="28575">
              <a:solidFill>
                <a:schemeClr val="tx1"/>
              </a:solidFill>
              <a:round/>
              <a:headEnd/>
              <a:tailEnd/>
            </a:ln>
            <a:effectLst/>
          </p:spPr>
          <p:txBody>
            <a:bodyPr/>
            <a:lstStyle/>
            <a:p>
              <a:endParaRPr lang="en-US" dirty="0"/>
            </a:p>
          </p:txBody>
        </p:sp>
        <p:sp>
          <p:nvSpPr>
            <p:cNvPr id="174108" name="Line 28"/>
            <p:cNvSpPr>
              <a:spLocks noChangeShapeType="1"/>
            </p:cNvSpPr>
            <p:nvPr/>
          </p:nvSpPr>
          <p:spPr bwMode="auto">
            <a:xfrm>
              <a:off x="3744" y="1920"/>
              <a:ext cx="240" cy="0"/>
            </a:xfrm>
            <a:prstGeom prst="line">
              <a:avLst/>
            </a:prstGeom>
            <a:noFill/>
            <a:ln w="28575">
              <a:solidFill>
                <a:schemeClr val="tx1"/>
              </a:solidFill>
              <a:round/>
              <a:headEnd/>
              <a:tailEnd type="triangle" w="med" len="med"/>
            </a:ln>
            <a:effectLst/>
          </p:spPr>
          <p:txBody>
            <a:bodyPr/>
            <a:lstStyle/>
            <a:p>
              <a:endParaRPr lang="en-US" dirty="0"/>
            </a:p>
          </p:txBody>
        </p:sp>
      </p:grpSp>
      <p:grpSp>
        <p:nvGrpSpPr>
          <p:cNvPr id="7" name="Group 29"/>
          <p:cNvGrpSpPr>
            <a:grpSpLocks/>
          </p:cNvGrpSpPr>
          <p:nvPr/>
        </p:nvGrpSpPr>
        <p:grpSpPr bwMode="auto">
          <a:xfrm>
            <a:off x="4343400" y="2286239"/>
            <a:ext cx="2438400" cy="390287"/>
            <a:chOff x="2976" y="1814"/>
            <a:chExt cx="1536" cy="298"/>
          </a:xfrm>
        </p:grpSpPr>
        <p:sp>
          <p:nvSpPr>
            <p:cNvPr id="174110" name="Line 30"/>
            <p:cNvSpPr>
              <a:spLocks noChangeShapeType="1"/>
            </p:cNvSpPr>
            <p:nvPr/>
          </p:nvSpPr>
          <p:spPr bwMode="auto">
            <a:xfrm>
              <a:off x="4512" y="1814"/>
              <a:ext cx="0" cy="298"/>
            </a:xfrm>
            <a:prstGeom prst="line">
              <a:avLst/>
            </a:prstGeom>
            <a:noFill/>
            <a:ln w="28575">
              <a:solidFill>
                <a:schemeClr val="tx1"/>
              </a:solidFill>
              <a:round/>
              <a:headEnd/>
              <a:tailEnd/>
            </a:ln>
            <a:effectLst/>
          </p:spPr>
          <p:txBody>
            <a:bodyPr/>
            <a:lstStyle/>
            <a:p>
              <a:endParaRPr lang="en-US" dirty="0"/>
            </a:p>
          </p:txBody>
        </p:sp>
        <p:sp>
          <p:nvSpPr>
            <p:cNvPr id="174111" name="Line 31"/>
            <p:cNvSpPr>
              <a:spLocks noChangeShapeType="1"/>
            </p:cNvSpPr>
            <p:nvPr/>
          </p:nvSpPr>
          <p:spPr bwMode="auto">
            <a:xfrm flipH="1">
              <a:off x="2976" y="2112"/>
              <a:ext cx="1536" cy="0"/>
            </a:xfrm>
            <a:prstGeom prst="line">
              <a:avLst/>
            </a:prstGeom>
            <a:noFill/>
            <a:ln w="28575">
              <a:solidFill>
                <a:schemeClr val="tx1"/>
              </a:solidFill>
              <a:round/>
              <a:headEnd/>
              <a:tailEnd type="triangle" w="med" len="med"/>
            </a:ln>
            <a:effectLst/>
          </p:spPr>
          <p:txBody>
            <a:bodyPr/>
            <a:lstStyle/>
            <a:p>
              <a:endParaRPr lang="en-US" dirty="0"/>
            </a:p>
          </p:txBody>
        </p:sp>
      </p:grpSp>
      <p:sp>
        <p:nvSpPr>
          <p:cNvPr id="174112" name="Text Box 32"/>
          <p:cNvSpPr txBox="1">
            <a:spLocks noChangeArrowheads="1"/>
          </p:cNvSpPr>
          <p:nvPr/>
        </p:nvSpPr>
        <p:spPr bwMode="auto">
          <a:xfrm>
            <a:off x="6461125" y="4365625"/>
            <a:ext cx="857250" cy="366713"/>
          </a:xfrm>
          <a:prstGeom prst="rect">
            <a:avLst/>
          </a:prstGeom>
          <a:noFill/>
          <a:ln w="9525">
            <a:noFill/>
            <a:miter lim="800000"/>
            <a:headEnd/>
            <a:tailEnd/>
          </a:ln>
          <a:effectLst/>
        </p:spPr>
        <p:txBody>
          <a:bodyPr wrap="none">
            <a:spAutoFit/>
          </a:bodyPr>
          <a:lstStyle/>
          <a:p>
            <a:r>
              <a:rPr lang="en-US" b="0" dirty="0"/>
              <a:t>No-Go</a:t>
            </a:r>
          </a:p>
        </p:txBody>
      </p:sp>
      <p:sp>
        <p:nvSpPr>
          <p:cNvPr id="174113" name="Text Box 33"/>
          <p:cNvSpPr txBox="1">
            <a:spLocks noChangeArrowheads="1"/>
          </p:cNvSpPr>
          <p:nvPr/>
        </p:nvSpPr>
        <p:spPr bwMode="auto">
          <a:xfrm>
            <a:off x="4387850" y="1219200"/>
            <a:ext cx="488950" cy="366713"/>
          </a:xfrm>
          <a:prstGeom prst="rect">
            <a:avLst/>
          </a:prstGeom>
          <a:noFill/>
          <a:ln w="9525">
            <a:noFill/>
            <a:miter lim="800000"/>
            <a:headEnd/>
            <a:tailEnd/>
          </a:ln>
          <a:effectLst/>
        </p:spPr>
        <p:txBody>
          <a:bodyPr wrap="none">
            <a:spAutoFit/>
          </a:bodyPr>
          <a:lstStyle/>
          <a:p>
            <a:r>
              <a:rPr lang="en-US" b="0" dirty="0"/>
              <a:t>Go</a:t>
            </a:r>
          </a:p>
        </p:txBody>
      </p:sp>
      <p:sp>
        <p:nvSpPr>
          <p:cNvPr id="38" name="Oval 37"/>
          <p:cNvSpPr/>
          <p:nvPr/>
        </p:nvSpPr>
        <p:spPr bwMode="auto">
          <a:xfrm>
            <a:off x="228600" y="3276600"/>
            <a:ext cx="4267200" cy="2057400"/>
          </a:xfrm>
          <a:prstGeom prst="ellipse">
            <a:avLst/>
          </a:prstGeom>
          <a:noFill/>
          <a:ln w="57150" cap="flat" cmpd="sng" algn="ctr">
            <a:solidFill>
              <a:srgbClr val="FF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p:txBody>
      </p:sp>
      <p:sp>
        <p:nvSpPr>
          <p:cNvPr id="39" name="TextBox 38"/>
          <p:cNvSpPr txBox="1"/>
          <p:nvPr/>
        </p:nvSpPr>
        <p:spPr>
          <a:xfrm>
            <a:off x="609600" y="5410200"/>
            <a:ext cx="3581400" cy="381000"/>
          </a:xfrm>
          <a:prstGeom prst="rect">
            <a:avLst/>
          </a:prstGeom>
          <a:noFill/>
        </p:spPr>
        <p:txBody>
          <a:bodyPr wrap="square" rtlCol="0">
            <a:spAutoFit/>
          </a:bodyPr>
          <a:lstStyle/>
          <a:p>
            <a:pPr algn="ctr"/>
            <a:r>
              <a:rPr lang="en-US" dirty="0" smtClean="0">
                <a:solidFill>
                  <a:srgbClr val="FF0066"/>
                </a:solidFill>
              </a:rPr>
              <a:t>Period of Uncertainty</a:t>
            </a:r>
            <a:endParaRPr lang="en-US" dirty="0">
              <a:solidFill>
                <a:srgbClr val="FF0066"/>
              </a:solidFill>
            </a:endParaRPr>
          </a:p>
        </p:txBody>
      </p:sp>
      <p:sp>
        <p:nvSpPr>
          <p:cNvPr id="8" name="Title 7"/>
          <p:cNvSpPr>
            <a:spLocks noGrp="1"/>
          </p:cNvSpPr>
          <p:nvPr>
            <p:ph type="title"/>
          </p:nvPr>
        </p:nvSpPr>
        <p:spPr/>
        <p:txBody>
          <a:bodyPr/>
          <a:lstStyle/>
          <a:p>
            <a:r>
              <a:rPr lang="en-US" dirty="0" smtClean="0"/>
              <a:t>ACDM Stages -2</a:t>
            </a:r>
            <a:endParaRPr lang="en-US" dirty="0"/>
          </a:p>
        </p:txBody>
      </p:sp>
    </p:spTree>
    <p:custDataLst>
      <p:tags r:id="rId1"/>
    </p:custDataLst>
    <p:extLst>
      <p:ext uri="{BB962C8B-B14F-4D97-AF65-F5344CB8AC3E}">
        <p14:creationId xmlns:p14="http://schemas.microsoft.com/office/powerpoint/2010/main" val="2499606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74112"/>
                                        </p:tgtEl>
                                        <p:attrNameLst>
                                          <p:attrName>style.visibility</p:attrName>
                                        </p:attrNameLst>
                                      </p:cBhvr>
                                      <p:to>
                                        <p:strVal val="visible"/>
                                      </p:to>
                                    </p:set>
                                    <p:animEffect transition="in" filter="dissolve">
                                      <p:cBhvr>
                                        <p:cTn id="10" dur="500"/>
                                        <p:tgtEl>
                                          <p:spTgt spid="174112"/>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2"/>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grpId="1" nodeType="afterEffect">
                                  <p:stCondLst>
                                    <p:cond delay="0"/>
                                  </p:stCondLst>
                                  <p:childTnLst>
                                    <p:set>
                                      <p:cBhvr>
                                        <p:cTn id="17" dur="1" fill="hold">
                                          <p:stCondLst>
                                            <p:cond delay="0"/>
                                          </p:stCondLst>
                                        </p:cTn>
                                        <p:tgtEl>
                                          <p:spTgt spid="174112"/>
                                        </p:tgtEl>
                                        <p:attrNameLst>
                                          <p:attrName>style.visibility</p:attrName>
                                        </p:attrNameLst>
                                      </p:cBhvr>
                                      <p:to>
                                        <p:strVal val="hidden"/>
                                      </p:to>
                                    </p:set>
                                  </p:childTnLst>
                                </p:cTn>
                              </p:par>
                              <p:par>
                                <p:cTn id="18" presetID="22" presetClass="entr" presetSubtype="2"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right)">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3"/>
                                        </p:tgtEl>
                                        <p:attrNameLst>
                                          <p:attrName>style.visibility</p:attrName>
                                        </p:attrNameLst>
                                      </p:cBhvr>
                                      <p:to>
                                        <p:strVal val="hidden"/>
                                      </p:to>
                                    </p:set>
                                  </p:childTnLst>
                                </p:cTn>
                              </p:par>
                              <p:par>
                                <p:cTn id="25" presetID="22" presetClass="entr" presetSubtype="4"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down)">
                                      <p:cBhvr>
                                        <p:cTn id="27" dur="500"/>
                                        <p:tgtEl>
                                          <p:spTgt spid="4"/>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74113"/>
                                        </p:tgtEl>
                                        <p:attrNameLst>
                                          <p:attrName>style.visibility</p:attrName>
                                        </p:attrNameLst>
                                      </p:cBhvr>
                                      <p:to>
                                        <p:strVal val="visible"/>
                                      </p:to>
                                    </p:set>
                                    <p:animEffect transition="in" filter="dissolve">
                                      <p:cBhvr>
                                        <p:cTn id="30" dur="500"/>
                                        <p:tgtEl>
                                          <p:spTgt spid="174113"/>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4"/>
                                        </p:tgtEl>
                                        <p:attrNameLst>
                                          <p:attrName>style.visibility</p:attrName>
                                        </p:attrNameLst>
                                      </p:cBhvr>
                                      <p:to>
                                        <p:strVal val="hidden"/>
                                      </p:to>
                                    </p:set>
                                  </p:childTnLst>
                                </p:cTn>
                              </p:par>
                            </p:childTnLst>
                          </p:cTn>
                        </p:par>
                        <p:par>
                          <p:cTn id="35" fill="hold">
                            <p:stCondLst>
                              <p:cond delay="0"/>
                            </p:stCondLst>
                            <p:childTnLst>
                              <p:par>
                                <p:cTn id="36" presetID="1" presetClass="exit" presetSubtype="0" fill="hold" grpId="1" nodeType="afterEffect">
                                  <p:stCondLst>
                                    <p:cond delay="0"/>
                                  </p:stCondLst>
                                  <p:childTnLst>
                                    <p:set>
                                      <p:cBhvr>
                                        <p:cTn id="37" dur="1" fill="hold">
                                          <p:stCondLst>
                                            <p:cond delay="0"/>
                                          </p:stCondLst>
                                        </p:cTn>
                                        <p:tgtEl>
                                          <p:spTgt spid="174113"/>
                                        </p:tgtEl>
                                        <p:attrNameLst>
                                          <p:attrName>style.visibility</p:attrName>
                                        </p:attrNameLst>
                                      </p:cBhvr>
                                      <p:to>
                                        <p:strVal val="hidden"/>
                                      </p:to>
                                    </p:set>
                                  </p:childTnLst>
                                </p:cTn>
                              </p:par>
                            </p:childTnLst>
                          </p:cTn>
                        </p:par>
                        <p:par>
                          <p:cTn id="38" fill="hold">
                            <p:stCondLst>
                              <p:cond delay="0"/>
                            </p:stCondLst>
                            <p:childTnLst>
                              <p:par>
                                <p:cTn id="39" presetID="22" presetClass="entr" presetSubtype="2" fill="hold"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right)">
                                      <p:cBhvr>
                                        <p:cTn id="41" dur="500"/>
                                        <p:tgtEl>
                                          <p:spTgt spid="5"/>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xit" presetSubtype="0" fill="hold" nodeType="clickEffect">
                                  <p:stCondLst>
                                    <p:cond delay="0"/>
                                  </p:stCondLst>
                                  <p:childTnLst>
                                    <p:set>
                                      <p:cBhvr>
                                        <p:cTn id="45" dur="1" fill="hold">
                                          <p:stCondLst>
                                            <p:cond delay="0"/>
                                          </p:stCondLst>
                                        </p:cTn>
                                        <p:tgtEl>
                                          <p:spTgt spid="5"/>
                                        </p:tgtEl>
                                        <p:attrNameLst>
                                          <p:attrName>style.visibility</p:attrName>
                                        </p:attrNameLst>
                                      </p:cBhvr>
                                      <p:to>
                                        <p:strVal val="hidden"/>
                                      </p:to>
                                    </p:set>
                                  </p:childTnLst>
                                </p:cTn>
                              </p:par>
                            </p:childTnLst>
                          </p:cTn>
                        </p:par>
                        <p:par>
                          <p:cTn id="46" fill="hold">
                            <p:stCondLst>
                              <p:cond delay="0"/>
                            </p:stCondLst>
                            <p:childTnLst>
                              <p:par>
                                <p:cTn id="47" presetID="22" presetClass="entr" presetSubtype="2"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right)">
                                      <p:cBhvr>
                                        <p:cTn id="4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2" grpId="0"/>
      <p:bldP spid="174112" grpId="1"/>
      <p:bldP spid="174113" grpId="0"/>
      <p:bldP spid="174113" grpId="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5" name="Rectangle 2"/>
          <p:cNvSpPr>
            <a:spLocks noGrp="1" noChangeArrowheads="1"/>
          </p:cNvSpPr>
          <p:nvPr>
            <p:ph type="title"/>
          </p:nvPr>
        </p:nvSpPr>
        <p:spPr/>
        <p:txBody>
          <a:bodyPr/>
          <a:lstStyle/>
          <a:p>
            <a:pPr eaLnBrk="1" hangingPunct="1"/>
            <a:r>
              <a:rPr lang="en-US" dirty="0" smtClean="0"/>
              <a:t>ACDM Strengths</a:t>
            </a:r>
          </a:p>
        </p:txBody>
      </p:sp>
      <p:sp>
        <p:nvSpPr>
          <p:cNvPr id="56326" name="Rectangle 3"/>
          <p:cNvSpPr>
            <a:spLocks noGrp="1" noChangeArrowheads="1"/>
          </p:cNvSpPr>
          <p:nvPr>
            <p:ph idx="1"/>
          </p:nvPr>
        </p:nvSpPr>
        <p:spPr/>
        <p:txBody>
          <a:bodyPr/>
          <a:lstStyle/>
          <a:p>
            <a:pPr>
              <a:lnSpc>
                <a:spcPct val="80000"/>
              </a:lnSpc>
            </a:pPr>
            <a:r>
              <a:rPr lang="en-US" sz="2800" dirty="0" smtClean="0"/>
              <a:t>Product and architectural focus</a:t>
            </a:r>
          </a:p>
          <a:p>
            <a:pPr>
              <a:lnSpc>
                <a:spcPct val="80000"/>
              </a:lnSpc>
            </a:pPr>
            <a:r>
              <a:rPr lang="en-US" sz="2800" i="1" dirty="0" smtClean="0"/>
              <a:t>Agile and relatively lightweight</a:t>
            </a:r>
            <a:endParaRPr lang="en-US" sz="2800" dirty="0" smtClean="0"/>
          </a:p>
          <a:p>
            <a:pPr>
              <a:lnSpc>
                <a:spcPct val="80000"/>
              </a:lnSpc>
            </a:pPr>
            <a:r>
              <a:rPr lang="en-US" sz="2800" dirty="0" smtClean="0"/>
              <a:t>Structured but flexible and tailorable</a:t>
            </a:r>
          </a:p>
          <a:p>
            <a:pPr>
              <a:lnSpc>
                <a:spcPct val="80000"/>
              </a:lnSpc>
            </a:pPr>
            <a:r>
              <a:rPr lang="en-US" sz="2800" dirty="0" smtClean="0"/>
              <a:t>Iterative</a:t>
            </a:r>
          </a:p>
          <a:p>
            <a:pPr>
              <a:lnSpc>
                <a:spcPct val="80000"/>
              </a:lnSpc>
            </a:pPr>
            <a:r>
              <a:rPr lang="en-US" sz="2800" dirty="0" smtClean="0"/>
              <a:t>Derived from CMU MSE Studio practitioners</a:t>
            </a:r>
          </a:p>
          <a:p>
            <a:pPr>
              <a:lnSpc>
                <a:spcPct val="80000"/>
              </a:lnSpc>
            </a:pPr>
            <a:r>
              <a:rPr lang="en-US" sz="2800" dirty="0" smtClean="0"/>
              <a:t>Provides guidance for roles, activities, and artifacts</a:t>
            </a:r>
          </a:p>
          <a:p>
            <a:pPr>
              <a:lnSpc>
                <a:spcPct val="80000"/>
              </a:lnSpc>
            </a:pPr>
            <a:r>
              <a:rPr lang="en-US" sz="2800" dirty="0" smtClean="0"/>
              <a:t>Derives requirements (architectural drivers) from business drivers</a:t>
            </a:r>
          </a:p>
          <a:p>
            <a:pPr eaLnBrk="1" hangingPunct="1">
              <a:lnSpc>
                <a:spcPct val="80000"/>
              </a:lnSpc>
            </a:pPr>
            <a:endParaRPr lang="en-US" sz="2800" dirty="0" smtClean="0"/>
          </a:p>
        </p:txBody>
      </p:sp>
    </p:spTree>
    <p:custDataLst>
      <p:tags r:id="rId1"/>
    </p:custDataLst>
    <p:extLst>
      <p:ext uri="{BB962C8B-B14F-4D97-AF65-F5344CB8AC3E}">
        <p14:creationId xmlns:p14="http://schemas.microsoft.com/office/powerpoint/2010/main" val="3944750988"/>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9" name="Rectangle 2"/>
          <p:cNvSpPr>
            <a:spLocks noGrp="1" noChangeArrowheads="1"/>
          </p:cNvSpPr>
          <p:nvPr>
            <p:ph type="title"/>
          </p:nvPr>
        </p:nvSpPr>
        <p:spPr/>
        <p:txBody>
          <a:bodyPr/>
          <a:lstStyle/>
          <a:p>
            <a:pPr eaLnBrk="1" hangingPunct="1"/>
            <a:r>
              <a:rPr lang="en-US" dirty="0" smtClean="0"/>
              <a:t>ACDM Weaknesses</a:t>
            </a:r>
          </a:p>
        </p:txBody>
      </p:sp>
      <p:sp>
        <p:nvSpPr>
          <p:cNvPr id="57350" name="Rectangle 3"/>
          <p:cNvSpPr>
            <a:spLocks noGrp="1" noChangeArrowheads="1"/>
          </p:cNvSpPr>
          <p:nvPr>
            <p:ph idx="1"/>
          </p:nvPr>
        </p:nvSpPr>
        <p:spPr/>
        <p:txBody>
          <a:bodyPr/>
          <a:lstStyle/>
          <a:p>
            <a:pPr>
              <a:lnSpc>
                <a:spcPct val="90000"/>
              </a:lnSpc>
            </a:pPr>
            <a:r>
              <a:rPr lang="en-US" sz="2800" dirty="0" smtClean="0"/>
              <a:t>Design process (missing other phases?)</a:t>
            </a:r>
          </a:p>
          <a:p>
            <a:pPr lvl="1">
              <a:lnSpc>
                <a:spcPct val="90000"/>
              </a:lnSpc>
            </a:pPr>
            <a:r>
              <a:rPr lang="en-US" sz="2800" dirty="0" smtClean="0"/>
              <a:t> Research to combine with other process frameworks</a:t>
            </a:r>
          </a:p>
          <a:p>
            <a:pPr>
              <a:lnSpc>
                <a:spcPct val="90000"/>
              </a:lnSpc>
            </a:pPr>
            <a:r>
              <a:rPr lang="en-US" sz="2800" dirty="0" smtClean="0"/>
              <a:t>Industrial experience or data</a:t>
            </a:r>
          </a:p>
          <a:p>
            <a:pPr lvl="1">
              <a:lnSpc>
                <a:spcPct val="90000"/>
              </a:lnSpc>
            </a:pPr>
            <a:r>
              <a:rPr lang="en-US" sz="2800" dirty="0" smtClean="0"/>
              <a:t> New but gaining data all the time</a:t>
            </a:r>
          </a:p>
          <a:p>
            <a:pPr>
              <a:lnSpc>
                <a:spcPct val="90000"/>
              </a:lnSpc>
            </a:pPr>
            <a:r>
              <a:rPr lang="en-US" sz="2800" dirty="0" smtClean="0"/>
              <a:t>Unclear how well ACDM scales up to large projects (looks good though)</a:t>
            </a:r>
          </a:p>
          <a:p>
            <a:pPr>
              <a:lnSpc>
                <a:spcPct val="90000"/>
              </a:lnSpc>
            </a:pPr>
            <a:r>
              <a:rPr lang="en-US" sz="2800" dirty="0" smtClean="0"/>
              <a:t>Still maturing</a:t>
            </a:r>
          </a:p>
          <a:p>
            <a:pPr>
              <a:lnSpc>
                <a:spcPct val="90000"/>
              </a:lnSpc>
            </a:pPr>
            <a:r>
              <a:rPr lang="en-US" sz="2800" dirty="0" smtClean="0"/>
              <a:t>Limited tool support and templates</a:t>
            </a:r>
          </a:p>
          <a:p>
            <a:pPr>
              <a:lnSpc>
                <a:spcPct val="90000"/>
              </a:lnSpc>
            </a:pPr>
            <a:r>
              <a:rPr lang="en-US" sz="2800" dirty="0" smtClean="0"/>
              <a:t>Requires a relatively good understanding of architectural concepts</a:t>
            </a:r>
          </a:p>
          <a:p>
            <a:pPr eaLnBrk="1" hangingPunct="1">
              <a:lnSpc>
                <a:spcPct val="90000"/>
              </a:lnSpc>
            </a:pPr>
            <a:endParaRPr lang="en-US" dirty="0" smtClean="0"/>
          </a:p>
        </p:txBody>
      </p:sp>
    </p:spTree>
    <p:custDataLst>
      <p:tags r:id="rId1"/>
    </p:custDataLst>
    <p:extLst>
      <p:ext uri="{BB962C8B-B14F-4D97-AF65-F5344CB8AC3E}">
        <p14:creationId xmlns:p14="http://schemas.microsoft.com/office/powerpoint/2010/main" val="1522900698"/>
      </p:ext>
    </p:ext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3" name="Rectangle 2"/>
          <p:cNvSpPr>
            <a:spLocks noGrp="1" noChangeArrowheads="1"/>
          </p:cNvSpPr>
          <p:nvPr>
            <p:ph type="title"/>
          </p:nvPr>
        </p:nvSpPr>
        <p:spPr/>
        <p:txBody>
          <a:bodyPr/>
          <a:lstStyle/>
          <a:p>
            <a:pPr eaLnBrk="1" hangingPunct="1"/>
            <a:r>
              <a:rPr lang="en-US" dirty="0" smtClean="0"/>
              <a:t>ACDM Centerpiece</a:t>
            </a:r>
          </a:p>
        </p:txBody>
      </p:sp>
      <p:sp>
        <p:nvSpPr>
          <p:cNvPr id="58374" name="Rectangle 3"/>
          <p:cNvSpPr>
            <a:spLocks noGrp="1" noChangeArrowheads="1"/>
          </p:cNvSpPr>
          <p:nvPr>
            <p:ph idx="1"/>
          </p:nvPr>
        </p:nvSpPr>
        <p:spPr/>
        <p:txBody>
          <a:bodyPr/>
          <a:lstStyle/>
          <a:p>
            <a:pPr eaLnBrk="1" hangingPunct="1">
              <a:buFont typeface="Wingdings" pitchFamily="2" charset="2"/>
              <a:buNone/>
            </a:pPr>
            <a:r>
              <a:rPr lang="en-US" dirty="0" smtClean="0"/>
              <a:t>Architecture</a:t>
            </a:r>
          </a:p>
          <a:p>
            <a:pPr lvl="1" eaLnBrk="1" hangingPunct="1"/>
            <a:r>
              <a:rPr lang="en-US" dirty="0" smtClean="0"/>
              <a:t>Complexity/scope driving need for more abstraction</a:t>
            </a:r>
          </a:p>
          <a:p>
            <a:pPr lvl="1" eaLnBrk="1" hangingPunct="1"/>
            <a:r>
              <a:rPr lang="en-US" dirty="0" smtClean="0"/>
              <a:t>Key to describing and predicting quality attributes</a:t>
            </a:r>
          </a:p>
          <a:p>
            <a:pPr lvl="1" eaLnBrk="1" hangingPunct="1"/>
            <a:r>
              <a:rPr lang="en-US" dirty="0" smtClean="0"/>
              <a:t>Lots of development and research</a:t>
            </a:r>
          </a:p>
          <a:p>
            <a:pPr lvl="1" eaLnBrk="1" hangingPunct="1"/>
            <a:r>
              <a:rPr lang="en-US" dirty="0" smtClean="0"/>
              <a:t>Easily misunderstood</a:t>
            </a:r>
          </a:p>
          <a:p>
            <a:pPr lvl="1" eaLnBrk="1" hangingPunct="1"/>
            <a:endParaRPr lang="en-US" dirty="0" smtClean="0"/>
          </a:p>
        </p:txBody>
      </p:sp>
    </p:spTree>
    <p:custDataLst>
      <p:tags r:id="rId1"/>
    </p:custDataLst>
    <p:extLst>
      <p:ext uri="{BB962C8B-B14F-4D97-AF65-F5344CB8AC3E}">
        <p14:creationId xmlns:p14="http://schemas.microsoft.com/office/powerpoint/2010/main" val="859141061"/>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9" name="Rectangle 2"/>
          <p:cNvSpPr>
            <a:spLocks noGrp="1" noChangeArrowheads="1"/>
          </p:cNvSpPr>
          <p:nvPr>
            <p:ph type="title"/>
          </p:nvPr>
        </p:nvSpPr>
        <p:spPr/>
        <p:txBody>
          <a:bodyPr/>
          <a:lstStyle/>
          <a:p>
            <a:pPr eaLnBrk="1" hangingPunct="1"/>
            <a:r>
              <a:rPr lang="en-US" dirty="0" smtClean="0"/>
              <a:t>Summary</a:t>
            </a:r>
          </a:p>
        </p:txBody>
      </p:sp>
      <p:sp>
        <p:nvSpPr>
          <p:cNvPr id="72710" name="Rectangle 3"/>
          <p:cNvSpPr>
            <a:spLocks noGrp="1" noChangeArrowheads="1"/>
          </p:cNvSpPr>
          <p:nvPr>
            <p:ph idx="1"/>
          </p:nvPr>
        </p:nvSpPr>
        <p:spPr/>
        <p:txBody>
          <a:bodyPr/>
          <a:lstStyle/>
          <a:p>
            <a:pPr eaLnBrk="1" hangingPunct="1"/>
            <a:r>
              <a:rPr lang="en-US" dirty="0" smtClean="0"/>
              <a:t>Process/methods defined</a:t>
            </a:r>
          </a:p>
          <a:p>
            <a:pPr eaLnBrk="1" hangingPunct="1"/>
            <a:r>
              <a:rPr lang="en-US" dirty="0" smtClean="0"/>
              <a:t>Process frameworks</a:t>
            </a:r>
          </a:p>
          <a:p>
            <a:pPr eaLnBrk="1" hangingPunct="1"/>
            <a:r>
              <a:rPr lang="en-US" dirty="0" smtClean="0"/>
              <a:t>Process problems and myths</a:t>
            </a:r>
          </a:p>
          <a:p>
            <a:pPr eaLnBrk="1" hangingPunct="1"/>
            <a:r>
              <a:rPr lang="en-US" dirty="0" smtClean="0"/>
              <a:t>PSP, TSP, and ACDM</a:t>
            </a:r>
          </a:p>
        </p:txBody>
      </p:sp>
    </p:spTree>
    <p:extLst>
      <p:ext uri="{BB962C8B-B14F-4D97-AF65-F5344CB8AC3E}">
        <p14:creationId xmlns:p14="http://schemas.microsoft.com/office/powerpoint/2010/main" val="3381135239"/>
      </p:ext>
    </p:extLst>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162886" y="2438400"/>
            <a:ext cx="5791200" cy="1930400"/>
          </a:xfrm>
          <a:prstGeom prst="rect">
            <a:avLst/>
          </a:prstGeom>
          <a:noFill/>
          <a:ln w="9525">
            <a:noFill/>
            <a:miter lim="800000"/>
            <a:headEnd/>
            <a:tailEnd/>
          </a:ln>
          <a:effectLst/>
        </p:spPr>
        <p:txBody>
          <a:bodyPr tIns="46154" rIns="92309" bIns="46154" anchor="ctr"/>
          <a:lstStyle/>
          <a:p>
            <a:r>
              <a:rPr lang="en-US" sz="3600" b="1" dirty="0" smtClean="0"/>
              <a:t>Agile Processes</a:t>
            </a:r>
          </a:p>
          <a:p>
            <a:r>
              <a:rPr lang="en-US" sz="3600" b="1" dirty="0" smtClean="0"/>
              <a:t>XP and Scrum</a:t>
            </a:r>
          </a:p>
          <a:p>
            <a:r>
              <a:rPr lang="en-US" sz="2400" b="1" dirty="0" smtClean="0">
                <a:latin typeface="Calibri" panose="020F0502020204030204" pitchFamily="34" charset="0"/>
              </a:rPr>
              <a:t>(Developed </a:t>
            </a:r>
            <a:r>
              <a:rPr lang="en-US" sz="2400" b="1" dirty="0">
                <a:latin typeface="Calibri" panose="020F0502020204030204" pitchFamily="34" charset="0"/>
              </a:rPr>
              <a:t>by David Root) </a:t>
            </a:r>
          </a:p>
          <a:p>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2417746786"/>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dirty="0" smtClean="0"/>
              <a:t>© David Root, 2013, all rights reserved</a:t>
            </a:r>
            <a:endParaRPr lang="en-US" dirty="0"/>
          </a:p>
        </p:txBody>
      </p:sp>
      <p:sp>
        <p:nvSpPr>
          <p:cNvPr id="5" name="Slide Number Placeholder 4"/>
          <p:cNvSpPr>
            <a:spLocks noGrp="1"/>
          </p:cNvSpPr>
          <p:nvPr>
            <p:ph type="sldNum" sz="quarter" idx="11"/>
          </p:nvPr>
        </p:nvSpPr>
        <p:spPr/>
        <p:txBody>
          <a:bodyPr/>
          <a:lstStyle/>
          <a:p>
            <a:pPr>
              <a:defRPr/>
            </a:pPr>
            <a:fld id="{29B516EC-485B-4091-9522-0972E965F9DA}" type="slidenum">
              <a:rPr lang="en-US" smtClean="0"/>
              <a:pPr>
                <a:defRPr/>
              </a:pPr>
              <a:t>66</a:t>
            </a:fld>
            <a:endParaRPr lang="en-US" dirty="0"/>
          </a:p>
        </p:txBody>
      </p:sp>
      <p:sp>
        <p:nvSpPr>
          <p:cNvPr id="6" name="Date Placeholder 5"/>
          <p:cNvSpPr>
            <a:spLocks noGrp="1"/>
          </p:cNvSpPr>
          <p:nvPr>
            <p:ph type="dt" sz="half" idx="12"/>
          </p:nvPr>
        </p:nvSpPr>
        <p:spPr/>
        <p:txBody>
          <a:bodyPr/>
          <a:lstStyle/>
          <a:p>
            <a:pPr>
              <a:defRPr/>
            </a:pPr>
            <a:r>
              <a:rPr lang="en-US" dirty="0" smtClean="0"/>
              <a:t>Managing Software Development</a:t>
            </a:r>
            <a:endParaRPr lang="en-US" dirty="0"/>
          </a:p>
        </p:txBody>
      </p:sp>
      <p:pic>
        <p:nvPicPr>
          <p:cNvPr id="321538" name="Picture 2"/>
          <p:cNvPicPr>
            <a:picLocks noChangeAspect="1" noChangeArrowheads="1"/>
          </p:cNvPicPr>
          <p:nvPr/>
        </p:nvPicPr>
        <p:blipFill>
          <a:blip r:embed="rId3" cstate="print"/>
          <a:srcRect/>
          <a:stretch>
            <a:fillRect/>
          </a:stretch>
        </p:blipFill>
        <p:spPr bwMode="auto">
          <a:xfrm>
            <a:off x="304800" y="533400"/>
            <a:ext cx="8490857" cy="2971800"/>
          </a:xfrm>
          <a:prstGeom prst="rect">
            <a:avLst/>
          </a:prstGeom>
          <a:noFill/>
          <a:ln w="9525">
            <a:noFill/>
            <a:miter lim="800000"/>
            <a:headEnd/>
            <a:tailEnd/>
          </a:ln>
        </p:spPr>
      </p:pic>
      <p:pic>
        <p:nvPicPr>
          <p:cNvPr id="321539" name="Picture 3"/>
          <p:cNvPicPr>
            <a:picLocks noChangeAspect="1" noChangeArrowheads="1"/>
          </p:cNvPicPr>
          <p:nvPr/>
        </p:nvPicPr>
        <p:blipFill>
          <a:blip r:embed="rId4" cstate="print"/>
          <a:srcRect/>
          <a:stretch>
            <a:fillRect/>
          </a:stretch>
        </p:blipFill>
        <p:spPr bwMode="auto">
          <a:xfrm>
            <a:off x="380999" y="3577590"/>
            <a:ext cx="8284029" cy="2899410"/>
          </a:xfrm>
          <a:prstGeom prst="rect">
            <a:avLst/>
          </a:prstGeom>
          <a:noFill/>
          <a:ln w="9525">
            <a:noFill/>
            <a:miter lim="800000"/>
            <a:headEnd/>
            <a:tailEnd/>
          </a:ln>
        </p:spPr>
      </p:pic>
    </p:spTree>
    <p:extLst>
      <p:ext uri="{BB962C8B-B14F-4D97-AF65-F5344CB8AC3E}">
        <p14:creationId xmlns:p14="http://schemas.microsoft.com/office/powerpoint/2010/main" val="386537667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Rectangle 2"/>
          <p:cNvSpPr>
            <a:spLocks noGrp="1" noChangeArrowheads="1"/>
          </p:cNvSpPr>
          <p:nvPr>
            <p:ph type="title"/>
          </p:nvPr>
        </p:nvSpPr>
        <p:spPr/>
        <p:txBody>
          <a:bodyPr/>
          <a:lstStyle/>
          <a:p>
            <a:pPr eaLnBrk="1" hangingPunct="1"/>
            <a:r>
              <a:rPr lang="en-US" dirty="0" smtClean="0"/>
              <a:t>What Is Agile?</a:t>
            </a:r>
          </a:p>
        </p:txBody>
      </p:sp>
      <p:sp>
        <p:nvSpPr>
          <p:cNvPr id="32774" name="Rectangle 3"/>
          <p:cNvSpPr>
            <a:spLocks noGrp="1" noChangeArrowheads="1"/>
          </p:cNvSpPr>
          <p:nvPr>
            <p:ph idx="1"/>
          </p:nvPr>
        </p:nvSpPr>
        <p:spPr/>
        <p:txBody>
          <a:bodyPr/>
          <a:lstStyle/>
          <a:p>
            <a:pPr eaLnBrk="1" hangingPunct="1">
              <a:lnSpc>
                <a:spcPct val="90000"/>
              </a:lnSpc>
              <a:buFont typeface="Wingdings" pitchFamily="2" charset="2"/>
              <a:buNone/>
            </a:pPr>
            <a:r>
              <a:rPr lang="en-US" dirty="0" smtClean="0"/>
              <a:t>Webster’s Dictionary:</a:t>
            </a:r>
          </a:p>
          <a:p>
            <a:pPr algn="ctr" eaLnBrk="1" hangingPunct="1">
              <a:lnSpc>
                <a:spcPct val="90000"/>
              </a:lnSpc>
              <a:buFont typeface="Wingdings" pitchFamily="2" charset="2"/>
              <a:buNone/>
            </a:pPr>
            <a:r>
              <a:rPr lang="en-US" dirty="0" smtClean="0"/>
              <a:t>“Marked by ready ability to move with quick easy grace”</a:t>
            </a:r>
          </a:p>
          <a:p>
            <a:pPr eaLnBrk="1" hangingPunct="1">
              <a:lnSpc>
                <a:spcPct val="90000"/>
              </a:lnSpc>
              <a:buFont typeface="Wingdings" pitchFamily="2" charset="2"/>
              <a:buNone/>
            </a:pPr>
            <a:endParaRPr lang="en-US" sz="2000" u="sng" dirty="0" smtClean="0"/>
          </a:p>
          <a:p>
            <a:pPr>
              <a:lnSpc>
                <a:spcPct val="90000"/>
              </a:lnSpc>
            </a:pPr>
            <a:r>
              <a:rPr lang="en-US" dirty="0"/>
              <a:t>Alistair </a:t>
            </a:r>
            <a:r>
              <a:rPr lang="en-US" dirty="0" smtClean="0"/>
              <a:t>Cockburn (as applied to software development):</a:t>
            </a:r>
          </a:p>
          <a:p>
            <a:pPr eaLnBrk="1" hangingPunct="1">
              <a:lnSpc>
                <a:spcPct val="90000"/>
              </a:lnSpc>
              <a:buFont typeface="Wingdings" pitchFamily="2" charset="2"/>
              <a:buNone/>
            </a:pPr>
            <a:r>
              <a:rPr lang="en-US" dirty="0" smtClean="0"/>
              <a:t>“Ability to change development in response to changing requirements”</a:t>
            </a:r>
            <a:endParaRPr lang="en-US" dirty="0" smtClean="0">
              <a:solidFill>
                <a:schemeClr val="folHlink"/>
              </a:solidFill>
            </a:endParaRPr>
          </a:p>
        </p:txBody>
      </p:sp>
    </p:spTree>
    <p:custDataLst>
      <p:tags r:id="rId1"/>
    </p:custDataLst>
    <p:extLst>
      <p:ext uri="{BB962C8B-B14F-4D97-AF65-F5344CB8AC3E}">
        <p14:creationId xmlns:p14="http://schemas.microsoft.com/office/powerpoint/2010/main" val="483431595"/>
      </p:ext>
    </p:extLst>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3" name="Rectangle 2"/>
          <p:cNvSpPr>
            <a:spLocks noGrp="1" noChangeArrowheads="1"/>
          </p:cNvSpPr>
          <p:nvPr>
            <p:ph type="title"/>
          </p:nvPr>
        </p:nvSpPr>
        <p:spPr/>
        <p:txBody>
          <a:bodyPr/>
          <a:lstStyle/>
          <a:p>
            <a:pPr eaLnBrk="1" hangingPunct="1"/>
            <a:r>
              <a:rPr lang="en-US" dirty="0" smtClean="0"/>
              <a:t>Why Agile Processes?</a:t>
            </a:r>
          </a:p>
        </p:txBody>
      </p:sp>
      <p:sp>
        <p:nvSpPr>
          <p:cNvPr id="58374" name="Rectangle 3"/>
          <p:cNvSpPr>
            <a:spLocks noGrp="1" noChangeArrowheads="1"/>
          </p:cNvSpPr>
          <p:nvPr>
            <p:ph idx="1"/>
          </p:nvPr>
        </p:nvSpPr>
        <p:spPr/>
        <p:txBody>
          <a:bodyPr/>
          <a:lstStyle/>
          <a:p>
            <a:pPr eaLnBrk="1" hangingPunct="1">
              <a:buFont typeface="Wingdings" pitchFamily="2" charset="2"/>
              <a:buNone/>
            </a:pPr>
            <a:r>
              <a:rPr lang="en-US" dirty="0" smtClean="0"/>
              <a:t>What Agile proponents say:</a:t>
            </a:r>
          </a:p>
          <a:p>
            <a:pPr lvl="1" eaLnBrk="1" hangingPunct="1"/>
            <a:r>
              <a:rPr lang="en-US" dirty="0" smtClean="0"/>
              <a:t>Flexibility</a:t>
            </a:r>
          </a:p>
          <a:p>
            <a:pPr lvl="2"/>
            <a:r>
              <a:rPr lang="en-US" dirty="0"/>
              <a:t> </a:t>
            </a:r>
            <a:r>
              <a:rPr lang="en-US" sz="2400" dirty="0" smtClean="0"/>
              <a:t>Market changes</a:t>
            </a:r>
          </a:p>
          <a:p>
            <a:pPr lvl="2"/>
            <a:r>
              <a:rPr lang="en-US" sz="2400" dirty="0" smtClean="0"/>
              <a:t>Technology changes </a:t>
            </a:r>
            <a:r>
              <a:rPr lang="en-US" sz="2400" dirty="0">
                <a:solidFill>
                  <a:srgbClr val="333366"/>
                </a:solidFill>
              </a:rPr>
              <a:t>(Moore’s Law</a:t>
            </a:r>
            <a:r>
              <a:rPr lang="en-US" sz="2400" dirty="0" smtClean="0">
                <a:solidFill>
                  <a:srgbClr val="333366"/>
                </a:solidFill>
              </a:rPr>
              <a:t>)</a:t>
            </a:r>
            <a:endParaRPr lang="en-US" sz="2400" dirty="0" smtClean="0"/>
          </a:p>
          <a:p>
            <a:pPr lvl="2"/>
            <a:r>
              <a:rPr lang="en-US" sz="2400" dirty="0" smtClean="0"/>
              <a:t>Unclear requirements</a:t>
            </a:r>
          </a:p>
          <a:p>
            <a:pPr lvl="1"/>
            <a:r>
              <a:rPr lang="en-US" dirty="0" smtClean="0"/>
              <a:t>More coding, less paper</a:t>
            </a:r>
          </a:p>
          <a:p>
            <a:pPr lvl="1"/>
            <a:r>
              <a:rPr lang="en-US" dirty="0" smtClean="0"/>
              <a:t>Higher quality, quicker </a:t>
            </a:r>
            <a:endParaRPr lang="en-US" dirty="0"/>
          </a:p>
          <a:p>
            <a:pPr marL="283464" lvl="1" indent="0" eaLnBrk="1" hangingPunct="1">
              <a:buNone/>
            </a:pPr>
            <a:endParaRPr lang="en-US" dirty="0" smtClean="0"/>
          </a:p>
        </p:txBody>
      </p:sp>
    </p:spTree>
    <p:custDataLst>
      <p:tags r:id="rId1"/>
    </p:custDataLst>
    <p:extLst>
      <p:ext uri="{BB962C8B-B14F-4D97-AF65-F5344CB8AC3E}">
        <p14:creationId xmlns:p14="http://schemas.microsoft.com/office/powerpoint/2010/main" val="1884507006"/>
      </p:ext>
    </p:extLst>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1" name="Rectangle 2"/>
          <p:cNvSpPr>
            <a:spLocks noGrp="1" noChangeArrowheads="1"/>
          </p:cNvSpPr>
          <p:nvPr>
            <p:ph type="title"/>
          </p:nvPr>
        </p:nvSpPr>
        <p:spPr/>
        <p:txBody>
          <a:bodyPr/>
          <a:lstStyle/>
          <a:p>
            <a:pPr eaLnBrk="1" hangingPunct="1"/>
            <a:r>
              <a:rPr lang="en-US" dirty="0" smtClean="0"/>
              <a:t>But, opponents </a:t>
            </a:r>
            <a:r>
              <a:rPr lang="en-US" dirty="0"/>
              <a:t>s</a:t>
            </a:r>
            <a:r>
              <a:rPr lang="en-US" dirty="0" smtClean="0"/>
              <a:t>ay…</a:t>
            </a:r>
          </a:p>
        </p:txBody>
      </p:sp>
      <p:sp>
        <p:nvSpPr>
          <p:cNvPr id="34822" name="Rectangle 3"/>
          <p:cNvSpPr>
            <a:spLocks noGrp="1" noChangeArrowheads="1"/>
          </p:cNvSpPr>
          <p:nvPr>
            <p:ph idx="1"/>
          </p:nvPr>
        </p:nvSpPr>
        <p:spPr/>
        <p:txBody>
          <a:bodyPr/>
          <a:lstStyle/>
          <a:p>
            <a:pPr eaLnBrk="1" hangingPunct="1">
              <a:lnSpc>
                <a:spcPct val="90000"/>
              </a:lnSpc>
            </a:pPr>
            <a:r>
              <a:rPr lang="en-US" dirty="0" smtClean="0"/>
              <a:t>No plan, no structure</a:t>
            </a:r>
          </a:p>
          <a:p>
            <a:pPr lvl="1" eaLnBrk="1" hangingPunct="1">
              <a:lnSpc>
                <a:spcPct val="90000"/>
              </a:lnSpc>
            </a:pPr>
            <a:r>
              <a:rPr lang="en-US" dirty="0" smtClean="0"/>
              <a:t>Architecture?</a:t>
            </a:r>
          </a:p>
          <a:p>
            <a:pPr lvl="1" eaLnBrk="1" hangingPunct="1">
              <a:lnSpc>
                <a:spcPct val="90000"/>
              </a:lnSpc>
            </a:pPr>
            <a:r>
              <a:rPr lang="en-US" dirty="0" smtClean="0"/>
              <a:t>Easily derailed</a:t>
            </a:r>
          </a:p>
          <a:p>
            <a:pPr lvl="1" eaLnBrk="1" hangingPunct="1">
              <a:lnSpc>
                <a:spcPct val="90000"/>
              </a:lnSpc>
            </a:pPr>
            <a:r>
              <a:rPr lang="en-US" dirty="0" smtClean="0"/>
              <a:t>Focus on short term makes teams lose sight of final goal</a:t>
            </a:r>
          </a:p>
          <a:p>
            <a:pPr eaLnBrk="1" hangingPunct="1">
              <a:lnSpc>
                <a:spcPct val="90000"/>
              </a:lnSpc>
            </a:pPr>
            <a:r>
              <a:rPr lang="en-US" dirty="0" smtClean="0"/>
              <a:t>Inefficient use of developers</a:t>
            </a:r>
          </a:p>
          <a:p>
            <a:pPr lvl="1" eaLnBrk="1" hangingPunct="1">
              <a:lnSpc>
                <a:spcPct val="90000"/>
              </a:lnSpc>
            </a:pPr>
            <a:r>
              <a:rPr lang="en-US" dirty="0" smtClean="0"/>
              <a:t> pair programming</a:t>
            </a:r>
          </a:p>
          <a:p>
            <a:pPr eaLnBrk="1" hangingPunct="1">
              <a:lnSpc>
                <a:spcPct val="90000"/>
              </a:lnSpc>
            </a:pPr>
            <a:r>
              <a:rPr lang="en-US" dirty="0" smtClean="0"/>
              <a:t>No documentation</a:t>
            </a:r>
          </a:p>
          <a:p>
            <a:pPr eaLnBrk="1" hangingPunct="1">
              <a:lnSpc>
                <a:spcPct val="90000"/>
              </a:lnSpc>
            </a:pPr>
            <a:r>
              <a:rPr lang="en-US" dirty="0" smtClean="0"/>
              <a:t>Unrealistic customer involvement</a:t>
            </a:r>
          </a:p>
          <a:p>
            <a:pPr eaLnBrk="1" hangingPunct="1">
              <a:lnSpc>
                <a:spcPct val="90000"/>
              </a:lnSpc>
            </a:pPr>
            <a:endParaRPr lang="en-US" dirty="0" smtClean="0"/>
          </a:p>
        </p:txBody>
      </p:sp>
    </p:spTree>
    <p:custDataLst>
      <p:tags r:id="rId1"/>
    </p:custDataLst>
    <p:extLst>
      <p:ext uri="{BB962C8B-B14F-4D97-AF65-F5344CB8AC3E}">
        <p14:creationId xmlns:p14="http://schemas.microsoft.com/office/powerpoint/2010/main" val="82265867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dirty="0" smtClean="0"/>
              <a:t>Don’t Make </a:t>
            </a:r>
            <a:r>
              <a:rPr lang="en-US" dirty="0"/>
              <a:t>T</a:t>
            </a:r>
            <a:r>
              <a:rPr lang="en-US" dirty="0" smtClean="0"/>
              <a:t>his </a:t>
            </a:r>
            <a:r>
              <a:rPr lang="en-US" dirty="0"/>
              <a:t>T</a:t>
            </a:r>
            <a:r>
              <a:rPr lang="en-US" dirty="0" smtClean="0"/>
              <a:t>oo </a:t>
            </a:r>
            <a:r>
              <a:rPr lang="en-US" dirty="0"/>
              <a:t>H</a:t>
            </a:r>
            <a:r>
              <a:rPr lang="en-US" dirty="0" smtClean="0"/>
              <a:t>ard</a:t>
            </a:r>
          </a:p>
        </p:txBody>
      </p:sp>
      <p:sp>
        <p:nvSpPr>
          <p:cNvPr id="22531" name="Content Placeholder 2"/>
          <p:cNvSpPr>
            <a:spLocks noGrp="1"/>
          </p:cNvSpPr>
          <p:nvPr>
            <p:ph idx="1"/>
          </p:nvPr>
        </p:nvSpPr>
        <p:spPr/>
        <p:txBody>
          <a:bodyPr/>
          <a:lstStyle/>
          <a:p>
            <a:pPr eaLnBrk="1" hangingPunct="1"/>
            <a:r>
              <a:rPr lang="en-US" dirty="0" smtClean="0"/>
              <a:t>Define what you are/will be doing</a:t>
            </a:r>
          </a:p>
          <a:p>
            <a:pPr lvl="1" eaLnBrk="1" hangingPunct="1"/>
            <a:r>
              <a:rPr lang="en-US" dirty="0" smtClean="0"/>
              <a:t>What you need to do vs everything you might want to do</a:t>
            </a:r>
          </a:p>
          <a:p>
            <a:pPr eaLnBrk="1" hangingPunct="1"/>
            <a:r>
              <a:rPr lang="en-US" dirty="0" smtClean="0"/>
              <a:t>Doesn’t have to be a book</a:t>
            </a:r>
          </a:p>
          <a:p>
            <a:pPr lvl="1" eaLnBrk="1" hangingPunct="1"/>
            <a:r>
              <a:rPr lang="en-US" dirty="0" smtClean="0"/>
              <a:t>Checklists can suffice; must be understandable and usable</a:t>
            </a:r>
          </a:p>
          <a:p>
            <a:pPr eaLnBrk="1" hangingPunct="1"/>
            <a:r>
              <a:rPr lang="en-US" dirty="0" smtClean="0"/>
              <a:t>Think of metrics</a:t>
            </a:r>
          </a:p>
          <a:p>
            <a:pPr lvl="1" eaLnBrk="1" hangingPunct="1"/>
            <a:r>
              <a:rPr lang="en-US" dirty="0" smtClean="0"/>
              <a:t> How will you know you did it?</a:t>
            </a:r>
          </a:p>
          <a:p>
            <a:pPr lvl="1" eaLnBrk="1" hangingPunct="1"/>
            <a:r>
              <a:rPr lang="en-US" dirty="0" smtClean="0"/>
              <a:t>Data collection</a:t>
            </a:r>
          </a:p>
          <a:p>
            <a:pPr eaLnBrk="1" hangingPunct="1"/>
            <a:r>
              <a:rPr lang="en-US" dirty="0" smtClean="0"/>
              <a:t>Do you need to measure “how well?”</a:t>
            </a:r>
          </a:p>
          <a:p>
            <a:pPr lvl="1" eaLnBrk="1" hangingPunct="1"/>
            <a:r>
              <a:rPr lang="en-US" dirty="0" smtClean="0"/>
              <a:t> Or just that you did it. You decide</a:t>
            </a:r>
          </a:p>
        </p:txBody>
      </p:sp>
    </p:spTree>
    <p:extLst>
      <p:ext uri="{BB962C8B-B14F-4D97-AF65-F5344CB8AC3E}">
        <p14:creationId xmlns:p14="http://schemas.microsoft.com/office/powerpoint/2010/main" val="621898241"/>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2"/>
          <p:cNvSpPr>
            <a:spLocks noGrp="1" noChangeArrowheads="1"/>
          </p:cNvSpPr>
          <p:nvPr>
            <p:ph type="title"/>
          </p:nvPr>
        </p:nvSpPr>
        <p:spPr/>
        <p:txBody>
          <a:bodyPr/>
          <a:lstStyle/>
          <a:p>
            <a:pPr eaLnBrk="1" hangingPunct="1"/>
            <a:r>
              <a:rPr lang="en-US" dirty="0" smtClean="0"/>
              <a:t>Today</a:t>
            </a:r>
          </a:p>
        </p:txBody>
      </p:sp>
      <p:sp>
        <p:nvSpPr>
          <p:cNvPr id="35846" name="Rectangle 3"/>
          <p:cNvSpPr>
            <a:spLocks noGrp="1" noChangeArrowheads="1"/>
          </p:cNvSpPr>
          <p:nvPr>
            <p:ph idx="1"/>
          </p:nvPr>
        </p:nvSpPr>
        <p:spPr>
          <a:noFill/>
        </p:spPr>
        <p:txBody>
          <a:bodyPr/>
          <a:lstStyle/>
          <a:p>
            <a:pPr eaLnBrk="1" hangingPunct="1">
              <a:lnSpc>
                <a:spcPct val="90000"/>
              </a:lnSpc>
              <a:buFont typeface="Wingdings" pitchFamily="2" charset="2"/>
              <a:buNone/>
            </a:pPr>
            <a:r>
              <a:rPr lang="en-US" dirty="0" smtClean="0"/>
              <a:t>“ More than two thirds of all corporate IT organizations will use some form of agile software development process in the next 18 months.” </a:t>
            </a:r>
            <a:r>
              <a:rPr lang="en-US" sz="2000" i="1" dirty="0" smtClean="0"/>
              <a:t>Giga Information Group Inc., 2002</a:t>
            </a:r>
          </a:p>
          <a:p>
            <a:pPr algn="r" eaLnBrk="1" hangingPunct="1">
              <a:lnSpc>
                <a:spcPct val="90000"/>
              </a:lnSpc>
              <a:buFont typeface="Wingdings" pitchFamily="2" charset="2"/>
              <a:buNone/>
            </a:pPr>
            <a:endParaRPr lang="en-US" sz="2000" dirty="0" smtClean="0"/>
          </a:p>
          <a:p>
            <a:pPr eaLnBrk="1" hangingPunct="1">
              <a:lnSpc>
                <a:spcPct val="90000"/>
              </a:lnSpc>
            </a:pPr>
            <a:r>
              <a:rPr lang="en-US" dirty="0" smtClean="0"/>
              <a:t>Cutter Report “Agile vs. Heavy”</a:t>
            </a:r>
          </a:p>
          <a:p>
            <a:pPr eaLnBrk="1" hangingPunct="1">
              <a:lnSpc>
                <a:spcPct val="90000"/>
              </a:lnSpc>
            </a:pPr>
            <a:endParaRPr lang="en-US" dirty="0" smtClean="0"/>
          </a:p>
          <a:p>
            <a:pPr eaLnBrk="1" hangingPunct="1">
              <a:lnSpc>
                <a:spcPct val="90000"/>
              </a:lnSpc>
            </a:pPr>
            <a:r>
              <a:rPr lang="en-US" dirty="0" smtClean="0"/>
              <a:t>Use is increasing.</a:t>
            </a:r>
          </a:p>
          <a:p>
            <a:pPr algn="r" eaLnBrk="1" hangingPunct="1">
              <a:lnSpc>
                <a:spcPct val="90000"/>
              </a:lnSpc>
              <a:buFont typeface="Wingdings" pitchFamily="2" charset="2"/>
              <a:buNone/>
            </a:pPr>
            <a:endParaRPr lang="en-US" sz="2800" dirty="0" smtClean="0"/>
          </a:p>
        </p:txBody>
      </p:sp>
    </p:spTree>
    <p:custDataLst>
      <p:tags r:id="rId1"/>
    </p:custDataLst>
    <p:extLst>
      <p:ext uri="{BB962C8B-B14F-4D97-AF65-F5344CB8AC3E}">
        <p14:creationId xmlns:p14="http://schemas.microsoft.com/office/powerpoint/2010/main" val="3551386793"/>
      </p:ext>
    </p:extLst>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Rectangle 2"/>
          <p:cNvSpPr>
            <a:spLocks noGrp="1" noChangeArrowheads="1"/>
          </p:cNvSpPr>
          <p:nvPr>
            <p:ph type="title"/>
          </p:nvPr>
        </p:nvSpPr>
        <p:spPr/>
        <p:txBody>
          <a:bodyPr/>
          <a:lstStyle/>
          <a:p>
            <a:pPr eaLnBrk="1" hangingPunct="1"/>
            <a:r>
              <a:rPr lang="en-US" dirty="0" smtClean="0"/>
              <a:t>Agile Processes</a:t>
            </a:r>
            <a:r>
              <a:rPr lang="en-US" b="0" dirty="0" smtClean="0"/>
              <a:t/>
            </a:r>
            <a:br>
              <a:rPr lang="en-US" b="0" dirty="0" smtClean="0"/>
            </a:br>
            <a:r>
              <a:rPr lang="en-US" sz="2400" b="0" dirty="0" smtClean="0"/>
              <a:t>From Agile Alliance</a:t>
            </a:r>
          </a:p>
        </p:txBody>
      </p:sp>
      <p:sp>
        <p:nvSpPr>
          <p:cNvPr id="36870" name="Rectangle 3"/>
          <p:cNvSpPr>
            <a:spLocks noGrp="1" noChangeArrowheads="1"/>
          </p:cNvSpPr>
          <p:nvPr>
            <p:ph type="body" sz="half" idx="1"/>
          </p:nvPr>
        </p:nvSpPr>
        <p:spPr/>
        <p:txBody>
          <a:bodyPr/>
          <a:lstStyle/>
          <a:p>
            <a:pPr eaLnBrk="1" hangingPunct="1">
              <a:lnSpc>
                <a:spcPct val="90000"/>
              </a:lnSpc>
            </a:pPr>
            <a:r>
              <a:rPr lang="en-US" b="1" dirty="0" smtClean="0">
                <a:solidFill>
                  <a:srgbClr val="666699"/>
                </a:solidFill>
              </a:rPr>
              <a:t>XP</a:t>
            </a:r>
            <a:endParaRPr lang="en-US" dirty="0" smtClean="0">
              <a:solidFill>
                <a:srgbClr val="666699"/>
              </a:solidFill>
            </a:endParaRPr>
          </a:p>
          <a:p>
            <a:pPr eaLnBrk="1" hangingPunct="1">
              <a:lnSpc>
                <a:spcPct val="90000"/>
              </a:lnSpc>
            </a:pPr>
            <a:r>
              <a:rPr lang="en-US" b="1" dirty="0" smtClean="0">
                <a:solidFill>
                  <a:srgbClr val="666699"/>
                </a:solidFill>
              </a:rPr>
              <a:t>Scrum</a:t>
            </a:r>
          </a:p>
          <a:p>
            <a:pPr eaLnBrk="1" hangingPunct="1">
              <a:lnSpc>
                <a:spcPct val="90000"/>
              </a:lnSpc>
            </a:pPr>
            <a:r>
              <a:rPr lang="en-US" dirty="0" smtClean="0"/>
              <a:t>Crystal</a:t>
            </a:r>
          </a:p>
          <a:p>
            <a:pPr eaLnBrk="1" hangingPunct="1">
              <a:lnSpc>
                <a:spcPct val="90000"/>
              </a:lnSpc>
            </a:pPr>
            <a:r>
              <a:rPr lang="en-US" dirty="0" smtClean="0"/>
              <a:t>Feature Driven</a:t>
            </a:r>
          </a:p>
          <a:p>
            <a:pPr eaLnBrk="1" hangingPunct="1">
              <a:lnSpc>
                <a:spcPct val="90000"/>
              </a:lnSpc>
            </a:pPr>
            <a:r>
              <a:rPr lang="en-US" dirty="0" smtClean="0"/>
              <a:t>Open Source Software Develop</a:t>
            </a:r>
          </a:p>
        </p:txBody>
      </p:sp>
      <p:sp>
        <p:nvSpPr>
          <p:cNvPr id="36871" name="Rectangle 4"/>
          <p:cNvSpPr>
            <a:spLocks noGrp="1" noChangeArrowheads="1"/>
          </p:cNvSpPr>
          <p:nvPr>
            <p:ph sz="half" idx="2"/>
          </p:nvPr>
        </p:nvSpPr>
        <p:spPr/>
        <p:txBody>
          <a:bodyPr/>
          <a:lstStyle/>
          <a:p>
            <a:pPr eaLnBrk="1" hangingPunct="1">
              <a:lnSpc>
                <a:spcPct val="90000"/>
              </a:lnSpc>
            </a:pPr>
            <a:r>
              <a:rPr lang="en-US" b="1" dirty="0" smtClean="0">
                <a:solidFill>
                  <a:srgbClr val="666699"/>
                </a:solidFill>
              </a:rPr>
              <a:t>RUP</a:t>
            </a:r>
          </a:p>
          <a:p>
            <a:pPr eaLnBrk="1" hangingPunct="1">
              <a:lnSpc>
                <a:spcPct val="90000"/>
              </a:lnSpc>
            </a:pPr>
            <a:r>
              <a:rPr lang="en-US" dirty="0" smtClean="0"/>
              <a:t>Dynamic Systems Develop Method</a:t>
            </a:r>
          </a:p>
          <a:p>
            <a:pPr eaLnBrk="1" hangingPunct="1">
              <a:lnSpc>
                <a:spcPct val="90000"/>
              </a:lnSpc>
            </a:pPr>
            <a:r>
              <a:rPr lang="en-US" dirty="0" smtClean="0"/>
              <a:t>Adaptive Software Develop</a:t>
            </a:r>
          </a:p>
          <a:p>
            <a:pPr eaLnBrk="1" hangingPunct="1">
              <a:lnSpc>
                <a:spcPct val="90000"/>
              </a:lnSpc>
            </a:pPr>
            <a:r>
              <a:rPr lang="en-US" dirty="0" smtClean="0"/>
              <a:t>Synch and stabilize</a:t>
            </a:r>
          </a:p>
          <a:p>
            <a:pPr eaLnBrk="1" hangingPunct="1">
              <a:lnSpc>
                <a:spcPct val="90000"/>
              </a:lnSpc>
              <a:buFont typeface="Wingdings" pitchFamily="2" charset="2"/>
              <a:buNone/>
            </a:pPr>
            <a:endParaRPr lang="en-US" dirty="0" smtClean="0"/>
          </a:p>
        </p:txBody>
      </p:sp>
      <p:sp>
        <p:nvSpPr>
          <p:cNvPr id="36872" name="Text Box 5"/>
          <p:cNvSpPr txBox="1">
            <a:spLocks noChangeArrowheads="1"/>
          </p:cNvSpPr>
          <p:nvPr/>
        </p:nvSpPr>
        <p:spPr bwMode="auto">
          <a:xfrm>
            <a:off x="2819400" y="4778188"/>
            <a:ext cx="5029200" cy="1160463"/>
          </a:xfrm>
          <a:prstGeom prst="rect">
            <a:avLst/>
          </a:prstGeom>
          <a:noFill/>
          <a:ln w="9525">
            <a:noFill/>
            <a:miter lim="800000"/>
            <a:headEnd/>
            <a:tailEnd/>
          </a:ln>
        </p:spPr>
        <p:txBody>
          <a:bodyPr>
            <a:spAutoFit/>
          </a:bodyPr>
          <a:lstStyle/>
          <a:p>
            <a:pPr eaLnBrk="1" hangingPunct="1">
              <a:spcBef>
                <a:spcPct val="50000"/>
              </a:spcBef>
              <a:buClr>
                <a:schemeClr val="bg2"/>
              </a:buClr>
            </a:pPr>
            <a:r>
              <a:rPr lang="en-US" sz="2800" b="0" dirty="0" smtClean="0">
                <a:latin typeface="Calibri" panose="020F0502020204030204" pitchFamily="34" charset="0"/>
              </a:rPr>
              <a:t>Agile </a:t>
            </a:r>
            <a:r>
              <a:rPr lang="en-US" sz="2800" b="0" dirty="0">
                <a:latin typeface="Calibri" panose="020F0502020204030204" pitchFamily="34" charset="0"/>
              </a:rPr>
              <a:t>Modeling</a:t>
            </a:r>
          </a:p>
          <a:p>
            <a:pPr eaLnBrk="1" hangingPunct="1">
              <a:spcBef>
                <a:spcPct val="50000"/>
              </a:spcBef>
              <a:buClr>
                <a:schemeClr val="bg2"/>
              </a:buClr>
            </a:pPr>
            <a:r>
              <a:rPr lang="en-US" sz="2800" b="0" dirty="0" smtClean="0">
                <a:latin typeface="Calibri" panose="020F0502020204030204" pitchFamily="34" charset="0"/>
              </a:rPr>
              <a:t>Pragmatic </a:t>
            </a:r>
            <a:r>
              <a:rPr lang="en-US" sz="2800" b="0" dirty="0">
                <a:latin typeface="Calibri" panose="020F0502020204030204" pitchFamily="34" charset="0"/>
              </a:rPr>
              <a:t>Programming</a:t>
            </a:r>
          </a:p>
        </p:txBody>
      </p:sp>
    </p:spTree>
    <p:custDataLst>
      <p:tags r:id="rId1"/>
    </p:custDataLst>
    <p:extLst>
      <p:ext uri="{BB962C8B-B14F-4D97-AF65-F5344CB8AC3E}">
        <p14:creationId xmlns:p14="http://schemas.microsoft.com/office/powerpoint/2010/main" val="3547549101"/>
      </p:ext>
    </p:extLst>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2"/>
          <p:cNvSpPr>
            <a:spLocks noGrp="1" noChangeArrowheads="1"/>
          </p:cNvSpPr>
          <p:nvPr>
            <p:ph type="title"/>
          </p:nvPr>
        </p:nvSpPr>
        <p:spPr/>
        <p:txBody>
          <a:bodyPr/>
          <a:lstStyle/>
          <a:p>
            <a:r>
              <a:rPr lang="en-US" dirty="0" smtClean="0"/>
              <a:t>Common Characteristics -1</a:t>
            </a:r>
            <a:r>
              <a:rPr lang="en-US" b="0" dirty="0" smtClean="0"/>
              <a:t/>
            </a:r>
            <a:br>
              <a:rPr lang="en-US" b="0" dirty="0" smtClean="0"/>
            </a:br>
            <a:r>
              <a:rPr lang="en-US" sz="2800" b="0" dirty="0"/>
              <a:t>From Agile Alliance</a:t>
            </a:r>
            <a:endParaRPr lang="en-US" sz="2800" b="0" i="1" dirty="0" smtClean="0">
              <a:solidFill>
                <a:schemeClr val="bg2"/>
              </a:solidFill>
            </a:endParaRPr>
          </a:p>
        </p:txBody>
      </p:sp>
      <p:sp>
        <p:nvSpPr>
          <p:cNvPr id="37894" name="Rectangle 3"/>
          <p:cNvSpPr>
            <a:spLocks noGrp="1" noChangeArrowheads="1"/>
          </p:cNvSpPr>
          <p:nvPr>
            <p:ph idx="1"/>
          </p:nvPr>
        </p:nvSpPr>
        <p:spPr/>
        <p:txBody>
          <a:bodyPr/>
          <a:lstStyle/>
          <a:p>
            <a:pPr eaLnBrk="1" hangingPunct="1">
              <a:lnSpc>
                <a:spcPct val="90000"/>
              </a:lnSpc>
            </a:pPr>
            <a:r>
              <a:rPr lang="en-US" dirty="0" smtClean="0"/>
              <a:t>Individuals and Interactions </a:t>
            </a:r>
            <a:r>
              <a:rPr lang="en-US" b="1" u="sng" dirty="0" smtClean="0">
                <a:solidFill>
                  <a:srgbClr val="666699"/>
                </a:solidFill>
              </a:rPr>
              <a:t>over</a:t>
            </a:r>
            <a:r>
              <a:rPr lang="en-US" dirty="0" smtClean="0"/>
              <a:t> Processes and Tools </a:t>
            </a:r>
          </a:p>
          <a:p>
            <a:pPr lvl="1" eaLnBrk="1" hangingPunct="1">
              <a:lnSpc>
                <a:spcPct val="90000"/>
              </a:lnSpc>
            </a:pPr>
            <a:r>
              <a:rPr lang="en-US" dirty="0" smtClean="0"/>
              <a:t>Team dynamics</a:t>
            </a:r>
          </a:p>
          <a:p>
            <a:pPr lvl="2" eaLnBrk="1" hangingPunct="1">
              <a:lnSpc>
                <a:spcPct val="90000"/>
              </a:lnSpc>
            </a:pPr>
            <a:r>
              <a:rPr lang="en-US" sz="1800" dirty="0" smtClean="0"/>
              <a:t> </a:t>
            </a:r>
            <a:r>
              <a:rPr lang="en-US" sz="2400" dirty="0" smtClean="0"/>
              <a:t>experience mix, team size</a:t>
            </a:r>
          </a:p>
          <a:p>
            <a:pPr lvl="1" eaLnBrk="1" hangingPunct="1">
              <a:lnSpc>
                <a:spcPct val="90000"/>
              </a:lnSpc>
            </a:pPr>
            <a:r>
              <a:rPr lang="en-US" dirty="0" smtClean="0"/>
              <a:t>Physical workspace, communality, meetings</a:t>
            </a:r>
          </a:p>
          <a:p>
            <a:pPr eaLnBrk="1" hangingPunct="1">
              <a:lnSpc>
                <a:spcPct val="90000"/>
              </a:lnSpc>
            </a:pPr>
            <a:r>
              <a:rPr lang="en-US" dirty="0" smtClean="0"/>
              <a:t>Working Software </a:t>
            </a:r>
            <a:r>
              <a:rPr lang="en-US" b="1" u="sng" dirty="0" smtClean="0">
                <a:solidFill>
                  <a:srgbClr val="666699"/>
                </a:solidFill>
              </a:rPr>
              <a:t>over</a:t>
            </a:r>
            <a:r>
              <a:rPr lang="en-US" dirty="0" smtClean="0"/>
              <a:t> Comprehensive Documentation</a:t>
            </a:r>
          </a:p>
          <a:p>
            <a:pPr lvl="1" eaLnBrk="1" hangingPunct="1">
              <a:lnSpc>
                <a:spcPct val="90000"/>
              </a:lnSpc>
            </a:pPr>
            <a:r>
              <a:rPr lang="en-US" dirty="0" smtClean="0"/>
              <a:t>Code primary artifact</a:t>
            </a:r>
          </a:p>
          <a:p>
            <a:pPr lvl="1" eaLnBrk="1" hangingPunct="1">
              <a:lnSpc>
                <a:spcPct val="90000"/>
              </a:lnSpc>
            </a:pPr>
            <a:r>
              <a:rPr lang="en-US" dirty="0" smtClean="0"/>
              <a:t>Iterative (subscription)</a:t>
            </a:r>
          </a:p>
          <a:p>
            <a:pPr lvl="1" eaLnBrk="1" hangingPunct="1">
              <a:lnSpc>
                <a:spcPct val="90000"/>
              </a:lnSpc>
            </a:pPr>
            <a:r>
              <a:rPr lang="en-US" dirty="0" smtClean="0"/>
              <a:t>Value to the customer</a:t>
            </a:r>
          </a:p>
          <a:p>
            <a:pPr lvl="1" eaLnBrk="1" hangingPunct="1">
              <a:lnSpc>
                <a:spcPct val="90000"/>
              </a:lnSpc>
            </a:pPr>
            <a:r>
              <a:rPr lang="en-US" dirty="0" smtClean="0"/>
              <a:t>QA inherent</a:t>
            </a:r>
          </a:p>
          <a:p>
            <a:pPr lvl="1" eaLnBrk="1" hangingPunct="1">
              <a:lnSpc>
                <a:spcPct val="90000"/>
              </a:lnSpc>
            </a:pPr>
            <a:endParaRPr lang="en-US" sz="2000" dirty="0" smtClean="0"/>
          </a:p>
        </p:txBody>
      </p:sp>
    </p:spTree>
    <p:custDataLst>
      <p:tags r:id="rId1"/>
    </p:custDataLst>
    <p:extLst>
      <p:ext uri="{BB962C8B-B14F-4D97-AF65-F5344CB8AC3E}">
        <p14:creationId xmlns:p14="http://schemas.microsoft.com/office/powerpoint/2010/main" val="45726731"/>
      </p:ext>
    </p:extLst>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7" name="Rectangle 2"/>
          <p:cNvSpPr>
            <a:spLocks noGrp="1" noChangeArrowheads="1"/>
          </p:cNvSpPr>
          <p:nvPr>
            <p:ph type="title"/>
          </p:nvPr>
        </p:nvSpPr>
        <p:spPr/>
        <p:txBody>
          <a:bodyPr/>
          <a:lstStyle/>
          <a:p>
            <a:r>
              <a:rPr lang="en-US" b="1" dirty="0" smtClean="0"/>
              <a:t>Common Characteristics -2</a:t>
            </a:r>
            <a:r>
              <a:rPr lang="en-US" dirty="0" smtClean="0"/>
              <a:t/>
            </a:r>
            <a:br>
              <a:rPr lang="en-US" dirty="0" smtClean="0"/>
            </a:br>
            <a:r>
              <a:rPr lang="en-US" sz="2800" b="0" dirty="0"/>
              <a:t>From Agile Alliance</a:t>
            </a:r>
            <a:endParaRPr lang="en-US" sz="2800" i="1" dirty="0" smtClean="0">
              <a:solidFill>
                <a:schemeClr val="bg2"/>
              </a:solidFill>
            </a:endParaRPr>
          </a:p>
        </p:txBody>
      </p:sp>
      <p:sp>
        <p:nvSpPr>
          <p:cNvPr id="38918" name="Rectangle 3"/>
          <p:cNvSpPr>
            <a:spLocks noGrp="1" noChangeArrowheads="1"/>
          </p:cNvSpPr>
          <p:nvPr>
            <p:ph idx="1"/>
          </p:nvPr>
        </p:nvSpPr>
        <p:spPr/>
        <p:txBody>
          <a:bodyPr/>
          <a:lstStyle/>
          <a:p>
            <a:pPr eaLnBrk="1" hangingPunct="1">
              <a:lnSpc>
                <a:spcPct val="90000"/>
              </a:lnSpc>
            </a:pPr>
            <a:r>
              <a:rPr lang="en-US" dirty="0" smtClean="0"/>
              <a:t>Customer Collaboration </a:t>
            </a:r>
            <a:r>
              <a:rPr lang="en-US" b="1" u="sng" dirty="0" smtClean="0">
                <a:solidFill>
                  <a:srgbClr val="666699"/>
                </a:solidFill>
              </a:rPr>
              <a:t>over </a:t>
            </a:r>
            <a:r>
              <a:rPr lang="en-US" dirty="0" smtClean="0"/>
              <a:t>Contract Negotiation</a:t>
            </a:r>
          </a:p>
          <a:p>
            <a:pPr lvl="1" eaLnBrk="1" hangingPunct="1">
              <a:lnSpc>
                <a:spcPct val="90000"/>
              </a:lnSpc>
            </a:pPr>
            <a:r>
              <a:rPr lang="en-US" dirty="0" smtClean="0"/>
              <a:t>Customer onsite (involved/knowledgeable)</a:t>
            </a:r>
          </a:p>
          <a:p>
            <a:pPr lvl="1" eaLnBrk="1" hangingPunct="1">
              <a:lnSpc>
                <a:spcPct val="90000"/>
              </a:lnSpc>
            </a:pPr>
            <a:r>
              <a:rPr lang="en-US" dirty="0" smtClean="0"/>
              <a:t>Requirements-centric</a:t>
            </a:r>
          </a:p>
          <a:p>
            <a:pPr lvl="1" eaLnBrk="1" hangingPunct="1">
              <a:lnSpc>
                <a:spcPct val="90000"/>
              </a:lnSpc>
            </a:pPr>
            <a:r>
              <a:rPr lang="en-US" dirty="0" smtClean="0"/>
              <a:t>Rapid return of perceived value</a:t>
            </a:r>
          </a:p>
          <a:p>
            <a:pPr lvl="1" eaLnBrk="1" hangingPunct="1">
              <a:lnSpc>
                <a:spcPct val="90000"/>
              </a:lnSpc>
            </a:pPr>
            <a:r>
              <a:rPr lang="en-US" dirty="0" smtClean="0"/>
              <a:t>Customer expectation </a:t>
            </a:r>
            <a:r>
              <a:rPr lang="en-US" dirty="0"/>
              <a:t>m</a:t>
            </a:r>
            <a:r>
              <a:rPr lang="en-US" dirty="0" smtClean="0"/>
              <a:t>anagement</a:t>
            </a:r>
          </a:p>
          <a:p>
            <a:pPr eaLnBrk="1" hangingPunct="1">
              <a:lnSpc>
                <a:spcPct val="90000"/>
              </a:lnSpc>
            </a:pPr>
            <a:r>
              <a:rPr lang="en-US" dirty="0" smtClean="0"/>
              <a:t>Responding to Change </a:t>
            </a:r>
            <a:r>
              <a:rPr lang="en-US" b="1" u="sng" dirty="0" smtClean="0">
                <a:solidFill>
                  <a:srgbClr val="666699"/>
                </a:solidFill>
              </a:rPr>
              <a:t>over</a:t>
            </a:r>
            <a:r>
              <a:rPr lang="en-US" dirty="0" smtClean="0">
                <a:solidFill>
                  <a:schemeClr val="hlink"/>
                </a:solidFill>
              </a:rPr>
              <a:t> </a:t>
            </a:r>
            <a:r>
              <a:rPr lang="en-US" dirty="0" smtClean="0"/>
              <a:t>Following a Plan</a:t>
            </a:r>
          </a:p>
          <a:p>
            <a:pPr lvl="1" eaLnBrk="1" hangingPunct="1">
              <a:lnSpc>
                <a:spcPct val="90000"/>
              </a:lnSpc>
            </a:pPr>
            <a:r>
              <a:rPr lang="en-US" dirty="0" smtClean="0"/>
              <a:t>Developer/customer team</a:t>
            </a:r>
          </a:p>
          <a:p>
            <a:pPr lvl="1" eaLnBrk="1" hangingPunct="1">
              <a:lnSpc>
                <a:spcPct val="90000"/>
              </a:lnSpc>
            </a:pPr>
            <a:r>
              <a:rPr lang="en-US" dirty="0" smtClean="0"/>
              <a:t>Emergent requirements</a:t>
            </a:r>
          </a:p>
          <a:p>
            <a:pPr lvl="1" eaLnBrk="1" hangingPunct="1">
              <a:lnSpc>
                <a:spcPct val="90000"/>
              </a:lnSpc>
            </a:pPr>
            <a:r>
              <a:rPr lang="en-US" dirty="0" smtClean="0"/>
              <a:t>Short iterations</a:t>
            </a:r>
          </a:p>
          <a:p>
            <a:pPr lvl="2">
              <a:lnSpc>
                <a:spcPct val="90000"/>
              </a:lnSpc>
            </a:pPr>
            <a:r>
              <a:rPr lang="en-US" sz="2400" dirty="0" smtClean="0"/>
              <a:t>Smaller changes</a:t>
            </a:r>
          </a:p>
          <a:p>
            <a:pPr lvl="1" eaLnBrk="1" hangingPunct="1">
              <a:lnSpc>
                <a:spcPct val="90000"/>
              </a:lnSpc>
            </a:pPr>
            <a:r>
              <a:rPr lang="en-US" dirty="0" smtClean="0"/>
              <a:t>Adaptation</a:t>
            </a:r>
          </a:p>
          <a:p>
            <a:pPr lvl="1" eaLnBrk="1" hangingPunct="1">
              <a:lnSpc>
                <a:spcPct val="90000"/>
              </a:lnSpc>
            </a:pPr>
            <a:endParaRPr lang="en-US" sz="2000" b="1" i="1" dirty="0" smtClean="0"/>
          </a:p>
        </p:txBody>
      </p:sp>
    </p:spTree>
    <p:custDataLst>
      <p:tags r:id="rId1"/>
    </p:custDataLst>
    <p:extLst>
      <p:ext uri="{BB962C8B-B14F-4D97-AF65-F5344CB8AC3E}">
        <p14:creationId xmlns:p14="http://schemas.microsoft.com/office/powerpoint/2010/main" val="1008540193"/>
      </p:ext>
    </p:extLst>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1" name="Rectangle 2"/>
          <p:cNvSpPr>
            <a:spLocks noGrp="1" noChangeArrowheads="1"/>
          </p:cNvSpPr>
          <p:nvPr>
            <p:ph type="title"/>
          </p:nvPr>
        </p:nvSpPr>
        <p:spPr/>
        <p:txBody>
          <a:bodyPr/>
          <a:lstStyle/>
          <a:p>
            <a:pPr eaLnBrk="1" hangingPunct="1"/>
            <a:r>
              <a:rPr lang="en-US" dirty="0" smtClean="0"/>
              <a:t>Weaknesses</a:t>
            </a:r>
          </a:p>
        </p:txBody>
      </p:sp>
      <p:sp>
        <p:nvSpPr>
          <p:cNvPr id="39942" name="Rectangle 3"/>
          <p:cNvSpPr>
            <a:spLocks noGrp="1" noChangeArrowheads="1"/>
          </p:cNvSpPr>
          <p:nvPr>
            <p:ph idx="1"/>
          </p:nvPr>
        </p:nvSpPr>
        <p:spPr/>
        <p:txBody>
          <a:bodyPr/>
          <a:lstStyle/>
          <a:p>
            <a:pPr eaLnBrk="1" hangingPunct="1">
              <a:lnSpc>
                <a:spcPct val="90000"/>
              </a:lnSpc>
            </a:pPr>
            <a:r>
              <a:rPr lang="en-US" dirty="0" smtClean="0"/>
              <a:t>Communication is critical</a:t>
            </a:r>
          </a:p>
          <a:p>
            <a:pPr eaLnBrk="1" hangingPunct="1">
              <a:lnSpc>
                <a:spcPct val="90000"/>
              </a:lnSpc>
            </a:pPr>
            <a:r>
              <a:rPr lang="en-US" dirty="0" smtClean="0"/>
              <a:t>Projects with non-decomposability/coupled </a:t>
            </a:r>
            <a:r>
              <a:rPr lang="en-US" dirty="0"/>
              <a:t>f</a:t>
            </a:r>
            <a:r>
              <a:rPr lang="en-US" dirty="0" smtClean="0"/>
              <a:t>unctionality</a:t>
            </a:r>
          </a:p>
          <a:p>
            <a:pPr eaLnBrk="1" hangingPunct="1">
              <a:lnSpc>
                <a:spcPct val="90000"/>
              </a:lnSpc>
            </a:pPr>
            <a:r>
              <a:rPr lang="en-US" dirty="0" smtClean="0"/>
              <a:t>Scalability</a:t>
            </a:r>
          </a:p>
          <a:p>
            <a:pPr eaLnBrk="1" hangingPunct="1">
              <a:lnSpc>
                <a:spcPct val="90000"/>
              </a:lnSpc>
            </a:pPr>
            <a:r>
              <a:rPr lang="en-US" dirty="0" smtClean="0"/>
              <a:t>Architecture?</a:t>
            </a:r>
          </a:p>
          <a:p>
            <a:pPr eaLnBrk="1" hangingPunct="1">
              <a:lnSpc>
                <a:spcPct val="90000"/>
              </a:lnSpc>
            </a:pPr>
            <a:r>
              <a:rPr lang="en-US" dirty="0" smtClean="0"/>
              <a:t>Reliance on </a:t>
            </a:r>
            <a:r>
              <a:rPr lang="en-US" dirty="0"/>
              <a:t>c</a:t>
            </a:r>
            <a:r>
              <a:rPr lang="en-US" dirty="0" smtClean="0"/>
              <a:t>orporate knowledge</a:t>
            </a:r>
          </a:p>
          <a:p>
            <a:pPr lvl="1" eaLnBrk="1" hangingPunct="1">
              <a:lnSpc>
                <a:spcPct val="90000"/>
              </a:lnSpc>
            </a:pPr>
            <a:r>
              <a:rPr lang="en-US" dirty="0" smtClean="0"/>
              <a:t>Document at end</a:t>
            </a:r>
          </a:p>
          <a:p>
            <a:pPr eaLnBrk="1" hangingPunct="1">
              <a:lnSpc>
                <a:spcPct val="90000"/>
              </a:lnSpc>
            </a:pPr>
            <a:r>
              <a:rPr lang="en-US" dirty="0" smtClean="0"/>
              <a:t>“Green field” development vs. legacy extension or modification</a:t>
            </a:r>
          </a:p>
          <a:p>
            <a:pPr eaLnBrk="1" hangingPunct="1">
              <a:lnSpc>
                <a:spcPct val="90000"/>
              </a:lnSpc>
            </a:pPr>
            <a:r>
              <a:rPr lang="en-US" b="1" dirty="0" smtClean="0"/>
              <a:t>Used as an excuse to not do process</a:t>
            </a:r>
          </a:p>
          <a:p>
            <a:pPr eaLnBrk="1" hangingPunct="1">
              <a:lnSpc>
                <a:spcPct val="90000"/>
              </a:lnSpc>
            </a:pPr>
            <a:endParaRPr lang="en-US" dirty="0" smtClean="0"/>
          </a:p>
        </p:txBody>
      </p:sp>
    </p:spTree>
    <p:custDataLst>
      <p:tags r:id="rId1"/>
    </p:custDataLst>
    <p:extLst>
      <p:ext uri="{BB962C8B-B14F-4D97-AF65-F5344CB8AC3E}">
        <p14:creationId xmlns:p14="http://schemas.microsoft.com/office/powerpoint/2010/main" val="1221688805"/>
      </p:ext>
    </p:extLst>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5" name="Rectangle 2"/>
          <p:cNvSpPr>
            <a:spLocks noGrp="1" noChangeArrowheads="1"/>
          </p:cNvSpPr>
          <p:nvPr>
            <p:ph type="title"/>
          </p:nvPr>
        </p:nvSpPr>
        <p:spPr/>
        <p:txBody>
          <a:bodyPr/>
          <a:lstStyle/>
          <a:p>
            <a:pPr eaLnBrk="1" hangingPunct="1"/>
            <a:r>
              <a:rPr lang="en-US" dirty="0" smtClean="0"/>
              <a:t>More Weaknesses…</a:t>
            </a:r>
          </a:p>
        </p:txBody>
      </p:sp>
      <p:sp>
        <p:nvSpPr>
          <p:cNvPr id="40966" name="Rectangle 3"/>
          <p:cNvSpPr>
            <a:spLocks noGrp="1" noChangeArrowheads="1"/>
          </p:cNvSpPr>
          <p:nvPr>
            <p:ph idx="1"/>
          </p:nvPr>
        </p:nvSpPr>
        <p:spPr/>
        <p:txBody>
          <a:bodyPr/>
          <a:lstStyle/>
          <a:p>
            <a:pPr eaLnBrk="1" hangingPunct="1">
              <a:lnSpc>
                <a:spcPct val="90000"/>
              </a:lnSpc>
            </a:pPr>
            <a:r>
              <a:rPr lang="en-US" dirty="0" smtClean="0"/>
              <a:t>Maintenance</a:t>
            </a:r>
          </a:p>
          <a:p>
            <a:pPr eaLnBrk="1" hangingPunct="1">
              <a:lnSpc>
                <a:spcPct val="90000"/>
              </a:lnSpc>
            </a:pPr>
            <a:r>
              <a:rPr lang="en-US" dirty="0" smtClean="0"/>
              <a:t>Long lifecycle</a:t>
            </a:r>
          </a:p>
          <a:p>
            <a:pPr eaLnBrk="1" hangingPunct="1"/>
            <a:r>
              <a:rPr lang="en-US" dirty="0" smtClean="0"/>
              <a:t>Centralized management control</a:t>
            </a:r>
          </a:p>
          <a:p>
            <a:pPr eaLnBrk="1" hangingPunct="1"/>
            <a:r>
              <a:rPr lang="en-US" dirty="0" smtClean="0"/>
              <a:t>“Big” specifications</a:t>
            </a:r>
          </a:p>
          <a:p>
            <a:pPr eaLnBrk="1" hangingPunct="1"/>
            <a:r>
              <a:rPr lang="en-US" dirty="0" smtClean="0"/>
              <a:t>Required documentation</a:t>
            </a:r>
          </a:p>
          <a:p>
            <a:pPr lvl="1" eaLnBrk="1" hangingPunct="1"/>
            <a:r>
              <a:rPr lang="en-US" dirty="0" smtClean="0"/>
              <a:t>Safety critical</a:t>
            </a:r>
          </a:p>
          <a:p>
            <a:pPr eaLnBrk="1" hangingPunct="1"/>
            <a:r>
              <a:rPr lang="en-US" dirty="0" smtClean="0"/>
              <a:t>Non-flexible work environment</a:t>
            </a:r>
          </a:p>
          <a:p>
            <a:pPr lvl="1" eaLnBrk="1" hangingPunct="1"/>
            <a:r>
              <a:rPr lang="en-US" dirty="0" smtClean="0"/>
              <a:t>Distributed development?</a:t>
            </a:r>
          </a:p>
          <a:p>
            <a:pPr eaLnBrk="1" hangingPunct="1"/>
            <a:r>
              <a:rPr lang="en-US" dirty="0" smtClean="0"/>
              <a:t>Fixed price and scope</a:t>
            </a:r>
          </a:p>
        </p:txBody>
      </p:sp>
    </p:spTree>
    <p:custDataLst>
      <p:tags r:id="rId1"/>
    </p:custDataLst>
    <p:extLst>
      <p:ext uri="{BB962C8B-B14F-4D97-AF65-F5344CB8AC3E}">
        <p14:creationId xmlns:p14="http://schemas.microsoft.com/office/powerpoint/2010/main" val="4288584408"/>
      </p:ext>
    </p:extLst>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3" name="Rectangle 2"/>
          <p:cNvSpPr>
            <a:spLocks noGrp="1" noChangeArrowheads="1"/>
          </p:cNvSpPr>
          <p:nvPr>
            <p:ph type="title"/>
          </p:nvPr>
        </p:nvSpPr>
        <p:spPr/>
        <p:txBody>
          <a:bodyPr/>
          <a:lstStyle/>
          <a:p>
            <a:pPr eaLnBrk="1" hangingPunct="1"/>
            <a:r>
              <a:rPr lang="en-US" dirty="0" smtClean="0"/>
              <a:t>Agile Users</a:t>
            </a:r>
          </a:p>
        </p:txBody>
      </p:sp>
      <p:sp>
        <p:nvSpPr>
          <p:cNvPr id="43014" name="Rectangle 3"/>
          <p:cNvSpPr>
            <a:spLocks noGrp="1" noChangeArrowheads="1"/>
          </p:cNvSpPr>
          <p:nvPr>
            <p:ph idx="1"/>
          </p:nvPr>
        </p:nvSpPr>
        <p:spPr/>
        <p:txBody>
          <a:bodyPr/>
          <a:lstStyle/>
          <a:p>
            <a:pPr eaLnBrk="1" hangingPunct="1"/>
            <a:r>
              <a:rPr lang="en-US" dirty="0" smtClean="0"/>
              <a:t>Microsoft</a:t>
            </a:r>
          </a:p>
          <a:p>
            <a:pPr eaLnBrk="1" hangingPunct="1"/>
            <a:r>
              <a:rPr lang="en-US" dirty="0" smtClean="0"/>
              <a:t>Thoughtworks* </a:t>
            </a:r>
          </a:p>
          <a:p>
            <a:pPr eaLnBrk="1" hangingPunct="1"/>
            <a:r>
              <a:rPr lang="en-US" dirty="0" smtClean="0"/>
              <a:t>Valtech Technologies</a:t>
            </a:r>
          </a:p>
          <a:p>
            <a:pPr eaLnBrk="1" hangingPunct="1"/>
            <a:r>
              <a:rPr lang="en-US" dirty="0" smtClean="0"/>
              <a:t>RADsoft</a:t>
            </a:r>
          </a:p>
          <a:p>
            <a:pPr eaLnBrk="1" hangingPunct="1"/>
            <a:r>
              <a:rPr lang="en-US" dirty="0" smtClean="0"/>
              <a:t>Boeing</a:t>
            </a:r>
          </a:p>
          <a:p>
            <a:pPr lvl="1" eaLnBrk="1" hangingPunct="1"/>
            <a:r>
              <a:rPr lang="en-US" dirty="0" smtClean="0"/>
              <a:t>&lt; 5 on a team</a:t>
            </a:r>
          </a:p>
          <a:p>
            <a:pPr eaLnBrk="1" hangingPunct="1"/>
            <a:r>
              <a:rPr lang="en-US" dirty="0" smtClean="0"/>
              <a:t>Google</a:t>
            </a:r>
          </a:p>
        </p:txBody>
      </p:sp>
    </p:spTree>
    <p:custDataLst>
      <p:tags r:id="rId1"/>
    </p:custDataLst>
    <p:extLst>
      <p:ext uri="{BB962C8B-B14F-4D97-AF65-F5344CB8AC3E}">
        <p14:creationId xmlns:p14="http://schemas.microsoft.com/office/powerpoint/2010/main" val="2101611721"/>
      </p:ext>
    </p:extLst>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2"/>
          <p:cNvSpPr>
            <a:spLocks noGrp="1" noChangeArrowheads="1"/>
          </p:cNvSpPr>
          <p:nvPr>
            <p:ph type="title"/>
          </p:nvPr>
        </p:nvSpPr>
        <p:spPr/>
        <p:txBody>
          <a:bodyPr/>
          <a:lstStyle/>
          <a:p>
            <a:pPr eaLnBrk="1" hangingPunct="1"/>
            <a:r>
              <a:rPr lang="en-US" dirty="0" smtClean="0"/>
              <a:t>Minimal Research on Agile Methods … Why?</a:t>
            </a:r>
          </a:p>
        </p:txBody>
      </p:sp>
      <p:sp>
        <p:nvSpPr>
          <p:cNvPr id="44038" name="Rectangle 3"/>
          <p:cNvSpPr>
            <a:spLocks noGrp="1" noChangeArrowheads="1"/>
          </p:cNvSpPr>
          <p:nvPr>
            <p:ph idx="1"/>
          </p:nvPr>
        </p:nvSpPr>
        <p:spPr/>
        <p:txBody>
          <a:bodyPr/>
          <a:lstStyle/>
          <a:p>
            <a:pPr eaLnBrk="1" hangingPunct="1"/>
            <a:r>
              <a:rPr lang="en-US" dirty="0" smtClean="0"/>
              <a:t>There is research on specific techniques.</a:t>
            </a:r>
          </a:p>
          <a:p>
            <a:pPr eaLnBrk="1" hangingPunct="1"/>
            <a:r>
              <a:rPr lang="en-US" dirty="0" smtClean="0"/>
              <a:t>Small Scale comparisons</a:t>
            </a:r>
          </a:p>
          <a:p>
            <a:pPr lvl="1" eaLnBrk="1" hangingPunct="1"/>
            <a:r>
              <a:rPr lang="en-US" dirty="0" smtClean="0"/>
              <a:t>No “normal” size projects</a:t>
            </a:r>
          </a:p>
          <a:p>
            <a:pPr eaLnBrk="1" hangingPunct="1"/>
            <a:r>
              <a:rPr lang="en-US" dirty="0" smtClean="0"/>
              <a:t>Usually academically based</a:t>
            </a:r>
          </a:p>
          <a:p>
            <a:pPr eaLnBrk="1" hangingPunct="1"/>
            <a:r>
              <a:rPr lang="en-US" dirty="0" smtClean="0"/>
              <a:t>Short term…</a:t>
            </a:r>
          </a:p>
          <a:p>
            <a:pPr eaLnBrk="1" hangingPunct="1"/>
            <a:r>
              <a:rPr lang="en-US" dirty="0" smtClean="0"/>
              <a:t>Some studies are aging.</a:t>
            </a:r>
          </a:p>
          <a:p>
            <a:pPr lvl="1" eaLnBrk="1" hangingPunct="1"/>
            <a:r>
              <a:rPr lang="en-US" dirty="0" smtClean="0"/>
              <a:t>Changes in technology?</a:t>
            </a:r>
          </a:p>
          <a:p>
            <a:pPr lvl="1" eaLnBrk="1" hangingPunct="1"/>
            <a:r>
              <a:rPr lang="en-US" dirty="0" smtClean="0"/>
              <a:t>Changes in theory (architecture)</a:t>
            </a:r>
          </a:p>
          <a:p>
            <a:pPr eaLnBrk="1" hangingPunct="1"/>
            <a:endParaRPr lang="en-US" dirty="0" smtClean="0"/>
          </a:p>
        </p:txBody>
      </p:sp>
    </p:spTree>
    <p:custDataLst>
      <p:tags r:id="rId1"/>
    </p:custDataLst>
    <p:extLst>
      <p:ext uri="{BB962C8B-B14F-4D97-AF65-F5344CB8AC3E}">
        <p14:creationId xmlns:p14="http://schemas.microsoft.com/office/powerpoint/2010/main" val="714878786"/>
      </p:ext>
    </p:extLst>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t>
            </a:r>
            <a:r>
              <a:rPr lang="en-US" u="sng" dirty="0" smtClean="0">
                <a:solidFill>
                  <a:srgbClr val="3C4F82"/>
                </a:solidFill>
              </a:rPr>
              <a:t>X</a:t>
            </a:r>
            <a:r>
              <a:rPr lang="en-US" dirty="0" smtClean="0"/>
              <a:t>treme </a:t>
            </a:r>
            <a:r>
              <a:rPr lang="en-US" u="sng" dirty="0" smtClean="0">
                <a:solidFill>
                  <a:srgbClr val="3C4F82"/>
                </a:solidFill>
              </a:rPr>
              <a:t>P</a:t>
            </a:r>
            <a:r>
              <a:rPr lang="en-US" dirty="0" smtClean="0"/>
              <a:t>rogramming </a:t>
            </a:r>
            <a:endParaRPr lang="en-US" dirty="0"/>
          </a:p>
        </p:txBody>
      </p:sp>
      <p:sp>
        <p:nvSpPr>
          <p:cNvPr id="3" name="Content Placeholder 2"/>
          <p:cNvSpPr>
            <a:spLocks noGrp="1"/>
          </p:cNvSpPr>
          <p:nvPr>
            <p:ph idx="1"/>
          </p:nvPr>
        </p:nvSpPr>
        <p:spPr/>
        <p:txBody>
          <a:bodyPr/>
          <a:lstStyle/>
          <a:p>
            <a:r>
              <a:rPr lang="en-US" dirty="0" smtClean="0"/>
              <a:t>Background</a:t>
            </a:r>
          </a:p>
          <a:p>
            <a:pPr lvl="1"/>
            <a:r>
              <a:rPr lang="en-US" dirty="0" smtClean="0"/>
              <a:t>Kent Beck in the 90s</a:t>
            </a:r>
          </a:p>
          <a:p>
            <a:pPr lvl="1"/>
            <a:r>
              <a:rPr lang="en-US" dirty="0" smtClean="0"/>
              <a:t>Primary focus was from risk</a:t>
            </a:r>
          </a:p>
          <a:p>
            <a:pPr lvl="2"/>
            <a:r>
              <a:rPr lang="en-US" sz="2400" dirty="0" smtClean="0"/>
              <a:t> Schedule slips</a:t>
            </a:r>
          </a:p>
          <a:p>
            <a:pPr lvl="2"/>
            <a:r>
              <a:rPr lang="en-US" sz="2400" dirty="0" smtClean="0"/>
              <a:t> Rapid changes</a:t>
            </a:r>
          </a:p>
          <a:p>
            <a:pPr lvl="2"/>
            <a:r>
              <a:rPr lang="en-US" sz="2400" dirty="0" smtClean="0"/>
              <a:t> Business drivers misunderstood</a:t>
            </a:r>
          </a:p>
          <a:p>
            <a:pPr lvl="2"/>
            <a:r>
              <a:rPr lang="en-US" sz="2400" dirty="0" smtClean="0"/>
              <a:t> Defects</a:t>
            </a:r>
          </a:p>
          <a:p>
            <a:pPr lvl="1"/>
            <a:r>
              <a:rPr lang="en-US" dirty="0" smtClean="0"/>
              <a:t>Taking programmer strengths to extreme</a:t>
            </a:r>
            <a:endParaRPr lang="en-US" dirty="0"/>
          </a:p>
        </p:txBody>
      </p:sp>
    </p:spTree>
    <p:extLst>
      <p:ext uri="{BB962C8B-B14F-4D97-AF65-F5344CB8AC3E}">
        <p14:creationId xmlns:p14="http://schemas.microsoft.com/office/powerpoint/2010/main" val="3866142383"/>
      </p:ext>
    </p:extLst>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2562" name="Picture 2"/>
          <p:cNvPicPr>
            <a:picLocks noChangeAspect="1" noChangeArrowheads="1"/>
          </p:cNvPicPr>
          <p:nvPr/>
        </p:nvPicPr>
        <p:blipFill>
          <a:blip r:embed="rId2" cstate="print"/>
          <a:srcRect/>
          <a:stretch>
            <a:fillRect/>
          </a:stretch>
        </p:blipFill>
        <p:spPr bwMode="auto">
          <a:xfrm>
            <a:off x="1143000" y="609600"/>
            <a:ext cx="7008962" cy="2476500"/>
          </a:xfrm>
          <a:prstGeom prst="rect">
            <a:avLst/>
          </a:prstGeom>
          <a:noFill/>
          <a:ln w="9525">
            <a:noFill/>
            <a:miter lim="800000"/>
            <a:headEnd/>
            <a:tailEnd/>
          </a:ln>
        </p:spPr>
      </p:pic>
      <p:pic>
        <p:nvPicPr>
          <p:cNvPr id="322563" name="Picture 3"/>
          <p:cNvPicPr>
            <a:picLocks noChangeAspect="1" noChangeArrowheads="1"/>
          </p:cNvPicPr>
          <p:nvPr/>
        </p:nvPicPr>
        <p:blipFill>
          <a:blip r:embed="rId3" cstate="print"/>
          <a:srcRect/>
          <a:stretch>
            <a:fillRect/>
          </a:stretch>
        </p:blipFill>
        <p:spPr bwMode="auto">
          <a:xfrm>
            <a:off x="1295400" y="3429000"/>
            <a:ext cx="7083380" cy="2514600"/>
          </a:xfrm>
          <a:prstGeom prst="rect">
            <a:avLst/>
          </a:prstGeom>
          <a:noFill/>
          <a:ln w="9525">
            <a:noFill/>
            <a:miter lim="800000"/>
            <a:headEnd/>
            <a:tailEnd/>
          </a:ln>
        </p:spPr>
      </p:pic>
    </p:spTree>
    <p:extLst>
      <p:ext uri="{BB962C8B-B14F-4D97-AF65-F5344CB8AC3E}">
        <p14:creationId xmlns:p14="http://schemas.microsoft.com/office/powerpoint/2010/main" val="4088990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Very </a:t>
            </a:r>
            <a:r>
              <a:rPr lang="en-US" dirty="0"/>
              <a:t>C</a:t>
            </a:r>
            <a:r>
              <a:rPr lang="en-US" dirty="0" smtClean="0"/>
              <a:t>areful</a:t>
            </a:r>
            <a:endParaRPr lang="en-US" dirty="0"/>
          </a:p>
        </p:txBody>
      </p:sp>
      <p:sp>
        <p:nvSpPr>
          <p:cNvPr id="3" name="Content Placeholder 2"/>
          <p:cNvSpPr>
            <a:spLocks noGrp="1"/>
          </p:cNvSpPr>
          <p:nvPr>
            <p:ph idx="1"/>
          </p:nvPr>
        </p:nvSpPr>
        <p:spPr/>
        <p:txBody>
          <a:bodyPr/>
          <a:lstStyle/>
          <a:p>
            <a:r>
              <a:rPr lang="en-US" dirty="0" smtClean="0"/>
              <a:t>If adopting a process framework then </a:t>
            </a:r>
          </a:p>
          <a:p>
            <a:pPr marL="0" indent="0" algn="ctr">
              <a:buNone/>
            </a:pPr>
            <a:r>
              <a:rPr lang="en-US" sz="3600" b="1" u="sng" dirty="0" smtClean="0">
                <a:solidFill>
                  <a:srgbClr val="FF0000"/>
                </a:solidFill>
              </a:rPr>
              <a:t>DO SO.</a:t>
            </a:r>
          </a:p>
          <a:p>
            <a:pPr marL="0" indent="0" algn="ctr">
              <a:buNone/>
            </a:pPr>
            <a:endParaRPr lang="en-US" sz="1200" b="1" u="sng" dirty="0" smtClean="0">
              <a:solidFill>
                <a:srgbClr val="FF0000"/>
              </a:solidFill>
            </a:endParaRPr>
          </a:p>
          <a:p>
            <a:r>
              <a:rPr lang="en-US" dirty="0" smtClean="0"/>
              <a:t>Don’t immediately “tailor” the process.</a:t>
            </a:r>
          </a:p>
          <a:p>
            <a:r>
              <a:rPr lang="en-US" dirty="0" smtClean="0"/>
              <a:t>Don’t just pick and choose specific parts of different frameworks.</a:t>
            </a:r>
          </a:p>
          <a:p>
            <a:r>
              <a:rPr lang="en-US" dirty="0" smtClean="0"/>
              <a:t>More overhead costs aren’t necessarily bad.</a:t>
            </a:r>
            <a:endParaRPr lang="en-US" dirty="0"/>
          </a:p>
        </p:txBody>
      </p:sp>
    </p:spTree>
    <p:extLst>
      <p:ext uri="{BB962C8B-B14F-4D97-AF65-F5344CB8AC3E}">
        <p14:creationId xmlns:p14="http://schemas.microsoft.com/office/powerpoint/2010/main" val="2704442917"/>
      </p:ext>
    </p:extLst>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Four Values of XP</a:t>
            </a:r>
            <a:br>
              <a:rPr lang="en-US" dirty="0" smtClean="0"/>
            </a:br>
            <a:endParaRPr lang="en-US" dirty="0">
              <a:solidFill>
                <a:schemeClr val="bg2"/>
              </a:solidFill>
            </a:endParaRPr>
          </a:p>
        </p:txBody>
      </p:sp>
      <p:sp>
        <p:nvSpPr>
          <p:cNvPr id="3" name="Content Placeholder 2"/>
          <p:cNvSpPr>
            <a:spLocks noGrp="1"/>
          </p:cNvSpPr>
          <p:nvPr>
            <p:ph idx="1"/>
          </p:nvPr>
        </p:nvSpPr>
        <p:spPr/>
        <p:txBody>
          <a:bodyPr/>
          <a:lstStyle/>
          <a:p>
            <a:r>
              <a:rPr lang="en-US" dirty="0" smtClean="0"/>
              <a:t>Communication</a:t>
            </a:r>
          </a:p>
          <a:p>
            <a:pPr lvl="1"/>
            <a:r>
              <a:rPr lang="en-US" dirty="0" smtClean="0"/>
              <a:t>Source of most problems</a:t>
            </a:r>
          </a:p>
          <a:p>
            <a:r>
              <a:rPr lang="en-US" dirty="0" smtClean="0"/>
              <a:t>Simplicity</a:t>
            </a:r>
          </a:p>
          <a:p>
            <a:pPr lvl="1"/>
            <a:r>
              <a:rPr lang="en-US" dirty="0" smtClean="0"/>
              <a:t>Less complexity, fewer problems</a:t>
            </a:r>
          </a:p>
          <a:p>
            <a:r>
              <a:rPr lang="en-US" dirty="0" smtClean="0"/>
              <a:t>Feedback</a:t>
            </a:r>
          </a:p>
          <a:p>
            <a:pPr lvl="1"/>
            <a:r>
              <a:rPr lang="en-US" dirty="0" smtClean="0"/>
              <a:t>Customer (or representative) onsite</a:t>
            </a:r>
          </a:p>
          <a:p>
            <a:r>
              <a:rPr lang="en-US" dirty="0" smtClean="0"/>
              <a:t>Courage (to experiment or change code)		</a:t>
            </a:r>
            <a:endParaRPr lang="en-US" dirty="0"/>
          </a:p>
        </p:txBody>
      </p:sp>
    </p:spTree>
    <p:extLst>
      <p:ext uri="{BB962C8B-B14F-4D97-AF65-F5344CB8AC3E}">
        <p14:creationId xmlns:p14="http://schemas.microsoft.com/office/powerpoint/2010/main" val="2005226745"/>
      </p:ext>
    </p:extLst>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XP Practices</a:t>
            </a:r>
            <a:endParaRPr lang="en-US" dirty="0"/>
          </a:p>
        </p:txBody>
      </p:sp>
      <p:sp>
        <p:nvSpPr>
          <p:cNvPr id="8" name="Content Placeholder 7"/>
          <p:cNvSpPr>
            <a:spLocks noGrp="1"/>
          </p:cNvSpPr>
          <p:nvPr>
            <p:ph type="body" sz="half" idx="1"/>
          </p:nvPr>
        </p:nvSpPr>
        <p:spPr/>
        <p:txBody>
          <a:bodyPr/>
          <a:lstStyle/>
          <a:p>
            <a:r>
              <a:rPr lang="en-US" i="1" dirty="0" smtClean="0">
                <a:solidFill>
                  <a:srgbClr val="666699"/>
                </a:solidFill>
              </a:rPr>
              <a:t>Pair programming</a:t>
            </a:r>
          </a:p>
          <a:p>
            <a:r>
              <a:rPr lang="en-US" dirty="0" smtClean="0"/>
              <a:t>Collective ownership</a:t>
            </a:r>
          </a:p>
          <a:p>
            <a:r>
              <a:rPr lang="en-US" dirty="0" smtClean="0"/>
              <a:t>Continuous integration</a:t>
            </a:r>
          </a:p>
          <a:p>
            <a:r>
              <a:rPr lang="en-US" dirty="0" smtClean="0"/>
              <a:t>40 hour week</a:t>
            </a:r>
          </a:p>
          <a:p>
            <a:r>
              <a:rPr lang="en-US" dirty="0" smtClean="0"/>
              <a:t>Customer onsite</a:t>
            </a:r>
          </a:p>
          <a:p>
            <a:endParaRPr lang="en-US" dirty="0"/>
          </a:p>
        </p:txBody>
      </p:sp>
      <p:sp>
        <p:nvSpPr>
          <p:cNvPr id="7" name="Content Placeholder 6"/>
          <p:cNvSpPr>
            <a:spLocks noGrp="1"/>
          </p:cNvSpPr>
          <p:nvPr>
            <p:ph sz="half" idx="2"/>
          </p:nvPr>
        </p:nvSpPr>
        <p:spPr/>
        <p:txBody>
          <a:bodyPr/>
          <a:lstStyle/>
          <a:p>
            <a:r>
              <a:rPr lang="en-US" i="1" dirty="0" smtClean="0">
                <a:solidFill>
                  <a:srgbClr val="666699"/>
                </a:solidFill>
              </a:rPr>
              <a:t>Planning game</a:t>
            </a:r>
          </a:p>
          <a:p>
            <a:r>
              <a:rPr lang="en-US" dirty="0" smtClean="0"/>
              <a:t>Small releases</a:t>
            </a:r>
          </a:p>
          <a:p>
            <a:r>
              <a:rPr lang="en-US" dirty="0" smtClean="0"/>
              <a:t>Metaphor</a:t>
            </a:r>
          </a:p>
          <a:p>
            <a:r>
              <a:rPr lang="en-US" dirty="0" smtClean="0"/>
              <a:t>Simple design</a:t>
            </a:r>
          </a:p>
          <a:p>
            <a:r>
              <a:rPr lang="en-US" i="1" dirty="0" smtClean="0">
                <a:solidFill>
                  <a:srgbClr val="666699"/>
                </a:solidFill>
              </a:rPr>
              <a:t>Testing - TDD</a:t>
            </a:r>
          </a:p>
          <a:p>
            <a:r>
              <a:rPr lang="en-US" dirty="0" smtClean="0"/>
              <a:t>Refactoring</a:t>
            </a:r>
            <a:endParaRPr lang="en-US" dirty="0"/>
          </a:p>
        </p:txBody>
      </p:sp>
    </p:spTree>
    <p:extLst>
      <p:ext uri="{BB962C8B-B14F-4D97-AF65-F5344CB8AC3E}">
        <p14:creationId xmlns:p14="http://schemas.microsoft.com/office/powerpoint/2010/main" val="790075065"/>
      </p:ext>
    </p:extLst>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Game</a:t>
            </a:r>
            <a:endParaRPr lang="en-US" dirty="0"/>
          </a:p>
        </p:txBody>
      </p:sp>
      <p:sp>
        <p:nvSpPr>
          <p:cNvPr id="8" name="Content Placeholder 7"/>
          <p:cNvSpPr>
            <a:spLocks noGrp="1"/>
          </p:cNvSpPr>
          <p:nvPr>
            <p:ph idx="1"/>
          </p:nvPr>
        </p:nvSpPr>
        <p:spPr/>
        <p:txBody>
          <a:bodyPr/>
          <a:lstStyle/>
          <a:p>
            <a:r>
              <a:rPr lang="en-US" dirty="0" smtClean="0"/>
              <a:t>Use “stories”</a:t>
            </a:r>
          </a:p>
          <a:p>
            <a:pPr lvl="1"/>
            <a:r>
              <a:rPr lang="en-US" dirty="0" smtClean="0"/>
              <a:t>Different than scenarios?</a:t>
            </a:r>
          </a:p>
          <a:p>
            <a:pPr lvl="1"/>
            <a:r>
              <a:rPr lang="en-US" dirty="0" smtClean="0"/>
              <a:t>Customer understanding</a:t>
            </a:r>
          </a:p>
          <a:p>
            <a:r>
              <a:rPr lang="en-US" dirty="0" smtClean="0"/>
              <a:t>Onsite customer</a:t>
            </a:r>
          </a:p>
          <a:p>
            <a:pPr lvl="1"/>
            <a:r>
              <a:rPr lang="en-US" dirty="0" smtClean="0"/>
              <a:t>Immediate feedback – both ways</a:t>
            </a:r>
          </a:p>
          <a:p>
            <a:pPr lvl="2"/>
            <a:r>
              <a:rPr lang="en-US" sz="2400" dirty="0" smtClean="0"/>
              <a:t> Problems</a:t>
            </a:r>
          </a:p>
          <a:p>
            <a:pPr lvl="2"/>
            <a:r>
              <a:rPr lang="en-US" sz="2400" dirty="0" smtClean="0"/>
              <a:t> Correct functionality, etc.</a:t>
            </a:r>
          </a:p>
          <a:p>
            <a:r>
              <a:rPr lang="en-US" dirty="0" smtClean="0"/>
              <a:t>Prioritization – value and difficulty</a:t>
            </a:r>
          </a:p>
          <a:p>
            <a:r>
              <a:rPr lang="en-US" dirty="0" smtClean="0"/>
              <a:t>How does this work with “green field”?</a:t>
            </a:r>
          </a:p>
          <a:p>
            <a:pPr lvl="1"/>
            <a:endParaRPr lang="en-US" dirty="0" smtClean="0"/>
          </a:p>
          <a:p>
            <a:pPr lvl="3"/>
            <a:endParaRPr lang="en-US" dirty="0" smtClean="0"/>
          </a:p>
          <a:p>
            <a:endParaRPr lang="en-US" dirty="0" smtClean="0"/>
          </a:p>
        </p:txBody>
      </p:sp>
    </p:spTree>
    <p:extLst>
      <p:ext uri="{BB962C8B-B14F-4D97-AF65-F5344CB8AC3E}">
        <p14:creationId xmlns:p14="http://schemas.microsoft.com/office/powerpoint/2010/main" val="89766010"/>
      </p:ext>
    </p:extLst>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Test-Driven Development (TDD)</a:t>
            </a:r>
            <a:endParaRPr lang="en-US" dirty="0"/>
          </a:p>
        </p:txBody>
      </p:sp>
      <p:sp>
        <p:nvSpPr>
          <p:cNvPr id="3" name="Content Placeholder 2"/>
          <p:cNvSpPr>
            <a:spLocks noGrp="1"/>
          </p:cNvSpPr>
          <p:nvPr>
            <p:ph idx="1"/>
          </p:nvPr>
        </p:nvSpPr>
        <p:spPr/>
        <p:txBody>
          <a:bodyPr/>
          <a:lstStyle/>
          <a:p>
            <a:r>
              <a:rPr lang="en-US" dirty="0" smtClean="0"/>
              <a:t>Write tests first</a:t>
            </a:r>
          </a:p>
          <a:p>
            <a:pPr lvl="1"/>
            <a:r>
              <a:rPr lang="en-US" dirty="0" smtClean="0"/>
              <a:t>Until current code fails test</a:t>
            </a:r>
          </a:p>
          <a:p>
            <a:pPr lvl="1"/>
            <a:r>
              <a:rPr lang="en-US" dirty="0" smtClean="0"/>
              <a:t>Better focus</a:t>
            </a:r>
          </a:p>
          <a:p>
            <a:r>
              <a:rPr lang="en-US" dirty="0" smtClean="0"/>
              <a:t>Auto test suite – regression testing</a:t>
            </a:r>
          </a:p>
          <a:p>
            <a:pPr lvl="1"/>
            <a:r>
              <a:rPr lang="en-US" dirty="0" smtClean="0"/>
              <a:t>Any additions, changes, etc. must pass tests</a:t>
            </a:r>
          </a:p>
          <a:p>
            <a:pPr lvl="1"/>
            <a:r>
              <a:rPr lang="en-US" dirty="0" smtClean="0"/>
              <a:t>Annoying for small changes?</a:t>
            </a:r>
          </a:p>
          <a:p>
            <a:pPr lvl="1"/>
            <a:r>
              <a:rPr lang="en-US" dirty="0" smtClean="0"/>
              <a:t>Time/resources as much as coding</a:t>
            </a:r>
          </a:p>
          <a:p>
            <a:pPr lvl="1"/>
            <a:r>
              <a:rPr lang="en-US" dirty="0" smtClean="0"/>
              <a:t>Nice deliverable with code? Maintenance?</a:t>
            </a:r>
            <a:endParaRPr lang="en-US" dirty="0"/>
          </a:p>
        </p:txBody>
      </p:sp>
    </p:spTree>
    <p:extLst>
      <p:ext uri="{BB962C8B-B14F-4D97-AF65-F5344CB8AC3E}">
        <p14:creationId xmlns:p14="http://schemas.microsoft.com/office/powerpoint/2010/main" val="1548032107"/>
      </p:ext>
    </p:extLst>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Pair Programming</a:t>
            </a:r>
            <a:endParaRPr lang="en-US" dirty="0"/>
          </a:p>
        </p:txBody>
      </p:sp>
      <p:sp>
        <p:nvSpPr>
          <p:cNvPr id="3" name="Content Placeholder 2"/>
          <p:cNvSpPr>
            <a:spLocks noGrp="1"/>
          </p:cNvSpPr>
          <p:nvPr>
            <p:ph idx="1"/>
          </p:nvPr>
        </p:nvSpPr>
        <p:spPr/>
        <p:txBody>
          <a:bodyPr/>
          <a:lstStyle/>
          <a:p>
            <a:r>
              <a:rPr lang="en-US" dirty="0" smtClean="0"/>
              <a:t>Controversial – looking over the shoulder</a:t>
            </a:r>
          </a:p>
          <a:p>
            <a:r>
              <a:rPr lang="en-US" dirty="0" smtClean="0"/>
              <a:t>Output</a:t>
            </a:r>
          </a:p>
          <a:p>
            <a:r>
              <a:rPr lang="en-US" dirty="0" smtClean="0"/>
              <a:t>Quality – inspection on the fly</a:t>
            </a:r>
          </a:p>
          <a:p>
            <a:r>
              <a:rPr lang="en-US" dirty="0" smtClean="0"/>
              <a:t>Corporate knowledge</a:t>
            </a:r>
          </a:p>
          <a:p>
            <a:r>
              <a:rPr lang="en-US" dirty="0" smtClean="0"/>
              <a:t>Right pairing?</a:t>
            </a:r>
          </a:p>
          <a:p>
            <a:r>
              <a:rPr lang="en-US" dirty="0" smtClean="0"/>
              <a:t>Most studies from academia</a:t>
            </a:r>
          </a:p>
          <a:p>
            <a:pPr lvl="1"/>
            <a:r>
              <a:rPr lang="en-US" dirty="0" smtClean="0"/>
              <a:t>On average about same quantity with higher quality</a:t>
            </a:r>
          </a:p>
        </p:txBody>
      </p:sp>
    </p:spTree>
    <p:extLst>
      <p:ext uri="{BB962C8B-B14F-4D97-AF65-F5344CB8AC3E}">
        <p14:creationId xmlns:p14="http://schemas.microsoft.com/office/powerpoint/2010/main" val="1039875140"/>
      </p:ext>
    </p:extLst>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XP Roles</a:t>
            </a:r>
            <a:endParaRPr lang="en-US" dirty="0"/>
          </a:p>
        </p:txBody>
      </p:sp>
      <p:sp>
        <p:nvSpPr>
          <p:cNvPr id="3" name="Content Placeholder 2"/>
          <p:cNvSpPr>
            <a:spLocks noGrp="1"/>
          </p:cNvSpPr>
          <p:nvPr>
            <p:ph idx="1"/>
          </p:nvPr>
        </p:nvSpPr>
        <p:spPr/>
        <p:txBody>
          <a:bodyPr/>
          <a:lstStyle/>
          <a:p>
            <a:r>
              <a:rPr lang="en-US" dirty="0" smtClean="0"/>
              <a:t>Programmer/Tester</a:t>
            </a:r>
          </a:p>
          <a:p>
            <a:pPr lvl="1"/>
            <a:r>
              <a:rPr lang="en-US" dirty="0" smtClean="0"/>
              <a:t> Write tests, then code</a:t>
            </a:r>
          </a:p>
          <a:p>
            <a:r>
              <a:rPr lang="en-US" dirty="0" smtClean="0"/>
              <a:t>Customer</a:t>
            </a:r>
          </a:p>
          <a:p>
            <a:r>
              <a:rPr lang="en-US" dirty="0" smtClean="0"/>
              <a:t>Tracker – data collection and analysis</a:t>
            </a:r>
          </a:p>
          <a:p>
            <a:pPr lvl="1"/>
            <a:r>
              <a:rPr lang="en-US" dirty="0" smtClean="0"/>
              <a:t>Velocity</a:t>
            </a:r>
          </a:p>
          <a:p>
            <a:r>
              <a:rPr lang="en-US" dirty="0" smtClean="0"/>
              <a:t>Coach – process guru</a:t>
            </a:r>
          </a:p>
          <a:p>
            <a:r>
              <a:rPr lang="en-US" dirty="0" smtClean="0"/>
              <a:t>Consultant – technical expert</a:t>
            </a:r>
          </a:p>
          <a:p>
            <a:r>
              <a:rPr lang="en-US" dirty="0" smtClean="0"/>
              <a:t>“Big Boss” – final decisions</a:t>
            </a:r>
            <a:endParaRPr lang="en-US" dirty="0"/>
          </a:p>
        </p:txBody>
      </p:sp>
    </p:spTree>
    <p:extLst>
      <p:ext uri="{BB962C8B-B14F-4D97-AF65-F5344CB8AC3E}">
        <p14:creationId xmlns:p14="http://schemas.microsoft.com/office/powerpoint/2010/main" val="3174896840"/>
      </p:ext>
    </p:extLst>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XP Workplaces</a:t>
            </a:r>
            <a:endParaRPr lang="en-US" dirty="0"/>
          </a:p>
        </p:txBody>
      </p:sp>
      <p:sp>
        <p:nvSpPr>
          <p:cNvPr id="3" name="Content Placeholder 2"/>
          <p:cNvSpPr>
            <a:spLocks noGrp="1"/>
          </p:cNvSpPr>
          <p:nvPr>
            <p:ph idx="1"/>
          </p:nvPr>
        </p:nvSpPr>
        <p:spPr/>
        <p:txBody>
          <a:bodyPr/>
          <a:lstStyle/>
          <a:p>
            <a:r>
              <a:rPr lang="en-US" dirty="0" smtClean="0"/>
              <a:t>Co-located</a:t>
            </a:r>
          </a:p>
          <a:p>
            <a:pPr lvl="1"/>
            <a:r>
              <a:rPr lang="en-US" dirty="0" smtClean="0"/>
              <a:t>Some distributed</a:t>
            </a:r>
          </a:p>
          <a:p>
            <a:r>
              <a:rPr lang="en-US" dirty="0" smtClean="0"/>
              <a:t>Open – no cubicles</a:t>
            </a:r>
          </a:p>
          <a:p>
            <a:pPr lvl="1"/>
            <a:r>
              <a:rPr lang="en-US" dirty="0" smtClean="0"/>
              <a:t>White boards</a:t>
            </a:r>
          </a:p>
          <a:p>
            <a:r>
              <a:rPr lang="en-US" dirty="0" smtClean="0"/>
              <a:t>Hiding and relaxing places – “decompress”</a:t>
            </a:r>
          </a:p>
          <a:p>
            <a:r>
              <a:rPr lang="en-US" dirty="0" smtClean="0"/>
              <a:t>Food (rewards, like M&amp;M’s)</a:t>
            </a:r>
          </a:p>
          <a:p>
            <a:endParaRPr lang="en-US" dirty="0" smtClean="0"/>
          </a:p>
        </p:txBody>
      </p:sp>
    </p:spTree>
    <p:extLst>
      <p:ext uri="{BB962C8B-B14F-4D97-AF65-F5344CB8AC3E}">
        <p14:creationId xmlns:p14="http://schemas.microsoft.com/office/powerpoint/2010/main" val="1314967844"/>
      </p:ext>
    </p:extLst>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It Seems to Work Best</a:t>
            </a:r>
            <a:endParaRPr lang="en-US" dirty="0"/>
          </a:p>
        </p:txBody>
      </p:sp>
      <p:sp>
        <p:nvSpPr>
          <p:cNvPr id="3" name="Content Placeholder 2"/>
          <p:cNvSpPr>
            <a:spLocks noGrp="1"/>
          </p:cNvSpPr>
          <p:nvPr>
            <p:ph idx="1"/>
          </p:nvPr>
        </p:nvSpPr>
        <p:spPr/>
        <p:txBody>
          <a:bodyPr/>
          <a:lstStyle/>
          <a:p>
            <a:r>
              <a:rPr lang="en-US" dirty="0" smtClean="0"/>
              <a:t>Small teams 5-10</a:t>
            </a:r>
          </a:p>
          <a:p>
            <a:r>
              <a:rPr lang="en-US" dirty="0" smtClean="0"/>
              <a:t>Some XP experience</a:t>
            </a:r>
          </a:p>
          <a:p>
            <a:pPr lvl="1"/>
            <a:r>
              <a:rPr lang="en-US" dirty="0" smtClean="0"/>
              <a:t>Excuse to hack?</a:t>
            </a:r>
          </a:p>
          <a:p>
            <a:r>
              <a:rPr lang="en-US" dirty="0" smtClean="0"/>
              <a:t>Extension of existing application</a:t>
            </a:r>
          </a:p>
          <a:p>
            <a:r>
              <a:rPr lang="en-US" dirty="0" smtClean="0"/>
              <a:t>Low need for documentation, tracking</a:t>
            </a:r>
          </a:p>
          <a:p>
            <a:r>
              <a:rPr lang="en-US" dirty="0" smtClean="0"/>
              <a:t>Onsite customer</a:t>
            </a:r>
          </a:p>
        </p:txBody>
      </p:sp>
    </p:spTree>
    <p:extLst>
      <p:ext uri="{BB962C8B-B14F-4D97-AF65-F5344CB8AC3E}">
        <p14:creationId xmlns:p14="http://schemas.microsoft.com/office/powerpoint/2010/main" val="3094327450"/>
      </p:ext>
    </p:extLst>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Scrum</a:t>
            </a:r>
            <a:endParaRPr lang="en-US" dirty="0"/>
          </a:p>
        </p:txBody>
      </p:sp>
      <p:sp>
        <p:nvSpPr>
          <p:cNvPr id="3" name="Content Placeholder 2"/>
          <p:cNvSpPr>
            <a:spLocks noGrp="1"/>
          </p:cNvSpPr>
          <p:nvPr>
            <p:ph idx="1"/>
          </p:nvPr>
        </p:nvSpPr>
        <p:spPr/>
        <p:txBody>
          <a:bodyPr/>
          <a:lstStyle/>
          <a:p>
            <a:r>
              <a:rPr lang="en-US" dirty="0" smtClean="0"/>
              <a:t>More management focus</a:t>
            </a:r>
          </a:p>
          <a:p>
            <a:r>
              <a:rPr lang="en-US" dirty="0" smtClean="0"/>
              <a:t>Iterative – sprints</a:t>
            </a:r>
          </a:p>
          <a:p>
            <a:r>
              <a:rPr lang="en-US" dirty="0" smtClean="0"/>
              <a:t>Works well with XP practices</a:t>
            </a:r>
          </a:p>
          <a:p>
            <a:r>
              <a:rPr lang="en-US" dirty="0" smtClean="0"/>
              <a:t>Pig and chicken roles (ham and eggs)</a:t>
            </a:r>
          </a:p>
          <a:p>
            <a:pPr lvl="1"/>
            <a:r>
              <a:rPr lang="en-US" dirty="0" smtClean="0"/>
              <a:t>Committed or just participating</a:t>
            </a:r>
          </a:p>
          <a:p>
            <a:pPr lvl="1"/>
            <a:r>
              <a:rPr lang="en-US" dirty="0" smtClean="0"/>
              <a:t>Product owner, team, and ScrumMaster</a:t>
            </a:r>
          </a:p>
          <a:p>
            <a:pPr lvl="1"/>
            <a:r>
              <a:rPr lang="en-US" dirty="0" smtClean="0"/>
              <a:t>End users, managers</a:t>
            </a:r>
            <a:endParaRPr lang="en-US" dirty="0"/>
          </a:p>
        </p:txBody>
      </p:sp>
    </p:spTree>
    <p:extLst>
      <p:ext uri="{BB962C8B-B14F-4D97-AF65-F5344CB8AC3E}">
        <p14:creationId xmlns:p14="http://schemas.microsoft.com/office/powerpoint/2010/main" val="1358013457"/>
      </p:ext>
    </p:extLst>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Meetings – Time </a:t>
            </a:r>
            <a:r>
              <a:rPr lang="en-US" dirty="0"/>
              <a:t>L</a:t>
            </a:r>
            <a:r>
              <a:rPr lang="en-US" dirty="0" smtClean="0"/>
              <a:t>imited</a:t>
            </a:r>
            <a:endParaRPr lang="en-US" dirty="0"/>
          </a:p>
        </p:txBody>
      </p:sp>
      <p:sp>
        <p:nvSpPr>
          <p:cNvPr id="3" name="Content Placeholder 2"/>
          <p:cNvSpPr>
            <a:spLocks noGrp="1"/>
          </p:cNvSpPr>
          <p:nvPr>
            <p:ph idx="1"/>
          </p:nvPr>
        </p:nvSpPr>
        <p:spPr/>
        <p:txBody>
          <a:bodyPr/>
          <a:lstStyle/>
          <a:p>
            <a:r>
              <a:rPr lang="en-US" dirty="0" smtClean="0"/>
              <a:t>Sprint planning every cycle</a:t>
            </a:r>
          </a:p>
          <a:p>
            <a:pPr lvl="1"/>
            <a:r>
              <a:rPr lang="en-US" dirty="0" smtClean="0"/>
              <a:t>Select work</a:t>
            </a:r>
          </a:p>
          <a:p>
            <a:pPr lvl="1"/>
            <a:r>
              <a:rPr lang="en-US" dirty="0" smtClean="0"/>
              <a:t>Estimation for work – sprint backlog</a:t>
            </a:r>
          </a:p>
          <a:p>
            <a:r>
              <a:rPr lang="en-US" dirty="0" smtClean="0"/>
              <a:t>Daily scrum – 15 minutes max</a:t>
            </a:r>
          </a:p>
          <a:p>
            <a:pPr lvl="1"/>
            <a:r>
              <a:rPr lang="en-US" dirty="0" smtClean="0"/>
              <a:t>Standup</a:t>
            </a:r>
          </a:p>
          <a:p>
            <a:pPr lvl="1"/>
            <a:r>
              <a:rPr lang="en-US" dirty="0"/>
              <a:t>W</a:t>
            </a:r>
            <a:r>
              <a:rPr lang="en-US" dirty="0" smtClean="0"/>
              <a:t>hat was (yesterday) and is to be done (today)</a:t>
            </a:r>
          </a:p>
          <a:p>
            <a:pPr lvl="1"/>
            <a:r>
              <a:rPr lang="en-US" dirty="0" smtClean="0"/>
              <a:t>Problems</a:t>
            </a:r>
          </a:p>
          <a:p>
            <a:r>
              <a:rPr lang="en-US" dirty="0" smtClean="0"/>
              <a:t>Scrum of scrums – coordinating teams</a:t>
            </a:r>
          </a:p>
          <a:p>
            <a:pPr lvl="1"/>
            <a:r>
              <a:rPr lang="en-US" dirty="0" smtClean="0"/>
              <a:t>Does this really work?</a:t>
            </a:r>
          </a:p>
          <a:p>
            <a:r>
              <a:rPr lang="en-US" dirty="0" smtClean="0"/>
              <a:t>Reviews</a:t>
            </a:r>
          </a:p>
        </p:txBody>
      </p:sp>
    </p:spTree>
    <p:extLst>
      <p:ext uri="{BB962C8B-B14F-4D97-AF65-F5344CB8AC3E}">
        <p14:creationId xmlns:p14="http://schemas.microsoft.com/office/powerpoint/2010/main" val="79380921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2"/>
          <p:cNvSpPr>
            <a:spLocks noGrp="1" noChangeArrowheads="1"/>
          </p:cNvSpPr>
          <p:nvPr>
            <p:ph type="title"/>
          </p:nvPr>
        </p:nvSpPr>
        <p:spPr/>
        <p:txBody>
          <a:bodyPr/>
          <a:lstStyle/>
          <a:p>
            <a:pPr eaLnBrk="1" hangingPunct="1"/>
            <a:r>
              <a:rPr lang="en-US" dirty="0" smtClean="0"/>
              <a:t>Painful Experience: </a:t>
            </a:r>
            <a:r>
              <a:rPr lang="en-US" sz="3200" dirty="0" smtClean="0"/>
              <a:t>Agents of Change</a:t>
            </a:r>
          </a:p>
        </p:txBody>
      </p:sp>
      <p:sp>
        <p:nvSpPr>
          <p:cNvPr id="23558" name="Rectangle 3"/>
          <p:cNvSpPr>
            <a:spLocks noGrp="1" noChangeArrowheads="1"/>
          </p:cNvSpPr>
          <p:nvPr>
            <p:ph idx="1"/>
          </p:nvPr>
        </p:nvSpPr>
        <p:spPr/>
        <p:txBody>
          <a:bodyPr/>
          <a:lstStyle/>
          <a:p>
            <a:pPr eaLnBrk="1" hangingPunct="1"/>
            <a:r>
              <a:rPr lang="en-US" sz="2800" dirty="0" smtClean="0"/>
              <a:t>You aren’t going to save the world in a day.</a:t>
            </a:r>
          </a:p>
          <a:p>
            <a:pPr lvl="1" eaLnBrk="1" hangingPunct="1"/>
            <a:r>
              <a:rPr lang="en-US" sz="2400" dirty="0" smtClean="0"/>
              <a:t>Be patient!</a:t>
            </a:r>
          </a:p>
          <a:p>
            <a:pPr eaLnBrk="1" hangingPunct="1"/>
            <a:r>
              <a:rPr lang="en-US" sz="2800" dirty="0" smtClean="0"/>
              <a:t>Watch your enthusiasm.</a:t>
            </a:r>
          </a:p>
          <a:p>
            <a:pPr lvl="1" eaLnBrk="1" hangingPunct="1"/>
            <a:r>
              <a:rPr lang="en-US" sz="2400" dirty="0" smtClean="0"/>
              <a:t>It will turn more people off than win converts.</a:t>
            </a:r>
          </a:p>
          <a:p>
            <a:pPr eaLnBrk="1" hangingPunct="1"/>
            <a:r>
              <a:rPr lang="en-US" sz="2800" dirty="0" smtClean="0"/>
              <a:t>Establishing and improving software processes takes LOTS of time and money.</a:t>
            </a:r>
          </a:p>
          <a:p>
            <a:pPr lvl="1" eaLnBrk="1" hangingPunct="1"/>
            <a:r>
              <a:rPr lang="en-US" dirty="0" smtClean="0"/>
              <a:t>Need a strategy and everyone to know about it.</a:t>
            </a:r>
          </a:p>
          <a:p>
            <a:pPr eaLnBrk="1" hangingPunct="1"/>
            <a:r>
              <a:rPr lang="en-US" sz="2800" dirty="0" smtClean="0"/>
              <a:t>Get ready for disappointment.</a:t>
            </a:r>
          </a:p>
          <a:p>
            <a:pPr eaLnBrk="1" hangingPunct="1"/>
            <a:r>
              <a:rPr lang="en-US" sz="2800" dirty="0" smtClean="0"/>
              <a:t>Change advocacy - another day.</a:t>
            </a:r>
          </a:p>
          <a:p>
            <a:pPr eaLnBrk="1" hangingPunct="1"/>
            <a:endParaRPr lang="en-US" i="1" dirty="0" smtClean="0"/>
          </a:p>
        </p:txBody>
      </p:sp>
    </p:spTree>
    <p:extLst>
      <p:ext uri="{BB962C8B-B14F-4D97-AF65-F5344CB8AC3E}">
        <p14:creationId xmlns:p14="http://schemas.microsoft.com/office/powerpoint/2010/main" val="696707947"/>
      </p:ext>
    </p:extLst>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Artifacts</a:t>
            </a:r>
            <a:endParaRPr lang="en-US" dirty="0"/>
          </a:p>
        </p:txBody>
      </p:sp>
      <p:sp>
        <p:nvSpPr>
          <p:cNvPr id="3" name="Content Placeholder 2"/>
          <p:cNvSpPr>
            <a:spLocks noGrp="1"/>
          </p:cNvSpPr>
          <p:nvPr>
            <p:ph idx="1"/>
          </p:nvPr>
        </p:nvSpPr>
        <p:spPr/>
        <p:txBody>
          <a:bodyPr/>
          <a:lstStyle/>
          <a:p>
            <a:r>
              <a:rPr lang="en-US" sz="2800" dirty="0" smtClean="0"/>
              <a:t>Product backlog – entire project tasks</a:t>
            </a:r>
          </a:p>
          <a:p>
            <a:r>
              <a:rPr lang="en-US" sz="2800" dirty="0" smtClean="0"/>
              <a:t>Sprint backlog – that sprint’s tasks</a:t>
            </a:r>
          </a:p>
          <a:p>
            <a:r>
              <a:rPr lang="en-US" sz="2800" dirty="0" smtClean="0"/>
              <a:t>Burndown chart  </a:t>
            </a:r>
          </a:p>
          <a:p>
            <a:endParaRPr lang="en-US" dirty="0"/>
          </a:p>
        </p:txBody>
      </p:sp>
      <p:pic>
        <p:nvPicPr>
          <p:cNvPr id="133123" name="Picture 3"/>
          <p:cNvPicPr>
            <a:picLocks noChangeAspect="1" noChangeArrowheads="1"/>
          </p:cNvPicPr>
          <p:nvPr/>
        </p:nvPicPr>
        <p:blipFill>
          <a:blip r:embed="rId3" cstate="print"/>
          <a:srcRect/>
          <a:stretch>
            <a:fillRect/>
          </a:stretch>
        </p:blipFill>
        <p:spPr bwMode="auto">
          <a:xfrm>
            <a:off x="1949823" y="2895600"/>
            <a:ext cx="5334000" cy="2913698"/>
          </a:xfrm>
          <a:prstGeom prst="rect">
            <a:avLst/>
          </a:prstGeom>
          <a:noFill/>
          <a:ln w="9525">
            <a:noFill/>
            <a:miter lim="800000"/>
            <a:headEnd/>
            <a:tailEnd/>
          </a:ln>
        </p:spPr>
      </p:pic>
      <p:sp>
        <p:nvSpPr>
          <p:cNvPr id="9" name="TextBox 8"/>
          <p:cNvSpPr txBox="1"/>
          <p:nvPr/>
        </p:nvSpPr>
        <p:spPr>
          <a:xfrm>
            <a:off x="4038600" y="5943600"/>
            <a:ext cx="4876800" cy="307777"/>
          </a:xfrm>
          <a:prstGeom prst="rect">
            <a:avLst/>
          </a:prstGeom>
          <a:noFill/>
        </p:spPr>
        <p:txBody>
          <a:bodyPr wrap="square" rtlCol="0">
            <a:spAutoFit/>
          </a:bodyPr>
          <a:lstStyle/>
          <a:p>
            <a:r>
              <a:rPr lang="en-US" sz="1400" dirty="0" smtClean="0"/>
              <a:t>http://en.wikipedia.org/wiki/File:SampleBurndownChart.png</a:t>
            </a:r>
            <a:endParaRPr lang="en-US" sz="1400" dirty="0"/>
          </a:p>
        </p:txBody>
      </p:sp>
    </p:spTree>
    <p:extLst>
      <p:ext uri="{BB962C8B-B14F-4D97-AF65-F5344CB8AC3E}">
        <p14:creationId xmlns:p14="http://schemas.microsoft.com/office/powerpoint/2010/main" val="4147566732"/>
      </p:ext>
    </p:extLst>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criticisms of Agile</a:t>
            </a:r>
            <a:endParaRPr lang="en-US" dirty="0"/>
          </a:p>
        </p:txBody>
      </p:sp>
      <p:sp>
        <p:nvSpPr>
          <p:cNvPr id="3" name="Content Placeholder 2"/>
          <p:cNvSpPr>
            <a:spLocks noGrp="1"/>
          </p:cNvSpPr>
          <p:nvPr>
            <p:ph idx="1"/>
          </p:nvPr>
        </p:nvSpPr>
        <p:spPr/>
        <p:txBody>
          <a:bodyPr/>
          <a:lstStyle/>
          <a:p>
            <a:r>
              <a:rPr lang="en-US" dirty="0" smtClean="0"/>
              <a:t>Too easily used as an excuse to not have formal process</a:t>
            </a:r>
          </a:p>
          <a:p>
            <a:pPr lvl="1"/>
            <a:r>
              <a:rPr lang="en-US" dirty="0" smtClean="0"/>
              <a:t>Need discipline, or experienced coach</a:t>
            </a:r>
          </a:p>
          <a:p>
            <a:r>
              <a:rPr lang="en-US" dirty="0" smtClean="0"/>
              <a:t>Tendency toward short term view</a:t>
            </a:r>
          </a:p>
          <a:p>
            <a:pPr lvl="1"/>
            <a:r>
              <a:rPr lang="en-US" dirty="0" smtClean="0"/>
              <a:t>Too easy to push off tasks to next cycle</a:t>
            </a:r>
          </a:p>
          <a:p>
            <a:r>
              <a:rPr lang="en-US" dirty="0" smtClean="0"/>
              <a:t>Project environment critical</a:t>
            </a:r>
          </a:p>
          <a:p>
            <a:pPr lvl="1"/>
            <a:r>
              <a:rPr lang="en-US" dirty="0" smtClean="0"/>
              <a:t>Need for documentation?</a:t>
            </a:r>
            <a:endParaRPr lang="en-US" dirty="0"/>
          </a:p>
        </p:txBody>
      </p:sp>
    </p:spTree>
    <p:extLst>
      <p:ext uri="{BB962C8B-B14F-4D97-AF65-F5344CB8AC3E}">
        <p14:creationId xmlns:p14="http://schemas.microsoft.com/office/powerpoint/2010/main" val="1088511654"/>
      </p:ext>
    </p:extLst>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162886" y="2438400"/>
            <a:ext cx="5791200" cy="1930400"/>
          </a:xfrm>
          <a:prstGeom prst="rect">
            <a:avLst/>
          </a:prstGeom>
          <a:noFill/>
          <a:ln w="9525">
            <a:noFill/>
            <a:miter lim="800000"/>
            <a:headEnd/>
            <a:tailEnd/>
          </a:ln>
          <a:effectLst/>
        </p:spPr>
        <p:txBody>
          <a:bodyPr tIns="46154" rIns="92309" bIns="46154" anchor="ctr"/>
          <a:lstStyle/>
          <a:p>
            <a:r>
              <a:rPr lang="en-US" sz="3600" b="1" dirty="0" smtClean="0"/>
              <a:t>Rational, Agile, and Open Unified Processes </a:t>
            </a:r>
          </a:p>
          <a:p>
            <a:r>
              <a:rPr lang="en-US" sz="3600" b="1" dirty="0" smtClean="0"/>
              <a:t>(RUP, AUP, OUP)</a:t>
            </a:r>
          </a:p>
          <a:p>
            <a:r>
              <a:rPr lang="en-US" sz="2400" b="1" dirty="0" smtClean="0">
                <a:latin typeface="Calibri" panose="020F0502020204030204" pitchFamily="34" charset="0"/>
              </a:rPr>
              <a:t>(Developed </a:t>
            </a:r>
            <a:r>
              <a:rPr lang="en-US" sz="2400" b="1" dirty="0">
                <a:latin typeface="Calibri" panose="020F0502020204030204" pitchFamily="34" charset="0"/>
              </a:rPr>
              <a:t>by David Root) </a:t>
            </a:r>
          </a:p>
          <a:p>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136580826"/>
      </p:ext>
    </p:extLst>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82" name="Rectangle 3"/>
          <p:cNvSpPr>
            <a:spLocks noGrp="1" noChangeArrowheads="1"/>
          </p:cNvSpPr>
          <p:nvPr>
            <p:ph idx="1"/>
          </p:nvPr>
        </p:nvSpPr>
        <p:spPr/>
        <p:txBody>
          <a:bodyPr/>
          <a:lstStyle/>
          <a:p>
            <a:pPr eaLnBrk="1" hangingPunct="1">
              <a:buFont typeface="Wingdings" pitchFamily="2" charset="2"/>
              <a:buNone/>
            </a:pPr>
            <a:r>
              <a:rPr lang="en-US" b="1" i="1" dirty="0" smtClean="0">
                <a:solidFill>
                  <a:srgbClr val="800000"/>
                </a:solidFill>
              </a:rPr>
              <a:t>		</a:t>
            </a:r>
            <a:endParaRPr lang="en-US" dirty="0" smtClean="0"/>
          </a:p>
        </p:txBody>
      </p:sp>
      <p:sp>
        <p:nvSpPr>
          <p:cNvPr id="50181" name="Rectangle 2"/>
          <p:cNvSpPr>
            <a:spLocks noGrp="1" noChangeArrowheads="1"/>
          </p:cNvSpPr>
          <p:nvPr>
            <p:ph type="title"/>
          </p:nvPr>
        </p:nvSpPr>
        <p:spPr/>
        <p:txBody>
          <a:bodyPr/>
          <a:lstStyle/>
          <a:p>
            <a:pPr eaLnBrk="1" hangingPunct="1"/>
            <a:r>
              <a:rPr lang="en-US" u="sng" dirty="0" smtClean="0">
                <a:solidFill>
                  <a:srgbClr val="666699"/>
                </a:solidFill>
              </a:rPr>
              <a:t>R</a:t>
            </a:r>
            <a:r>
              <a:rPr lang="en-US" dirty="0" smtClean="0"/>
              <a:t>ational </a:t>
            </a:r>
            <a:r>
              <a:rPr lang="en-US" u="sng" dirty="0" smtClean="0">
                <a:solidFill>
                  <a:srgbClr val="666699"/>
                </a:solidFill>
              </a:rPr>
              <a:t>U</a:t>
            </a:r>
            <a:r>
              <a:rPr lang="en-US" dirty="0" smtClean="0"/>
              <a:t>nified </a:t>
            </a:r>
            <a:r>
              <a:rPr lang="en-US" u="sng" dirty="0" smtClean="0">
                <a:solidFill>
                  <a:srgbClr val="666699"/>
                </a:solidFill>
              </a:rPr>
              <a:t>P</a:t>
            </a:r>
            <a:r>
              <a:rPr lang="en-US" dirty="0" smtClean="0"/>
              <a:t>rocess</a:t>
            </a:r>
          </a:p>
        </p:txBody>
      </p:sp>
      <p:grpSp>
        <p:nvGrpSpPr>
          <p:cNvPr id="2" name="Group 4"/>
          <p:cNvGrpSpPr>
            <a:grpSpLocks/>
          </p:cNvGrpSpPr>
          <p:nvPr/>
        </p:nvGrpSpPr>
        <p:grpSpPr bwMode="auto">
          <a:xfrm>
            <a:off x="3305175" y="2067967"/>
            <a:ext cx="2366963" cy="2676525"/>
            <a:chOff x="1248" y="1728"/>
            <a:chExt cx="1491" cy="1686"/>
          </a:xfrm>
        </p:grpSpPr>
        <p:sp>
          <p:nvSpPr>
            <p:cNvPr id="50193" name="Text Box 5"/>
            <p:cNvSpPr txBox="1">
              <a:spLocks noChangeArrowheads="1"/>
            </p:cNvSpPr>
            <p:nvPr/>
          </p:nvSpPr>
          <p:spPr bwMode="auto">
            <a:xfrm>
              <a:off x="1248" y="2436"/>
              <a:ext cx="1491" cy="978"/>
            </a:xfrm>
            <a:prstGeom prst="rect">
              <a:avLst/>
            </a:prstGeom>
            <a:noFill/>
            <a:ln w="9525">
              <a:noFill/>
              <a:miter lim="800000"/>
              <a:headEnd/>
              <a:tailEnd/>
            </a:ln>
          </p:spPr>
          <p:txBody>
            <a:bodyPr>
              <a:spAutoFit/>
            </a:bodyPr>
            <a:lstStyle/>
            <a:p>
              <a:pPr algn="ctr" eaLnBrk="1" hangingPunct="1">
                <a:spcBef>
                  <a:spcPct val="20000"/>
                </a:spcBef>
              </a:pPr>
              <a:r>
                <a:rPr lang="en-US" sz="2400" i="1" dirty="0">
                  <a:latin typeface="Times New Roman" pitchFamily="18" charset="0"/>
                </a:rPr>
                <a:t>Communication</a:t>
              </a:r>
              <a:r>
                <a:rPr lang="en-US" sz="2400" b="0" dirty="0">
                  <a:latin typeface="Times New Roman" pitchFamily="18" charset="0"/>
                </a:rPr>
                <a:t> Unified Modeling Language</a:t>
              </a:r>
            </a:p>
          </p:txBody>
        </p:sp>
        <p:sp>
          <p:nvSpPr>
            <p:cNvPr id="50194" name="AutoShape 6"/>
            <p:cNvSpPr>
              <a:spLocks noChangeArrowheads="1"/>
            </p:cNvSpPr>
            <p:nvPr/>
          </p:nvSpPr>
          <p:spPr bwMode="auto">
            <a:xfrm flipV="1">
              <a:off x="1779" y="1728"/>
              <a:ext cx="352" cy="708"/>
            </a:xfrm>
            <a:prstGeom prst="upArrow">
              <a:avLst>
                <a:gd name="adj1" fmla="val 50000"/>
                <a:gd name="adj2" fmla="val 50284"/>
              </a:avLst>
            </a:prstGeom>
            <a:solidFill>
              <a:schemeClr val="accent2"/>
            </a:solidFill>
            <a:ln w="9525">
              <a:solidFill>
                <a:schemeClr val="tx1"/>
              </a:solidFill>
              <a:miter lim="800000"/>
              <a:headEnd/>
              <a:tailEnd/>
            </a:ln>
          </p:spPr>
          <p:txBody>
            <a:bodyPr wrap="none" anchor="ctr"/>
            <a:lstStyle/>
            <a:p>
              <a:endParaRPr lang="en-US" dirty="0"/>
            </a:p>
          </p:txBody>
        </p:sp>
      </p:grpSp>
      <p:grpSp>
        <p:nvGrpSpPr>
          <p:cNvPr id="3" name="Group 7"/>
          <p:cNvGrpSpPr>
            <a:grpSpLocks/>
          </p:cNvGrpSpPr>
          <p:nvPr/>
        </p:nvGrpSpPr>
        <p:grpSpPr bwMode="auto">
          <a:xfrm>
            <a:off x="5811837" y="2067967"/>
            <a:ext cx="2657474" cy="2914650"/>
            <a:chOff x="2827" y="1728"/>
            <a:chExt cx="1674" cy="1836"/>
          </a:xfrm>
        </p:grpSpPr>
        <p:sp>
          <p:nvSpPr>
            <p:cNvPr id="50191" name="Text Box 8"/>
            <p:cNvSpPr txBox="1">
              <a:spLocks noChangeArrowheads="1"/>
            </p:cNvSpPr>
            <p:nvPr/>
          </p:nvSpPr>
          <p:spPr bwMode="auto">
            <a:xfrm>
              <a:off x="2827" y="2436"/>
              <a:ext cx="1674" cy="1128"/>
            </a:xfrm>
            <a:prstGeom prst="rect">
              <a:avLst/>
            </a:prstGeom>
            <a:noFill/>
            <a:ln w="9525">
              <a:noFill/>
              <a:miter lim="800000"/>
              <a:headEnd/>
              <a:tailEnd/>
            </a:ln>
          </p:spPr>
          <p:txBody>
            <a:bodyPr wrap="none">
              <a:spAutoFit/>
            </a:bodyPr>
            <a:lstStyle/>
            <a:p>
              <a:pPr algn="ctr" eaLnBrk="1" hangingPunct="1">
                <a:spcBef>
                  <a:spcPct val="20000"/>
                </a:spcBef>
              </a:pPr>
              <a:r>
                <a:rPr lang="en-US" sz="2400" b="0" dirty="0" smtClean="0">
                  <a:latin typeface="Times New Roman" pitchFamily="18" charset="0"/>
                </a:rPr>
                <a:t>Use-case-driven</a:t>
              </a:r>
              <a:endParaRPr lang="en-US" sz="2400" b="0" dirty="0">
                <a:latin typeface="Times New Roman" pitchFamily="18" charset="0"/>
              </a:endParaRPr>
            </a:p>
            <a:p>
              <a:pPr algn="ctr" eaLnBrk="1" hangingPunct="1">
                <a:spcBef>
                  <a:spcPct val="20000"/>
                </a:spcBef>
              </a:pPr>
              <a:r>
                <a:rPr lang="en-US" sz="2400" b="0" dirty="0">
                  <a:latin typeface="Times New Roman" pitchFamily="18" charset="0"/>
                </a:rPr>
                <a:t>Architecture-centric</a:t>
              </a:r>
            </a:p>
            <a:p>
              <a:pPr algn="ctr" eaLnBrk="1" hangingPunct="1">
                <a:spcBef>
                  <a:spcPct val="20000"/>
                </a:spcBef>
              </a:pPr>
              <a:r>
                <a:rPr lang="en-US" sz="2400" b="0" dirty="0">
                  <a:latin typeface="Times New Roman" pitchFamily="18" charset="0"/>
                </a:rPr>
                <a:t>Iterative</a:t>
              </a:r>
            </a:p>
            <a:p>
              <a:pPr algn="ctr" eaLnBrk="1" hangingPunct="1">
                <a:spcBef>
                  <a:spcPct val="20000"/>
                </a:spcBef>
              </a:pPr>
              <a:r>
                <a:rPr lang="en-US" sz="2400" b="0" dirty="0">
                  <a:latin typeface="Times New Roman" pitchFamily="18" charset="0"/>
                </a:rPr>
                <a:t>Incremental</a:t>
              </a:r>
            </a:p>
          </p:txBody>
        </p:sp>
        <p:sp>
          <p:nvSpPr>
            <p:cNvPr id="50192" name="AutoShape 9"/>
            <p:cNvSpPr>
              <a:spLocks noChangeArrowheads="1"/>
            </p:cNvSpPr>
            <p:nvPr/>
          </p:nvSpPr>
          <p:spPr bwMode="auto">
            <a:xfrm flipV="1">
              <a:off x="3486" y="1728"/>
              <a:ext cx="352" cy="708"/>
            </a:xfrm>
            <a:prstGeom prst="upArrow">
              <a:avLst>
                <a:gd name="adj1" fmla="val 50000"/>
                <a:gd name="adj2" fmla="val 50284"/>
              </a:avLst>
            </a:prstGeom>
            <a:solidFill>
              <a:schemeClr val="accent2"/>
            </a:solidFill>
            <a:ln w="9525">
              <a:solidFill>
                <a:schemeClr val="tx1"/>
              </a:solidFill>
              <a:miter lim="800000"/>
              <a:headEnd/>
              <a:tailEnd/>
            </a:ln>
          </p:spPr>
          <p:txBody>
            <a:bodyPr wrap="none" anchor="ctr"/>
            <a:lstStyle/>
            <a:p>
              <a:endParaRPr lang="en-US" dirty="0"/>
            </a:p>
          </p:txBody>
        </p:sp>
      </p:grpSp>
      <p:sp>
        <p:nvSpPr>
          <p:cNvPr id="50185" name="Text Box 10"/>
          <p:cNvSpPr txBox="1">
            <a:spLocks noChangeArrowheads="1"/>
          </p:cNvSpPr>
          <p:nvPr/>
        </p:nvSpPr>
        <p:spPr bwMode="auto">
          <a:xfrm>
            <a:off x="3488044" y="1310729"/>
            <a:ext cx="2037737" cy="769441"/>
          </a:xfrm>
          <a:prstGeom prst="rect">
            <a:avLst/>
          </a:prstGeom>
          <a:noFill/>
          <a:ln w="9525">
            <a:noFill/>
            <a:miter lim="800000"/>
            <a:headEnd/>
            <a:tailEnd/>
          </a:ln>
        </p:spPr>
        <p:txBody>
          <a:bodyPr wrap="none">
            <a:spAutoFit/>
          </a:bodyPr>
          <a:lstStyle/>
          <a:p>
            <a:pPr algn="ctr" eaLnBrk="1" hangingPunct="1">
              <a:spcBef>
                <a:spcPct val="20000"/>
              </a:spcBef>
            </a:pPr>
            <a:r>
              <a:rPr lang="en-US" sz="3200" i="1" dirty="0">
                <a:solidFill>
                  <a:srgbClr val="800000"/>
                </a:solidFill>
                <a:latin typeface="Times New Roman" pitchFamily="18" charset="0"/>
              </a:rPr>
              <a:t> </a:t>
            </a:r>
            <a:r>
              <a:rPr lang="en-US" sz="4400" i="1" dirty="0">
                <a:solidFill>
                  <a:srgbClr val="666699"/>
                </a:solidFill>
                <a:latin typeface="Times New Roman" pitchFamily="18" charset="0"/>
              </a:rPr>
              <a:t>U</a:t>
            </a:r>
            <a:r>
              <a:rPr lang="en-US" sz="3200" i="1" dirty="0">
                <a:solidFill>
                  <a:srgbClr val="666699"/>
                </a:solidFill>
                <a:latin typeface="Times New Roman" pitchFamily="18" charset="0"/>
              </a:rPr>
              <a:t>NIFIED</a:t>
            </a:r>
          </a:p>
        </p:txBody>
      </p:sp>
      <p:sp>
        <p:nvSpPr>
          <p:cNvPr id="50186" name="Text Box 11"/>
          <p:cNvSpPr txBox="1">
            <a:spLocks noChangeArrowheads="1"/>
          </p:cNvSpPr>
          <p:nvPr/>
        </p:nvSpPr>
        <p:spPr bwMode="auto">
          <a:xfrm>
            <a:off x="6126163" y="1310729"/>
            <a:ext cx="2084387" cy="762000"/>
          </a:xfrm>
          <a:prstGeom prst="rect">
            <a:avLst/>
          </a:prstGeom>
          <a:noFill/>
          <a:ln w="9525">
            <a:noFill/>
            <a:miter lim="800000"/>
            <a:headEnd/>
            <a:tailEnd/>
          </a:ln>
        </p:spPr>
        <p:txBody>
          <a:bodyPr wrap="none">
            <a:spAutoFit/>
          </a:bodyPr>
          <a:lstStyle/>
          <a:p>
            <a:pPr algn="ctr" eaLnBrk="1" hangingPunct="1">
              <a:spcBef>
                <a:spcPct val="20000"/>
              </a:spcBef>
            </a:pPr>
            <a:r>
              <a:rPr lang="en-US" sz="4400" i="1" dirty="0">
                <a:solidFill>
                  <a:srgbClr val="666699"/>
                </a:solidFill>
                <a:latin typeface="Times New Roman" pitchFamily="18" charset="0"/>
              </a:rPr>
              <a:t>P</a:t>
            </a:r>
            <a:r>
              <a:rPr lang="en-US" sz="3200" i="1" dirty="0">
                <a:solidFill>
                  <a:srgbClr val="666699"/>
                </a:solidFill>
                <a:latin typeface="Times New Roman" pitchFamily="18" charset="0"/>
              </a:rPr>
              <a:t>ROCESS</a:t>
            </a:r>
            <a:endParaRPr lang="en-US" sz="2400" b="0" dirty="0">
              <a:solidFill>
                <a:srgbClr val="666699"/>
              </a:solidFill>
              <a:latin typeface="Times New Roman" pitchFamily="18" charset="0"/>
            </a:endParaRPr>
          </a:p>
        </p:txBody>
      </p:sp>
      <p:grpSp>
        <p:nvGrpSpPr>
          <p:cNvPr id="4" name="Group 12"/>
          <p:cNvGrpSpPr>
            <a:grpSpLocks/>
          </p:cNvGrpSpPr>
          <p:nvPr/>
        </p:nvGrpSpPr>
        <p:grpSpPr bwMode="auto">
          <a:xfrm>
            <a:off x="762000" y="2053679"/>
            <a:ext cx="2366963" cy="3844925"/>
            <a:chOff x="1248" y="1728"/>
            <a:chExt cx="1491" cy="2422"/>
          </a:xfrm>
        </p:grpSpPr>
        <p:sp>
          <p:nvSpPr>
            <p:cNvPr id="50189" name="Text Box 13"/>
            <p:cNvSpPr txBox="1">
              <a:spLocks noChangeArrowheads="1"/>
            </p:cNvSpPr>
            <p:nvPr/>
          </p:nvSpPr>
          <p:spPr bwMode="auto">
            <a:xfrm>
              <a:off x="1248" y="2436"/>
              <a:ext cx="1491" cy="1714"/>
            </a:xfrm>
            <a:prstGeom prst="rect">
              <a:avLst/>
            </a:prstGeom>
            <a:noFill/>
            <a:ln w="9525">
              <a:noFill/>
              <a:miter lim="800000"/>
              <a:headEnd/>
              <a:tailEnd/>
            </a:ln>
          </p:spPr>
          <p:txBody>
            <a:bodyPr>
              <a:spAutoFit/>
            </a:bodyPr>
            <a:lstStyle/>
            <a:p>
              <a:pPr algn="ctr" eaLnBrk="1" hangingPunct="1">
                <a:spcBef>
                  <a:spcPct val="20000"/>
                </a:spcBef>
              </a:pPr>
              <a:r>
                <a:rPr lang="en-US" sz="2400" b="0" dirty="0">
                  <a:latin typeface="Times New Roman" pitchFamily="18" charset="0"/>
                </a:rPr>
                <a:t>Idea of rationalizing the common practices.</a:t>
              </a:r>
            </a:p>
            <a:p>
              <a:pPr algn="ctr" eaLnBrk="1" hangingPunct="1">
                <a:spcBef>
                  <a:spcPct val="20000"/>
                </a:spcBef>
              </a:pPr>
              <a:r>
                <a:rPr lang="en-US" sz="2400" b="0" dirty="0">
                  <a:latin typeface="Times New Roman" pitchFamily="18" charset="0"/>
                </a:rPr>
                <a:t>Result of the industrialization effort</a:t>
              </a:r>
            </a:p>
          </p:txBody>
        </p:sp>
        <p:sp>
          <p:nvSpPr>
            <p:cNvPr id="50190" name="AutoShape 14"/>
            <p:cNvSpPr>
              <a:spLocks noChangeArrowheads="1"/>
            </p:cNvSpPr>
            <p:nvPr/>
          </p:nvSpPr>
          <p:spPr bwMode="auto">
            <a:xfrm flipV="1">
              <a:off x="1779" y="1728"/>
              <a:ext cx="352" cy="708"/>
            </a:xfrm>
            <a:prstGeom prst="upArrow">
              <a:avLst>
                <a:gd name="adj1" fmla="val 50000"/>
                <a:gd name="adj2" fmla="val 50284"/>
              </a:avLst>
            </a:prstGeom>
            <a:solidFill>
              <a:schemeClr val="accent2"/>
            </a:solidFill>
            <a:ln w="9525">
              <a:solidFill>
                <a:schemeClr val="tx1"/>
              </a:solidFill>
              <a:miter lim="800000"/>
              <a:headEnd/>
              <a:tailEnd/>
            </a:ln>
          </p:spPr>
          <p:txBody>
            <a:bodyPr wrap="none" anchor="ctr"/>
            <a:lstStyle/>
            <a:p>
              <a:endParaRPr lang="en-US" dirty="0">
                <a:ln>
                  <a:solidFill>
                    <a:srgbClr val="3C4F82"/>
                  </a:solidFill>
                </a:ln>
              </a:endParaRPr>
            </a:p>
          </p:txBody>
        </p:sp>
      </p:grpSp>
      <p:sp>
        <p:nvSpPr>
          <p:cNvPr id="50188" name="Text Box 15"/>
          <p:cNvSpPr txBox="1">
            <a:spLocks noChangeArrowheads="1"/>
          </p:cNvSpPr>
          <p:nvPr/>
        </p:nvSpPr>
        <p:spPr bwMode="auto">
          <a:xfrm>
            <a:off x="828228" y="1296442"/>
            <a:ext cx="2278957" cy="769441"/>
          </a:xfrm>
          <a:prstGeom prst="rect">
            <a:avLst/>
          </a:prstGeom>
          <a:noFill/>
          <a:ln w="9525">
            <a:noFill/>
            <a:miter lim="800000"/>
            <a:headEnd/>
            <a:tailEnd/>
          </a:ln>
        </p:spPr>
        <p:txBody>
          <a:bodyPr wrap="none">
            <a:spAutoFit/>
          </a:bodyPr>
          <a:lstStyle/>
          <a:p>
            <a:pPr algn="ctr" eaLnBrk="1" hangingPunct="1">
              <a:spcBef>
                <a:spcPct val="20000"/>
              </a:spcBef>
            </a:pPr>
            <a:r>
              <a:rPr lang="en-US" sz="3200" i="1" dirty="0">
                <a:solidFill>
                  <a:srgbClr val="666699"/>
                </a:solidFill>
                <a:latin typeface="Times New Roman" pitchFamily="18" charset="0"/>
              </a:rPr>
              <a:t> </a:t>
            </a:r>
            <a:r>
              <a:rPr lang="en-US" sz="4400" i="1" dirty="0">
                <a:solidFill>
                  <a:srgbClr val="666699"/>
                </a:solidFill>
                <a:latin typeface="Times New Roman" pitchFamily="18" charset="0"/>
              </a:rPr>
              <a:t>R</a:t>
            </a:r>
            <a:r>
              <a:rPr lang="en-US" sz="3200" i="1" dirty="0">
                <a:solidFill>
                  <a:srgbClr val="666699"/>
                </a:solidFill>
                <a:latin typeface="Times New Roman" pitchFamily="18" charset="0"/>
              </a:rPr>
              <a:t>ATIONAL</a:t>
            </a:r>
          </a:p>
        </p:txBody>
      </p:sp>
    </p:spTree>
    <p:custDataLst>
      <p:tags r:id="rId1"/>
    </p:custDataLst>
    <p:extLst>
      <p:ext uri="{BB962C8B-B14F-4D97-AF65-F5344CB8AC3E}">
        <p14:creationId xmlns:p14="http://schemas.microsoft.com/office/powerpoint/2010/main" val="305528692"/>
      </p:ext>
    </p:extLst>
  </p:cSld>
  <p:clrMapOvr>
    <a:masterClrMapping/>
  </p:clrMapOvr>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4" name="Rectangle 2"/>
          <p:cNvSpPr>
            <a:spLocks noGrp="1" noChangeArrowheads="1"/>
          </p:cNvSpPr>
          <p:nvPr>
            <p:ph type="title"/>
          </p:nvPr>
        </p:nvSpPr>
        <p:spPr/>
        <p:txBody>
          <a:bodyPr/>
          <a:lstStyle/>
          <a:p>
            <a:pPr eaLnBrk="1" hangingPunct="1"/>
            <a:r>
              <a:rPr lang="en-US" dirty="0" smtClean="0"/>
              <a:t>The </a:t>
            </a:r>
            <a:r>
              <a:rPr lang="en-US" dirty="0"/>
              <a:t>P</a:t>
            </a:r>
            <a:r>
              <a:rPr lang="en-US" dirty="0" smtClean="0"/>
              <a:t>rocess </a:t>
            </a:r>
            <a:r>
              <a:rPr lang="en-US" dirty="0"/>
              <a:t>O</a:t>
            </a:r>
            <a:r>
              <a:rPr lang="en-US" dirty="0" smtClean="0"/>
              <a:t>utline - Phases Versus Iterations</a:t>
            </a:r>
          </a:p>
        </p:txBody>
      </p:sp>
      <p:grpSp>
        <p:nvGrpSpPr>
          <p:cNvPr id="2" name="Group 3"/>
          <p:cNvGrpSpPr>
            <a:grpSpLocks/>
          </p:cNvGrpSpPr>
          <p:nvPr/>
        </p:nvGrpSpPr>
        <p:grpSpPr bwMode="auto">
          <a:xfrm>
            <a:off x="530225" y="1236662"/>
            <a:ext cx="7815263" cy="4860925"/>
            <a:chOff x="334" y="1066"/>
            <a:chExt cx="4923" cy="3062"/>
          </a:xfrm>
        </p:grpSpPr>
        <p:sp>
          <p:nvSpPr>
            <p:cNvPr id="2059" name="Text Box 4"/>
            <p:cNvSpPr txBox="1">
              <a:spLocks noChangeArrowheads="1"/>
            </p:cNvSpPr>
            <p:nvPr/>
          </p:nvSpPr>
          <p:spPr bwMode="auto">
            <a:xfrm>
              <a:off x="3360" y="1066"/>
              <a:ext cx="551" cy="250"/>
            </a:xfrm>
            <a:prstGeom prst="rect">
              <a:avLst/>
            </a:prstGeom>
            <a:noFill/>
            <a:ln w="9525">
              <a:noFill/>
              <a:miter lim="800000"/>
              <a:headEnd/>
              <a:tailEnd/>
            </a:ln>
          </p:spPr>
          <p:txBody>
            <a:bodyPr wrap="none">
              <a:spAutoFit/>
            </a:bodyPr>
            <a:lstStyle/>
            <a:p>
              <a:pPr algn="ctr" eaLnBrk="1" hangingPunct="1">
                <a:spcBef>
                  <a:spcPct val="20000"/>
                </a:spcBef>
              </a:pPr>
              <a:r>
                <a:rPr lang="en-US" sz="2000" b="0" dirty="0">
                  <a:solidFill>
                    <a:schemeClr val="hlink"/>
                  </a:solidFill>
                  <a:latin typeface="Times New Roman" pitchFamily="18" charset="0"/>
                </a:rPr>
                <a:t>Phases</a:t>
              </a:r>
            </a:p>
          </p:txBody>
        </p:sp>
        <p:sp>
          <p:nvSpPr>
            <p:cNvPr id="2060" name="Text Box 5"/>
            <p:cNvSpPr txBox="1">
              <a:spLocks noChangeArrowheads="1"/>
            </p:cNvSpPr>
            <p:nvPr/>
          </p:nvSpPr>
          <p:spPr bwMode="auto">
            <a:xfrm>
              <a:off x="2161" y="1258"/>
              <a:ext cx="636" cy="212"/>
            </a:xfrm>
            <a:prstGeom prst="rect">
              <a:avLst/>
            </a:prstGeom>
            <a:noFill/>
            <a:ln w="9525">
              <a:noFill/>
              <a:miter lim="800000"/>
              <a:headEnd/>
              <a:tailEnd/>
            </a:ln>
          </p:spPr>
          <p:txBody>
            <a:bodyPr wrap="none">
              <a:spAutoFit/>
            </a:bodyPr>
            <a:lstStyle/>
            <a:p>
              <a:pPr algn="ctr" eaLnBrk="1" hangingPunct="1">
                <a:spcBef>
                  <a:spcPct val="20000"/>
                </a:spcBef>
              </a:pPr>
              <a:r>
                <a:rPr lang="en-US" sz="1600" dirty="0">
                  <a:latin typeface="Times New Roman" pitchFamily="18" charset="0"/>
                </a:rPr>
                <a:t>Inception</a:t>
              </a:r>
            </a:p>
          </p:txBody>
        </p:sp>
        <p:sp>
          <p:nvSpPr>
            <p:cNvPr id="2061" name="Text Box 6"/>
            <p:cNvSpPr txBox="1">
              <a:spLocks noChangeArrowheads="1"/>
            </p:cNvSpPr>
            <p:nvPr/>
          </p:nvSpPr>
          <p:spPr bwMode="auto">
            <a:xfrm>
              <a:off x="2785" y="1258"/>
              <a:ext cx="771" cy="212"/>
            </a:xfrm>
            <a:prstGeom prst="rect">
              <a:avLst/>
            </a:prstGeom>
            <a:noFill/>
            <a:ln w="9525">
              <a:noFill/>
              <a:miter lim="800000"/>
              <a:headEnd/>
              <a:tailEnd/>
            </a:ln>
          </p:spPr>
          <p:txBody>
            <a:bodyPr wrap="none">
              <a:spAutoFit/>
            </a:bodyPr>
            <a:lstStyle/>
            <a:p>
              <a:pPr algn="ctr" eaLnBrk="1" hangingPunct="1">
                <a:spcBef>
                  <a:spcPct val="20000"/>
                </a:spcBef>
              </a:pPr>
              <a:r>
                <a:rPr lang="en-US" sz="1600" dirty="0">
                  <a:latin typeface="Times New Roman" pitchFamily="18" charset="0"/>
                </a:rPr>
                <a:t>Elaboration</a:t>
              </a:r>
            </a:p>
          </p:txBody>
        </p:sp>
        <p:sp>
          <p:nvSpPr>
            <p:cNvPr id="2062" name="Text Box 7"/>
            <p:cNvSpPr txBox="1">
              <a:spLocks noChangeArrowheads="1"/>
            </p:cNvSpPr>
            <p:nvPr/>
          </p:nvSpPr>
          <p:spPr bwMode="auto">
            <a:xfrm>
              <a:off x="3553" y="1258"/>
              <a:ext cx="835" cy="212"/>
            </a:xfrm>
            <a:prstGeom prst="rect">
              <a:avLst/>
            </a:prstGeom>
            <a:noFill/>
            <a:ln w="9525">
              <a:noFill/>
              <a:miter lim="800000"/>
              <a:headEnd/>
              <a:tailEnd/>
            </a:ln>
          </p:spPr>
          <p:txBody>
            <a:bodyPr wrap="none">
              <a:spAutoFit/>
            </a:bodyPr>
            <a:lstStyle/>
            <a:p>
              <a:pPr algn="ctr" eaLnBrk="1" hangingPunct="1">
                <a:spcBef>
                  <a:spcPct val="20000"/>
                </a:spcBef>
              </a:pPr>
              <a:r>
                <a:rPr lang="en-US" sz="1600" dirty="0">
                  <a:latin typeface="Times New Roman" pitchFamily="18" charset="0"/>
                </a:rPr>
                <a:t>Construction</a:t>
              </a:r>
            </a:p>
          </p:txBody>
        </p:sp>
        <p:sp>
          <p:nvSpPr>
            <p:cNvPr id="2063" name="Text Box 8"/>
            <p:cNvSpPr txBox="1">
              <a:spLocks noChangeArrowheads="1"/>
            </p:cNvSpPr>
            <p:nvPr/>
          </p:nvSpPr>
          <p:spPr bwMode="auto">
            <a:xfrm>
              <a:off x="4468" y="1258"/>
              <a:ext cx="693" cy="212"/>
            </a:xfrm>
            <a:prstGeom prst="rect">
              <a:avLst/>
            </a:prstGeom>
            <a:noFill/>
            <a:ln w="9525">
              <a:noFill/>
              <a:miter lim="800000"/>
              <a:headEnd/>
              <a:tailEnd/>
            </a:ln>
          </p:spPr>
          <p:txBody>
            <a:bodyPr wrap="none">
              <a:spAutoFit/>
            </a:bodyPr>
            <a:lstStyle/>
            <a:p>
              <a:pPr algn="ctr" eaLnBrk="1" hangingPunct="1">
                <a:spcBef>
                  <a:spcPct val="20000"/>
                </a:spcBef>
              </a:pPr>
              <a:r>
                <a:rPr lang="en-US" sz="1600" dirty="0">
                  <a:latin typeface="Times New Roman" pitchFamily="18" charset="0"/>
                </a:rPr>
                <a:t>Transition</a:t>
              </a:r>
            </a:p>
          </p:txBody>
        </p:sp>
        <p:sp>
          <p:nvSpPr>
            <p:cNvPr id="2064" name="Text Box 9"/>
            <p:cNvSpPr txBox="1">
              <a:spLocks noChangeArrowheads="1"/>
            </p:cNvSpPr>
            <p:nvPr/>
          </p:nvSpPr>
          <p:spPr bwMode="auto">
            <a:xfrm>
              <a:off x="1262" y="1910"/>
              <a:ext cx="885" cy="212"/>
            </a:xfrm>
            <a:prstGeom prst="rect">
              <a:avLst/>
            </a:prstGeom>
            <a:noFill/>
            <a:ln w="9525">
              <a:noFill/>
              <a:miter lim="800000"/>
              <a:headEnd/>
              <a:tailEnd/>
            </a:ln>
          </p:spPr>
          <p:txBody>
            <a:bodyPr wrap="none">
              <a:spAutoFit/>
            </a:bodyPr>
            <a:lstStyle/>
            <a:p>
              <a:pPr algn="ctr" eaLnBrk="1" hangingPunct="1">
                <a:spcBef>
                  <a:spcPct val="20000"/>
                </a:spcBef>
              </a:pPr>
              <a:r>
                <a:rPr lang="en-US" sz="1600" dirty="0">
                  <a:latin typeface="Times New Roman" pitchFamily="18" charset="0"/>
                </a:rPr>
                <a:t>Requirements</a:t>
              </a:r>
            </a:p>
          </p:txBody>
        </p:sp>
        <p:sp>
          <p:nvSpPr>
            <p:cNvPr id="2065" name="Text Box 10"/>
            <p:cNvSpPr txBox="1">
              <a:spLocks noChangeArrowheads="1"/>
            </p:cNvSpPr>
            <p:nvPr/>
          </p:nvSpPr>
          <p:spPr bwMode="auto">
            <a:xfrm>
              <a:off x="1383" y="2966"/>
              <a:ext cx="750" cy="212"/>
            </a:xfrm>
            <a:prstGeom prst="rect">
              <a:avLst/>
            </a:prstGeom>
            <a:noFill/>
            <a:ln w="9525">
              <a:noFill/>
              <a:miter lim="800000"/>
              <a:headEnd/>
              <a:tailEnd/>
            </a:ln>
          </p:spPr>
          <p:txBody>
            <a:bodyPr wrap="none">
              <a:spAutoFit/>
            </a:bodyPr>
            <a:lstStyle/>
            <a:p>
              <a:pPr algn="ctr" eaLnBrk="1" hangingPunct="1">
                <a:spcBef>
                  <a:spcPct val="20000"/>
                </a:spcBef>
              </a:pPr>
              <a:r>
                <a:rPr lang="en-US" sz="1600" i="1" dirty="0">
                  <a:solidFill>
                    <a:schemeClr val="folHlink"/>
                  </a:solidFill>
                  <a:latin typeface="Times New Roman" pitchFamily="18" charset="0"/>
                </a:rPr>
                <a:t>Deployment</a:t>
              </a:r>
            </a:p>
          </p:txBody>
        </p:sp>
        <p:sp>
          <p:nvSpPr>
            <p:cNvPr id="2066" name="Text Box 11"/>
            <p:cNvSpPr txBox="1">
              <a:spLocks noChangeArrowheads="1"/>
            </p:cNvSpPr>
            <p:nvPr/>
          </p:nvSpPr>
          <p:spPr bwMode="auto">
            <a:xfrm>
              <a:off x="1154" y="2534"/>
              <a:ext cx="993" cy="212"/>
            </a:xfrm>
            <a:prstGeom prst="rect">
              <a:avLst/>
            </a:prstGeom>
            <a:noFill/>
            <a:ln w="9525">
              <a:noFill/>
              <a:miter lim="800000"/>
              <a:headEnd/>
              <a:tailEnd/>
            </a:ln>
          </p:spPr>
          <p:txBody>
            <a:bodyPr wrap="none">
              <a:spAutoFit/>
            </a:bodyPr>
            <a:lstStyle/>
            <a:p>
              <a:pPr algn="ctr" eaLnBrk="1" hangingPunct="1">
                <a:spcBef>
                  <a:spcPct val="20000"/>
                </a:spcBef>
              </a:pPr>
              <a:r>
                <a:rPr lang="en-US" sz="1600" dirty="0">
                  <a:latin typeface="Times New Roman" pitchFamily="18" charset="0"/>
                </a:rPr>
                <a:t>Implementation</a:t>
              </a:r>
            </a:p>
          </p:txBody>
        </p:sp>
        <p:sp>
          <p:nvSpPr>
            <p:cNvPr id="2067" name="Text Box 12"/>
            <p:cNvSpPr txBox="1">
              <a:spLocks noChangeArrowheads="1"/>
            </p:cNvSpPr>
            <p:nvPr/>
          </p:nvSpPr>
          <p:spPr bwMode="auto">
            <a:xfrm>
              <a:off x="1796" y="2774"/>
              <a:ext cx="351" cy="212"/>
            </a:xfrm>
            <a:prstGeom prst="rect">
              <a:avLst/>
            </a:prstGeom>
            <a:noFill/>
            <a:ln w="9525">
              <a:noFill/>
              <a:miter lim="800000"/>
              <a:headEnd/>
              <a:tailEnd/>
            </a:ln>
          </p:spPr>
          <p:txBody>
            <a:bodyPr wrap="none">
              <a:spAutoFit/>
            </a:bodyPr>
            <a:lstStyle/>
            <a:p>
              <a:pPr algn="ctr" eaLnBrk="1" hangingPunct="1">
                <a:spcBef>
                  <a:spcPct val="20000"/>
                </a:spcBef>
              </a:pPr>
              <a:r>
                <a:rPr lang="en-US" sz="1600" dirty="0">
                  <a:latin typeface="Times New Roman" pitchFamily="18" charset="0"/>
                </a:rPr>
                <a:t>Test</a:t>
              </a:r>
            </a:p>
          </p:txBody>
        </p:sp>
        <p:sp>
          <p:nvSpPr>
            <p:cNvPr id="2068" name="Text Box 13"/>
            <p:cNvSpPr txBox="1">
              <a:spLocks noChangeArrowheads="1"/>
            </p:cNvSpPr>
            <p:nvPr/>
          </p:nvSpPr>
          <p:spPr bwMode="auto">
            <a:xfrm>
              <a:off x="1027" y="2246"/>
              <a:ext cx="1120" cy="212"/>
            </a:xfrm>
            <a:prstGeom prst="rect">
              <a:avLst/>
            </a:prstGeom>
            <a:noFill/>
            <a:ln w="9525">
              <a:noFill/>
              <a:miter lim="800000"/>
              <a:headEnd/>
              <a:tailEnd/>
            </a:ln>
          </p:spPr>
          <p:txBody>
            <a:bodyPr wrap="none">
              <a:spAutoFit/>
            </a:bodyPr>
            <a:lstStyle/>
            <a:p>
              <a:pPr algn="ctr" eaLnBrk="1" hangingPunct="1">
                <a:spcBef>
                  <a:spcPct val="20000"/>
                </a:spcBef>
              </a:pPr>
              <a:r>
                <a:rPr lang="en-US" sz="1600" dirty="0">
                  <a:latin typeface="Times New Roman" pitchFamily="18" charset="0"/>
                </a:rPr>
                <a:t>Analysis &amp; Design</a:t>
              </a:r>
            </a:p>
          </p:txBody>
        </p:sp>
        <p:sp>
          <p:nvSpPr>
            <p:cNvPr id="2069" name="Text Box 14"/>
            <p:cNvSpPr txBox="1">
              <a:spLocks noChangeArrowheads="1"/>
            </p:cNvSpPr>
            <p:nvPr/>
          </p:nvSpPr>
          <p:spPr bwMode="auto">
            <a:xfrm>
              <a:off x="1167" y="1354"/>
              <a:ext cx="980" cy="288"/>
            </a:xfrm>
            <a:prstGeom prst="rect">
              <a:avLst/>
            </a:prstGeom>
            <a:noFill/>
            <a:ln w="9525">
              <a:noFill/>
              <a:miter lim="800000"/>
              <a:headEnd/>
              <a:tailEnd/>
            </a:ln>
          </p:spPr>
          <p:txBody>
            <a:bodyPr wrap="none">
              <a:spAutoFit/>
            </a:bodyPr>
            <a:lstStyle/>
            <a:p>
              <a:pPr algn="ctr" eaLnBrk="1" hangingPunct="1">
                <a:spcBef>
                  <a:spcPct val="20000"/>
                </a:spcBef>
              </a:pPr>
              <a:r>
                <a:rPr lang="en-US" sz="2400" b="0" dirty="0">
                  <a:solidFill>
                    <a:schemeClr val="hlink"/>
                  </a:solidFill>
                  <a:latin typeface="Times New Roman" pitchFamily="18" charset="0"/>
                </a:rPr>
                <a:t>Workflows</a:t>
              </a:r>
            </a:p>
          </p:txBody>
        </p:sp>
        <p:sp>
          <p:nvSpPr>
            <p:cNvPr id="2070" name="Text Box 15"/>
            <p:cNvSpPr txBox="1">
              <a:spLocks noChangeArrowheads="1"/>
            </p:cNvSpPr>
            <p:nvPr/>
          </p:nvSpPr>
          <p:spPr bwMode="auto">
            <a:xfrm>
              <a:off x="3385" y="3802"/>
              <a:ext cx="718" cy="250"/>
            </a:xfrm>
            <a:prstGeom prst="rect">
              <a:avLst/>
            </a:prstGeom>
            <a:noFill/>
            <a:ln w="9525">
              <a:noFill/>
              <a:miter lim="800000"/>
              <a:headEnd/>
              <a:tailEnd/>
            </a:ln>
          </p:spPr>
          <p:txBody>
            <a:bodyPr wrap="none">
              <a:spAutoFit/>
            </a:bodyPr>
            <a:lstStyle/>
            <a:p>
              <a:pPr algn="ctr" eaLnBrk="1" hangingPunct="1">
                <a:spcBef>
                  <a:spcPct val="20000"/>
                </a:spcBef>
              </a:pPr>
              <a:r>
                <a:rPr lang="en-US" sz="2000" b="0" dirty="0">
                  <a:solidFill>
                    <a:schemeClr val="hlink"/>
                  </a:solidFill>
                  <a:latin typeface="Times New Roman" pitchFamily="18" charset="0"/>
                </a:rPr>
                <a:t>Iterations</a:t>
              </a:r>
            </a:p>
          </p:txBody>
        </p:sp>
        <p:sp>
          <p:nvSpPr>
            <p:cNvPr id="2071" name="Text Box 16"/>
            <p:cNvSpPr txBox="1">
              <a:spLocks noChangeArrowheads="1"/>
            </p:cNvSpPr>
            <p:nvPr/>
          </p:nvSpPr>
          <p:spPr bwMode="auto">
            <a:xfrm>
              <a:off x="2185" y="3775"/>
              <a:ext cx="312" cy="353"/>
            </a:xfrm>
            <a:prstGeom prst="rect">
              <a:avLst/>
            </a:prstGeom>
            <a:noFill/>
            <a:ln w="9525">
              <a:noFill/>
              <a:miter lim="800000"/>
              <a:headEnd/>
              <a:tailEnd/>
            </a:ln>
          </p:spPr>
          <p:txBody>
            <a:bodyPr wrap="none">
              <a:spAutoFit/>
            </a:bodyPr>
            <a:lstStyle/>
            <a:p>
              <a:pPr algn="ctr" eaLnBrk="1" hangingPunct="1">
                <a:spcBef>
                  <a:spcPct val="20000"/>
                </a:spcBef>
              </a:pPr>
              <a:r>
                <a:rPr lang="en-US" sz="1400" dirty="0">
                  <a:latin typeface="Times New Roman" pitchFamily="18" charset="0"/>
                </a:rPr>
                <a:t>iter.</a:t>
              </a:r>
            </a:p>
            <a:p>
              <a:pPr algn="ctr" eaLnBrk="1" hangingPunct="1">
                <a:spcBef>
                  <a:spcPct val="20000"/>
                </a:spcBef>
              </a:pPr>
              <a:r>
                <a:rPr lang="en-US" sz="1400" dirty="0">
                  <a:latin typeface="Times New Roman" pitchFamily="18" charset="0"/>
                </a:rPr>
                <a:t>#1</a:t>
              </a:r>
            </a:p>
          </p:txBody>
        </p:sp>
        <p:sp>
          <p:nvSpPr>
            <p:cNvPr id="2072" name="Text Box 17"/>
            <p:cNvSpPr txBox="1">
              <a:spLocks noChangeArrowheads="1"/>
            </p:cNvSpPr>
            <p:nvPr/>
          </p:nvSpPr>
          <p:spPr bwMode="auto">
            <a:xfrm>
              <a:off x="2545" y="3775"/>
              <a:ext cx="312" cy="353"/>
            </a:xfrm>
            <a:prstGeom prst="rect">
              <a:avLst/>
            </a:prstGeom>
            <a:noFill/>
            <a:ln w="9525">
              <a:noFill/>
              <a:miter lim="800000"/>
              <a:headEnd/>
              <a:tailEnd/>
            </a:ln>
          </p:spPr>
          <p:txBody>
            <a:bodyPr wrap="none">
              <a:spAutoFit/>
            </a:bodyPr>
            <a:lstStyle/>
            <a:p>
              <a:pPr algn="ctr" eaLnBrk="1" hangingPunct="1">
                <a:spcBef>
                  <a:spcPct val="20000"/>
                </a:spcBef>
              </a:pPr>
              <a:r>
                <a:rPr lang="en-US" sz="1400" dirty="0">
                  <a:latin typeface="Times New Roman" pitchFamily="18" charset="0"/>
                </a:rPr>
                <a:t>iter.</a:t>
              </a:r>
            </a:p>
            <a:p>
              <a:pPr algn="ctr" eaLnBrk="1" hangingPunct="1">
                <a:spcBef>
                  <a:spcPct val="20000"/>
                </a:spcBef>
              </a:pPr>
              <a:r>
                <a:rPr lang="en-US" sz="1400" dirty="0">
                  <a:latin typeface="Times New Roman" pitchFamily="18" charset="0"/>
                </a:rPr>
                <a:t>#2</a:t>
              </a:r>
            </a:p>
          </p:txBody>
        </p:sp>
        <p:sp>
          <p:nvSpPr>
            <p:cNvPr id="2073" name="Text Box 18"/>
            <p:cNvSpPr txBox="1">
              <a:spLocks noChangeArrowheads="1"/>
            </p:cNvSpPr>
            <p:nvPr/>
          </p:nvSpPr>
          <p:spPr bwMode="auto">
            <a:xfrm>
              <a:off x="4849" y="3775"/>
              <a:ext cx="312" cy="353"/>
            </a:xfrm>
            <a:prstGeom prst="rect">
              <a:avLst/>
            </a:prstGeom>
            <a:noFill/>
            <a:ln w="9525">
              <a:noFill/>
              <a:miter lim="800000"/>
              <a:headEnd/>
              <a:tailEnd/>
            </a:ln>
          </p:spPr>
          <p:txBody>
            <a:bodyPr wrap="none">
              <a:spAutoFit/>
            </a:bodyPr>
            <a:lstStyle/>
            <a:p>
              <a:pPr algn="ctr" eaLnBrk="1" hangingPunct="1">
                <a:spcBef>
                  <a:spcPct val="20000"/>
                </a:spcBef>
              </a:pPr>
              <a:r>
                <a:rPr lang="en-US" sz="1400" dirty="0">
                  <a:latin typeface="Times New Roman" pitchFamily="18" charset="0"/>
                </a:rPr>
                <a:t>iter.</a:t>
              </a:r>
            </a:p>
            <a:p>
              <a:pPr algn="ctr" eaLnBrk="1" hangingPunct="1">
                <a:spcBef>
                  <a:spcPct val="20000"/>
                </a:spcBef>
              </a:pPr>
              <a:r>
                <a:rPr lang="en-US" sz="1400" dirty="0">
                  <a:latin typeface="Times New Roman" pitchFamily="18" charset="0"/>
                </a:rPr>
                <a:t>#n</a:t>
              </a:r>
            </a:p>
          </p:txBody>
        </p:sp>
        <p:sp>
          <p:nvSpPr>
            <p:cNvPr id="2074" name="Text Box 19"/>
            <p:cNvSpPr txBox="1">
              <a:spLocks noChangeArrowheads="1"/>
            </p:cNvSpPr>
            <p:nvPr/>
          </p:nvSpPr>
          <p:spPr bwMode="auto">
            <a:xfrm>
              <a:off x="1016" y="1622"/>
              <a:ext cx="1124" cy="212"/>
            </a:xfrm>
            <a:prstGeom prst="rect">
              <a:avLst/>
            </a:prstGeom>
            <a:noFill/>
            <a:ln w="9525">
              <a:noFill/>
              <a:miter lim="800000"/>
              <a:headEnd/>
              <a:tailEnd/>
            </a:ln>
          </p:spPr>
          <p:txBody>
            <a:bodyPr wrap="none">
              <a:spAutoFit/>
            </a:bodyPr>
            <a:lstStyle/>
            <a:p>
              <a:pPr algn="ctr" eaLnBrk="1" hangingPunct="1">
                <a:spcBef>
                  <a:spcPct val="20000"/>
                </a:spcBef>
              </a:pPr>
              <a:r>
                <a:rPr lang="en-US" sz="1600" i="1" dirty="0">
                  <a:solidFill>
                    <a:schemeClr val="folHlink"/>
                  </a:solidFill>
                  <a:latin typeface="Times New Roman" pitchFamily="18" charset="0"/>
                </a:rPr>
                <a:t>Business Modeling</a:t>
              </a:r>
            </a:p>
          </p:txBody>
        </p:sp>
        <p:sp>
          <p:nvSpPr>
            <p:cNvPr id="2075" name="Text Box 20"/>
            <p:cNvSpPr txBox="1">
              <a:spLocks noChangeArrowheads="1"/>
            </p:cNvSpPr>
            <p:nvPr/>
          </p:nvSpPr>
          <p:spPr bwMode="auto">
            <a:xfrm>
              <a:off x="902" y="3398"/>
              <a:ext cx="1224" cy="212"/>
            </a:xfrm>
            <a:prstGeom prst="rect">
              <a:avLst/>
            </a:prstGeom>
            <a:noFill/>
            <a:ln w="9525">
              <a:noFill/>
              <a:miter lim="800000"/>
              <a:headEnd/>
              <a:tailEnd/>
            </a:ln>
          </p:spPr>
          <p:txBody>
            <a:bodyPr wrap="none">
              <a:spAutoFit/>
            </a:bodyPr>
            <a:lstStyle/>
            <a:p>
              <a:pPr algn="ctr" eaLnBrk="1" hangingPunct="1">
                <a:spcBef>
                  <a:spcPct val="20000"/>
                </a:spcBef>
              </a:pPr>
              <a:r>
                <a:rPr lang="en-US" sz="1600" i="1" dirty="0">
                  <a:solidFill>
                    <a:schemeClr val="folHlink"/>
                  </a:solidFill>
                  <a:latin typeface="Times New Roman" pitchFamily="18" charset="0"/>
                </a:rPr>
                <a:t>Project Management</a:t>
              </a:r>
            </a:p>
          </p:txBody>
        </p:sp>
        <p:sp>
          <p:nvSpPr>
            <p:cNvPr id="2076" name="Text Box 21"/>
            <p:cNvSpPr txBox="1">
              <a:spLocks noChangeArrowheads="1"/>
            </p:cNvSpPr>
            <p:nvPr/>
          </p:nvSpPr>
          <p:spPr bwMode="auto">
            <a:xfrm>
              <a:off x="1319" y="3610"/>
              <a:ext cx="814" cy="212"/>
            </a:xfrm>
            <a:prstGeom prst="rect">
              <a:avLst/>
            </a:prstGeom>
            <a:noFill/>
            <a:ln w="9525">
              <a:noFill/>
              <a:miter lim="800000"/>
              <a:headEnd/>
              <a:tailEnd/>
            </a:ln>
          </p:spPr>
          <p:txBody>
            <a:bodyPr wrap="none">
              <a:spAutoFit/>
            </a:bodyPr>
            <a:lstStyle/>
            <a:p>
              <a:pPr algn="ctr" eaLnBrk="1" hangingPunct="1">
                <a:spcBef>
                  <a:spcPct val="20000"/>
                </a:spcBef>
              </a:pPr>
              <a:r>
                <a:rPr lang="en-US" sz="1600" i="1" dirty="0">
                  <a:solidFill>
                    <a:schemeClr val="folHlink"/>
                  </a:solidFill>
                  <a:latin typeface="Times New Roman" pitchFamily="18" charset="0"/>
                </a:rPr>
                <a:t>Environment</a:t>
              </a:r>
            </a:p>
          </p:txBody>
        </p:sp>
        <p:sp>
          <p:nvSpPr>
            <p:cNvPr id="2077" name="Text Box 22"/>
            <p:cNvSpPr txBox="1">
              <a:spLocks noChangeArrowheads="1"/>
            </p:cNvSpPr>
            <p:nvPr/>
          </p:nvSpPr>
          <p:spPr bwMode="auto">
            <a:xfrm>
              <a:off x="334" y="3148"/>
              <a:ext cx="1792" cy="212"/>
            </a:xfrm>
            <a:prstGeom prst="rect">
              <a:avLst/>
            </a:prstGeom>
            <a:noFill/>
            <a:ln w="9525">
              <a:noFill/>
              <a:miter lim="800000"/>
              <a:headEnd/>
              <a:tailEnd/>
            </a:ln>
          </p:spPr>
          <p:txBody>
            <a:bodyPr wrap="none">
              <a:spAutoFit/>
            </a:bodyPr>
            <a:lstStyle/>
            <a:p>
              <a:pPr algn="ctr" eaLnBrk="1" hangingPunct="1">
                <a:spcBef>
                  <a:spcPct val="20000"/>
                </a:spcBef>
              </a:pPr>
              <a:r>
                <a:rPr lang="en-US" sz="1600" i="1" dirty="0">
                  <a:solidFill>
                    <a:schemeClr val="folHlink"/>
                  </a:solidFill>
                  <a:latin typeface="Times New Roman" pitchFamily="18" charset="0"/>
                </a:rPr>
                <a:t>Configuration &amp; Change Man..</a:t>
              </a:r>
            </a:p>
          </p:txBody>
        </p:sp>
        <p:graphicFrame>
          <p:nvGraphicFramePr>
            <p:cNvPr id="2050" name="Object 23"/>
            <p:cNvGraphicFramePr>
              <a:graphicFrameLocks noChangeAspect="1"/>
            </p:cNvGraphicFramePr>
            <p:nvPr/>
          </p:nvGraphicFramePr>
          <p:xfrm>
            <a:off x="2185" y="1498"/>
            <a:ext cx="3072" cy="2304"/>
          </p:xfrm>
          <a:graphic>
            <a:graphicData uri="http://schemas.openxmlformats.org/presentationml/2006/ole">
              <mc:AlternateContent xmlns:mc="http://schemas.openxmlformats.org/markup-compatibility/2006">
                <mc:Choice xmlns:v="urn:schemas-microsoft-com:vml" Requires="v">
                  <p:oleObj spid="_x0000_s156719" name="Image" r:id="rId5" imgW="5934345" imgH="4015531" progId="">
                    <p:embed/>
                  </p:oleObj>
                </mc:Choice>
                <mc:Fallback>
                  <p:oleObj name="Image" r:id="rId5" imgW="5934345" imgH="4015531"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85" y="1498"/>
                          <a:ext cx="3072" cy="2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78" name="Line 24"/>
            <p:cNvSpPr>
              <a:spLocks noChangeShapeType="1"/>
            </p:cNvSpPr>
            <p:nvPr/>
          </p:nvSpPr>
          <p:spPr bwMode="auto">
            <a:xfrm>
              <a:off x="2473" y="1498"/>
              <a:ext cx="0" cy="2208"/>
            </a:xfrm>
            <a:prstGeom prst="line">
              <a:avLst/>
            </a:prstGeom>
            <a:noFill/>
            <a:ln w="9525">
              <a:solidFill>
                <a:schemeClr val="tx1"/>
              </a:solidFill>
              <a:round/>
              <a:headEnd/>
              <a:tailEnd/>
            </a:ln>
          </p:spPr>
          <p:txBody>
            <a:bodyPr wrap="none"/>
            <a:lstStyle/>
            <a:p>
              <a:endParaRPr lang="en-US" dirty="0"/>
            </a:p>
          </p:txBody>
        </p:sp>
        <p:sp>
          <p:nvSpPr>
            <p:cNvPr id="2079" name="Line 25"/>
            <p:cNvSpPr>
              <a:spLocks noChangeShapeType="1"/>
            </p:cNvSpPr>
            <p:nvPr/>
          </p:nvSpPr>
          <p:spPr bwMode="auto">
            <a:xfrm>
              <a:off x="3121" y="1498"/>
              <a:ext cx="0" cy="2208"/>
            </a:xfrm>
            <a:prstGeom prst="line">
              <a:avLst/>
            </a:prstGeom>
            <a:noFill/>
            <a:ln w="9525">
              <a:solidFill>
                <a:schemeClr val="tx1"/>
              </a:solidFill>
              <a:round/>
              <a:headEnd/>
              <a:tailEnd/>
            </a:ln>
          </p:spPr>
          <p:txBody>
            <a:bodyPr wrap="none"/>
            <a:lstStyle/>
            <a:p>
              <a:endParaRPr lang="en-US" dirty="0"/>
            </a:p>
          </p:txBody>
        </p:sp>
        <p:sp>
          <p:nvSpPr>
            <p:cNvPr id="2080" name="Line 26"/>
            <p:cNvSpPr>
              <a:spLocks noChangeShapeType="1"/>
            </p:cNvSpPr>
            <p:nvPr/>
          </p:nvSpPr>
          <p:spPr bwMode="auto">
            <a:xfrm>
              <a:off x="3745" y="1498"/>
              <a:ext cx="0" cy="2208"/>
            </a:xfrm>
            <a:prstGeom prst="line">
              <a:avLst/>
            </a:prstGeom>
            <a:noFill/>
            <a:ln w="9525">
              <a:solidFill>
                <a:schemeClr val="tx1"/>
              </a:solidFill>
              <a:round/>
              <a:headEnd/>
              <a:tailEnd/>
            </a:ln>
          </p:spPr>
          <p:txBody>
            <a:bodyPr wrap="none"/>
            <a:lstStyle/>
            <a:p>
              <a:endParaRPr lang="en-US" dirty="0"/>
            </a:p>
          </p:txBody>
        </p:sp>
        <p:sp>
          <p:nvSpPr>
            <p:cNvPr id="2081" name="Line 27"/>
            <p:cNvSpPr>
              <a:spLocks noChangeShapeType="1"/>
            </p:cNvSpPr>
            <p:nvPr/>
          </p:nvSpPr>
          <p:spPr bwMode="auto">
            <a:xfrm>
              <a:off x="4081" y="1498"/>
              <a:ext cx="0" cy="2208"/>
            </a:xfrm>
            <a:prstGeom prst="line">
              <a:avLst/>
            </a:prstGeom>
            <a:noFill/>
            <a:ln w="9525">
              <a:solidFill>
                <a:schemeClr val="tx1"/>
              </a:solidFill>
              <a:round/>
              <a:headEnd/>
              <a:tailEnd/>
            </a:ln>
          </p:spPr>
          <p:txBody>
            <a:bodyPr wrap="none"/>
            <a:lstStyle/>
            <a:p>
              <a:endParaRPr lang="en-US" dirty="0"/>
            </a:p>
          </p:txBody>
        </p:sp>
        <p:sp>
          <p:nvSpPr>
            <p:cNvPr id="2082" name="Line 28"/>
            <p:cNvSpPr>
              <a:spLocks noChangeShapeType="1"/>
            </p:cNvSpPr>
            <p:nvPr/>
          </p:nvSpPr>
          <p:spPr bwMode="auto">
            <a:xfrm>
              <a:off x="4825" y="1498"/>
              <a:ext cx="0" cy="2208"/>
            </a:xfrm>
            <a:prstGeom prst="line">
              <a:avLst/>
            </a:prstGeom>
            <a:noFill/>
            <a:ln w="9525">
              <a:solidFill>
                <a:schemeClr val="tx1"/>
              </a:solidFill>
              <a:round/>
              <a:headEnd/>
              <a:tailEnd/>
            </a:ln>
          </p:spPr>
          <p:txBody>
            <a:bodyPr wrap="none"/>
            <a:lstStyle/>
            <a:p>
              <a:endParaRPr lang="en-US" dirty="0"/>
            </a:p>
          </p:txBody>
        </p:sp>
      </p:grpSp>
      <p:grpSp>
        <p:nvGrpSpPr>
          <p:cNvPr id="3" name="Group 29"/>
          <p:cNvGrpSpPr>
            <a:grpSpLocks/>
          </p:cNvGrpSpPr>
          <p:nvPr/>
        </p:nvGrpSpPr>
        <p:grpSpPr bwMode="auto">
          <a:xfrm>
            <a:off x="462428" y="1741020"/>
            <a:ext cx="920750" cy="2895600"/>
            <a:chOff x="322" y="1354"/>
            <a:chExt cx="580" cy="1824"/>
          </a:xfrm>
        </p:grpSpPr>
        <p:sp>
          <p:nvSpPr>
            <p:cNvPr id="2057" name="AutoShape 30"/>
            <p:cNvSpPr>
              <a:spLocks/>
            </p:cNvSpPr>
            <p:nvPr/>
          </p:nvSpPr>
          <p:spPr bwMode="auto">
            <a:xfrm>
              <a:off x="726" y="1910"/>
              <a:ext cx="176" cy="1056"/>
            </a:xfrm>
            <a:prstGeom prst="leftBrace">
              <a:avLst>
                <a:gd name="adj1" fmla="val 50000"/>
                <a:gd name="adj2" fmla="val 50000"/>
              </a:avLst>
            </a:prstGeom>
            <a:noFill/>
            <a:ln w="9525">
              <a:solidFill>
                <a:srgbClr val="800000"/>
              </a:solidFill>
              <a:round/>
              <a:headEnd type="none" w="sm" len="sm"/>
              <a:tailEnd type="none" w="sm" len="sm"/>
            </a:ln>
          </p:spPr>
          <p:txBody>
            <a:bodyPr wrap="none" anchor="ctr"/>
            <a:lstStyle/>
            <a:p>
              <a:endParaRPr lang="en-US" dirty="0"/>
            </a:p>
          </p:txBody>
        </p:sp>
        <p:sp>
          <p:nvSpPr>
            <p:cNvPr id="2058" name="Text Box 31"/>
            <p:cNvSpPr txBox="1">
              <a:spLocks noChangeArrowheads="1"/>
            </p:cNvSpPr>
            <p:nvPr/>
          </p:nvSpPr>
          <p:spPr bwMode="auto">
            <a:xfrm rot="-5400000">
              <a:off x="-388" y="2064"/>
              <a:ext cx="1824" cy="404"/>
            </a:xfrm>
            <a:prstGeom prst="rect">
              <a:avLst/>
            </a:prstGeom>
            <a:noFill/>
            <a:ln w="9525">
              <a:noFill/>
              <a:miter lim="800000"/>
              <a:headEnd type="none" w="sm" len="sm"/>
              <a:tailEnd type="none" w="sm" len="sm"/>
            </a:ln>
          </p:spPr>
          <p:txBody>
            <a:bodyPr>
              <a:spAutoFit/>
            </a:bodyPr>
            <a:lstStyle/>
            <a:p>
              <a:pPr eaLnBrk="1" hangingPunct="1"/>
              <a:r>
                <a:rPr lang="en-US" b="0" i="1" dirty="0">
                  <a:solidFill>
                    <a:srgbClr val="800000"/>
                  </a:solidFill>
                  <a:latin typeface="Times New Roman" pitchFamily="18" charset="0"/>
                </a:rPr>
                <a:t>Core of almost any process</a:t>
              </a:r>
            </a:p>
            <a:p>
              <a:pPr eaLnBrk="1" hangingPunct="1"/>
              <a:r>
                <a:rPr lang="en-US" b="0" i="1" dirty="0">
                  <a:solidFill>
                    <a:srgbClr val="800000"/>
                  </a:solidFill>
                  <a:latin typeface="Times New Roman" pitchFamily="18" charset="0"/>
                </a:rPr>
                <a:t>What Unified Process spans</a:t>
              </a:r>
            </a:p>
          </p:txBody>
        </p:sp>
      </p:grpSp>
    </p:spTree>
    <p:custDataLst>
      <p:tags r:id="rId2"/>
    </p:custDataLst>
    <p:extLst>
      <p:ext uri="{BB962C8B-B14F-4D97-AF65-F5344CB8AC3E}">
        <p14:creationId xmlns:p14="http://schemas.microsoft.com/office/powerpoint/2010/main" val="1889423444"/>
      </p:ext>
    </p:extLst>
  </p:cSld>
  <p:clrMapOvr>
    <a:masterClrMapping/>
  </p:clrMapOvr>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a:t>
            </a:r>
            <a:endParaRPr lang="en-US" dirty="0"/>
          </a:p>
        </p:txBody>
      </p:sp>
      <p:sp>
        <p:nvSpPr>
          <p:cNvPr id="7" name="Content Placeholder 6"/>
          <p:cNvSpPr>
            <a:spLocks noGrp="1"/>
          </p:cNvSpPr>
          <p:nvPr>
            <p:ph type="body" sz="half" idx="1"/>
          </p:nvPr>
        </p:nvSpPr>
        <p:spPr/>
        <p:txBody>
          <a:bodyPr/>
          <a:lstStyle/>
          <a:p>
            <a:r>
              <a:rPr lang="en-US" dirty="0" smtClean="0"/>
              <a:t>Iterative and incremental</a:t>
            </a:r>
          </a:p>
          <a:p>
            <a:r>
              <a:rPr lang="en-US" dirty="0" smtClean="0"/>
              <a:t>Semi-formal</a:t>
            </a:r>
          </a:p>
          <a:p>
            <a:pPr lvl="1"/>
            <a:r>
              <a:rPr lang="en-US" dirty="0" smtClean="0"/>
              <a:t>UML</a:t>
            </a:r>
          </a:p>
          <a:p>
            <a:r>
              <a:rPr lang="en-US" dirty="0" smtClean="0"/>
              <a:t>Generic framework rather than specific</a:t>
            </a:r>
          </a:p>
          <a:p>
            <a:endParaRPr lang="en-US" dirty="0"/>
          </a:p>
        </p:txBody>
      </p:sp>
      <p:sp>
        <p:nvSpPr>
          <p:cNvPr id="3" name="Content Placeholder 2"/>
          <p:cNvSpPr>
            <a:spLocks noGrp="1"/>
          </p:cNvSpPr>
          <p:nvPr>
            <p:ph sz="half" idx="2"/>
          </p:nvPr>
        </p:nvSpPr>
        <p:spPr/>
        <p:txBody>
          <a:bodyPr/>
          <a:lstStyle/>
          <a:p>
            <a:r>
              <a:rPr lang="en-US" dirty="0" smtClean="0"/>
              <a:t>OO process approach</a:t>
            </a:r>
          </a:p>
          <a:p>
            <a:r>
              <a:rPr lang="en-US" dirty="0" smtClean="0"/>
              <a:t>Modeling </a:t>
            </a:r>
            <a:r>
              <a:rPr lang="en-US" dirty="0"/>
              <a:t>-</a:t>
            </a:r>
            <a:r>
              <a:rPr lang="en-US" dirty="0" smtClean="0"/>
              <a:t>based</a:t>
            </a:r>
          </a:p>
          <a:p>
            <a:r>
              <a:rPr lang="en-US" dirty="0" smtClean="0"/>
              <a:t>Use-case-driven</a:t>
            </a:r>
          </a:p>
          <a:p>
            <a:r>
              <a:rPr lang="en-US" dirty="0" smtClean="0"/>
              <a:t>Component-based</a:t>
            </a:r>
          </a:p>
          <a:p>
            <a:r>
              <a:rPr lang="en-US" dirty="0" smtClean="0"/>
              <a:t>Architecture-centric</a:t>
            </a:r>
          </a:p>
        </p:txBody>
      </p:sp>
    </p:spTree>
    <p:extLst>
      <p:ext uri="{BB962C8B-B14F-4D97-AF65-F5344CB8AC3E}">
        <p14:creationId xmlns:p14="http://schemas.microsoft.com/office/powerpoint/2010/main" val="205706414"/>
      </p:ext>
    </p:extLst>
  </p:cSld>
  <p:clrMapOvr>
    <a:masterClrMapping/>
  </p:clrMapOvr>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RUP Modeling</a:t>
            </a:r>
            <a:endParaRPr lang="en-US" dirty="0"/>
          </a:p>
        </p:txBody>
      </p:sp>
      <p:sp>
        <p:nvSpPr>
          <p:cNvPr id="9" name="Content Placeholder 8"/>
          <p:cNvSpPr>
            <a:spLocks noGrp="1"/>
          </p:cNvSpPr>
          <p:nvPr>
            <p:ph idx="1"/>
          </p:nvPr>
        </p:nvSpPr>
        <p:spPr/>
        <p:txBody>
          <a:bodyPr/>
          <a:lstStyle/>
          <a:p>
            <a:r>
              <a:rPr lang="en-US" dirty="0" smtClean="0"/>
              <a:t>Abstractions to understand domains</a:t>
            </a:r>
          </a:p>
          <a:p>
            <a:pPr lvl="1"/>
            <a:r>
              <a:rPr lang="en-US" dirty="0" smtClean="0"/>
              <a:t>Use case </a:t>
            </a:r>
          </a:p>
          <a:p>
            <a:pPr lvl="1"/>
            <a:r>
              <a:rPr lang="en-US" dirty="0" smtClean="0"/>
              <a:t>Analysis </a:t>
            </a:r>
          </a:p>
          <a:p>
            <a:pPr lvl="1"/>
            <a:r>
              <a:rPr lang="en-US" dirty="0" smtClean="0"/>
              <a:t>Design</a:t>
            </a:r>
          </a:p>
          <a:p>
            <a:pPr lvl="1"/>
            <a:r>
              <a:rPr lang="en-US" dirty="0" smtClean="0"/>
              <a:t>Deployment</a:t>
            </a:r>
          </a:p>
          <a:p>
            <a:pPr lvl="1"/>
            <a:r>
              <a:rPr lang="en-US" dirty="0" smtClean="0"/>
              <a:t>Implementation</a:t>
            </a:r>
          </a:p>
        </p:txBody>
      </p:sp>
    </p:spTree>
    <p:extLst>
      <p:ext uri="{BB962C8B-B14F-4D97-AF65-F5344CB8AC3E}">
        <p14:creationId xmlns:p14="http://schemas.microsoft.com/office/powerpoint/2010/main" val="343228475"/>
      </p:ext>
    </p:extLst>
  </p:cSld>
  <p:clrMapOvr>
    <a:masterClrMapping/>
  </p:clrMapOvr>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a:t>
            </a:r>
            <a:endParaRPr lang="en-US" dirty="0"/>
          </a:p>
        </p:txBody>
      </p:sp>
      <p:sp>
        <p:nvSpPr>
          <p:cNvPr id="3" name="Content Placeholder 2"/>
          <p:cNvSpPr>
            <a:spLocks noGrp="1"/>
          </p:cNvSpPr>
          <p:nvPr>
            <p:ph idx="1"/>
          </p:nvPr>
        </p:nvSpPr>
        <p:spPr/>
        <p:txBody>
          <a:bodyPr/>
          <a:lstStyle/>
          <a:p>
            <a:r>
              <a:rPr lang="en-US" dirty="0" smtClean="0"/>
              <a:t>Development – phase plans</a:t>
            </a:r>
          </a:p>
          <a:p>
            <a:pPr lvl="1"/>
            <a:r>
              <a:rPr lang="en-US" dirty="0" smtClean="0"/>
              <a:t>Iteration plans</a:t>
            </a:r>
          </a:p>
          <a:p>
            <a:r>
              <a:rPr lang="en-US" dirty="0" smtClean="0"/>
              <a:t>Monitoring plans</a:t>
            </a:r>
          </a:p>
          <a:p>
            <a:pPr lvl="1"/>
            <a:r>
              <a:rPr lang="en-US" dirty="0" smtClean="0"/>
              <a:t>Measurement</a:t>
            </a:r>
          </a:p>
          <a:p>
            <a:pPr lvl="1"/>
            <a:r>
              <a:rPr lang="en-US" dirty="0" smtClean="0"/>
              <a:t>Risk</a:t>
            </a:r>
          </a:p>
          <a:p>
            <a:pPr lvl="1"/>
            <a:r>
              <a:rPr lang="en-US" dirty="0" smtClean="0"/>
              <a:t>Problems</a:t>
            </a:r>
          </a:p>
          <a:p>
            <a:pPr lvl="1"/>
            <a:r>
              <a:rPr lang="en-US" dirty="0" smtClean="0"/>
              <a:t>Acceptance</a:t>
            </a:r>
            <a:endParaRPr lang="en-US" dirty="0"/>
          </a:p>
        </p:txBody>
      </p:sp>
    </p:spTree>
    <p:extLst>
      <p:ext uri="{BB962C8B-B14F-4D97-AF65-F5344CB8AC3E}">
        <p14:creationId xmlns:p14="http://schemas.microsoft.com/office/powerpoint/2010/main" val="2156294198"/>
      </p:ext>
    </p:extLst>
  </p:cSld>
  <p:clrMapOvr>
    <a:masterClrMapping/>
  </p:clrMapOv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RUP Roles </a:t>
            </a:r>
            <a:r>
              <a:rPr lang="en-US" dirty="0" smtClean="0">
                <a:solidFill>
                  <a:srgbClr val="666699"/>
                </a:solidFill>
              </a:rPr>
              <a:t>(about 26 of them)</a:t>
            </a:r>
            <a:endParaRPr lang="en-US" dirty="0">
              <a:solidFill>
                <a:srgbClr val="666699"/>
              </a:solidFill>
            </a:endParaRPr>
          </a:p>
        </p:txBody>
      </p:sp>
      <p:sp>
        <p:nvSpPr>
          <p:cNvPr id="7" name="Content Placeholder 6"/>
          <p:cNvSpPr>
            <a:spLocks noGrp="1"/>
          </p:cNvSpPr>
          <p:nvPr>
            <p:ph type="body" sz="half" idx="1"/>
          </p:nvPr>
        </p:nvSpPr>
        <p:spPr/>
        <p:txBody>
          <a:bodyPr/>
          <a:lstStyle/>
          <a:p>
            <a:r>
              <a:rPr lang="en-US" dirty="0" smtClean="0"/>
              <a:t>Developer Worker </a:t>
            </a:r>
            <a:r>
              <a:rPr lang="en-US" dirty="0"/>
              <a:t>S</a:t>
            </a:r>
            <a:r>
              <a:rPr lang="en-US" dirty="0" smtClean="0"/>
              <a:t>et</a:t>
            </a:r>
          </a:p>
          <a:p>
            <a:pPr lvl="1"/>
            <a:r>
              <a:rPr lang="en-US" dirty="0" smtClean="0"/>
              <a:t>Architect</a:t>
            </a:r>
          </a:p>
          <a:p>
            <a:pPr lvl="1"/>
            <a:r>
              <a:rPr lang="en-US" dirty="0" smtClean="0"/>
              <a:t>Architect reviewer</a:t>
            </a:r>
          </a:p>
          <a:p>
            <a:pPr lvl="1"/>
            <a:r>
              <a:rPr lang="en-US" dirty="0" smtClean="0"/>
              <a:t>Capsule designer</a:t>
            </a:r>
          </a:p>
          <a:p>
            <a:pPr lvl="1"/>
            <a:r>
              <a:rPr lang="en-US" dirty="0" smtClean="0"/>
              <a:t>Code reviewer</a:t>
            </a:r>
          </a:p>
          <a:p>
            <a:pPr lvl="1"/>
            <a:r>
              <a:rPr lang="en-US" dirty="0" smtClean="0"/>
              <a:t>DB designer</a:t>
            </a:r>
          </a:p>
          <a:p>
            <a:pPr lvl="1"/>
            <a:r>
              <a:rPr lang="en-US" dirty="0" smtClean="0"/>
              <a:t>Design reviewer</a:t>
            </a:r>
          </a:p>
          <a:p>
            <a:pPr lvl="1"/>
            <a:r>
              <a:rPr lang="en-US" dirty="0" smtClean="0"/>
              <a:t>Designer</a:t>
            </a:r>
          </a:p>
          <a:p>
            <a:pPr lvl="1"/>
            <a:r>
              <a:rPr lang="en-US" dirty="0" smtClean="0"/>
              <a:t>Implementer</a:t>
            </a:r>
          </a:p>
          <a:p>
            <a:pPr lvl="1"/>
            <a:r>
              <a:rPr lang="en-US" dirty="0" smtClean="0"/>
              <a:t>Integrator</a:t>
            </a:r>
          </a:p>
          <a:p>
            <a:endParaRPr lang="en-US" dirty="0"/>
          </a:p>
        </p:txBody>
      </p:sp>
      <p:sp>
        <p:nvSpPr>
          <p:cNvPr id="3" name="Content Placeholder 2"/>
          <p:cNvSpPr>
            <a:spLocks noGrp="1"/>
          </p:cNvSpPr>
          <p:nvPr>
            <p:ph sz="half" idx="2"/>
          </p:nvPr>
        </p:nvSpPr>
        <p:spPr/>
        <p:txBody>
          <a:bodyPr/>
          <a:lstStyle/>
          <a:p>
            <a:r>
              <a:rPr lang="en-US" dirty="0" smtClean="0"/>
              <a:t>Analysts</a:t>
            </a:r>
          </a:p>
          <a:p>
            <a:pPr lvl="1"/>
            <a:r>
              <a:rPr lang="en-US" dirty="0" smtClean="0"/>
              <a:t>Business process, designer, reviewer</a:t>
            </a:r>
          </a:p>
          <a:p>
            <a:pPr lvl="1"/>
            <a:r>
              <a:rPr lang="en-US" dirty="0" smtClean="0"/>
              <a:t>Requirements</a:t>
            </a:r>
          </a:p>
          <a:p>
            <a:pPr lvl="1"/>
            <a:r>
              <a:rPr lang="en-US" dirty="0" smtClean="0"/>
              <a:t>System</a:t>
            </a:r>
          </a:p>
          <a:p>
            <a:pPr lvl="1"/>
            <a:r>
              <a:rPr lang="en-US" dirty="0" smtClean="0"/>
              <a:t>Use case specifier</a:t>
            </a:r>
          </a:p>
          <a:p>
            <a:pPr lvl="1"/>
            <a:r>
              <a:rPr lang="en-US" dirty="0" smtClean="0"/>
              <a:t>User interface designer</a:t>
            </a:r>
          </a:p>
        </p:txBody>
      </p:sp>
    </p:spTree>
    <p:extLst>
      <p:ext uri="{BB962C8B-B14F-4D97-AF65-F5344CB8AC3E}">
        <p14:creationId xmlns:p14="http://schemas.microsoft.com/office/powerpoint/2010/main" val="1689407239"/>
      </p:ext>
    </p:extLst>
  </p:cSld>
  <p:clrMapOvr>
    <a:masterClrMapping/>
  </p:clrMapOvr>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More Roles...</a:t>
            </a:r>
            <a:endParaRPr lang="en-US" dirty="0"/>
          </a:p>
        </p:txBody>
      </p:sp>
      <p:sp>
        <p:nvSpPr>
          <p:cNvPr id="7" name="Content Placeholder 6"/>
          <p:cNvSpPr>
            <a:spLocks noGrp="1"/>
          </p:cNvSpPr>
          <p:nvPr>
            <p:ph type="body" sz="half" idx="1"/>
          </p:nvPr>
        </p:nvSpPr>
        <p:spPr/>
        <p:txBody>
          <a:bodyPr/>
          <a:lstStyle/>
          <a:p>
            <a:r>
              <a:rPr lang="en-US" dirty="0" smtClean="0"/>
              <a:t>Manager</a:t>
            </a:r>
          </a:p>
          <a:p>
            <a:pPr lvl="1"/>
            <a:r>
              <a:rPr lang="en-US" dirty="0" smtClean="0"/>
              <a:t>Change control</a:t>
            </a:r>
          </a:p>
          <a:p>
            <a:pPr lvl="1"/>
            <a:r>
              <a:rPr lang="en-US" dirty="0" smtClean="0"/>
              <a:t>Configuration</a:t>
            </a:r>
          </a:p>
          <a:p>
            <a:pPr lvl="1"/>
            <a:r>
              <a:rPr lang="en-US" dirty="0" smtClean="0"/>
              <a:t>Deployment</a:t>
            </a:r>
          </a:p>
          <a:p>
            <a:pPr lvl="1"/>
            <a:r>
              <a:rPr lang="en-US" dirty="0" smtClean="0"/>
              <a:t>Process</a:t>
            </a:r>
          </a:p>
          <a:p>
            <a:pPr lvl="1"/>
            <a:r>
              <a:rPr lang="en-US" dirty="0" smtClean="0"/>
              <a:t>Project</a:t>
            </a:r>
          </a:p>
          <a:p>
            <a:pPr lvl="1"/>
            <a:r>
              <a:rPr lang="en-US" dirty="0" smtClean="0"/>
              <a:t>Project reviewer</a:t>
            </a:r>
          </a:p>
          <a:p>
            <a:pPr lvl="1"/>
            <a:endParaRPr lang="en-US" dirty="0" smtClean="0"/>
          </a:p>
        </p:txBody>
      </p:sp>
      <p:sp>
        <p:nvSpPr>
          <p:cNvPr id="3" name="Content Placeholder 2"/>
          <p:cNvSpPr>
            <a:spLocks noGrp="1"/>
          </p:cNvSpPr>
          <p:nvPr>
            <p:ph sz="half" idx="2"/>
          </p:nvPr>
        </p:nvSpPr>
        <p:spPr/>
        <p:txBody>
          <a:bodyPr/>
          <a:lstStyle/>
          <a:p>
            <a:r>
              <a:rPr lang="en-US" dirty="0" smtClean="0"/>
              <a:t>Tester</a:t>
            </a:r>
          </a:p>
          <a:p>
            <a:pPr lvl="1"/>
            <a:r>
              <a:rPr lang="en-US" dirty="0" smtClean="0"/>
              <a:t>Test designer</a:t>
            </a:r>
          </a:p>
          <a:p>
            <a:pPr lvl="1"/>
            <a:r>
              <a:rPr lang="en-US" dirty="0" smtClean="0"/>
              <a:t>Testers</a:t>
            </a:r>
          </a:p>
          <a:p>
            <a:r>
              <a:rPr lang="en-US" dirty="0" smtClean="0"/>
              <a:t>Additional</a:t>
            </a:r>
          </a:p>
          <a:p>
            <a:pPr lvl="1"/>
            <a:r>
              <a:rPr lang="en-US" dirty="0" smtClean="0"/>
              <a:t>Fit all categories</a:t>
            </a:r>
          </a:p>
        </p:txBody>
      </p:sp>
    </p:spTree>
    <p:extLst>
      <p:ext uri="{BB962C8B-B14F-4D97-AF65-F5344CB8AC3E}">
        <p14:creationId xmlns:p14="http://schemas.microsoft.com/office/powerpoint/2010/main" val="3913960157"/>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WI" val="14"/>
  <p:tag name="NBP" val="1"/>
  <p:tag name="CVB" val="14"/>
  <p:tag name="SPT" val="FALSE"/>
  <p:tag name="BSN" val="14"/>
  <p:tag name="LFXCI" val="0"/>
  <p:tag name="SVT" val="TRUE"/>
  <p:tag name="CII" val="14"/>
</p:tagLst>
</file>

<file path=ppt/tags/tag10.xml><?xml version="1.0" encoding="utf-8"?>
<p:tagLst xmlns:a="http://schemas.openxmlformats.org/drawingml/2006/main" xmlns:r="http://schemas.openxmlformats.org/officeDocument/2006/relationships" xmlns:p="http://schemas.openxmlformats.org/presentationml/2006/main">
  <p:tag name="SWI" val="13"/>
  <p:tag name="NBP" val="1"/>
  <p:tag name="BSN" val="13"/>
  <p:tag name="SVT" val="TRUE"/>
  <p:tag name="CVB" val="13"/>
  <p:tag name="SPT" val="FALSE"/>
  <p:tag name="CII" val="13"/>
</p:tagLst>
</file>

<file path=ppt/tags/tag11.xml><?xml version="1.0" encoding="utf-8"?>
<p:tagLst xmlns:a="http://schemas.openxmlformats.org/drawingml/2006/main" xmlns:r="http://schemas.openxmlformats.org/officeDocument/2006/relationships" xmlns:p="http://schemas.openxmlformats.org/presentationml/2006/main">
  <p:tag name="SWI" val="14"/>
  <p:tag name="NBP" val="1"/>
  <p:tag name="BSN" val="14"/>
  <p:tag name="SVT" val="TRUE"/>
  <p:tag name="CVB" val="14"/>
  <p:tag name="SPT" val="FALSE"/>
  <p:tag name="CII" val="14"/>
</p:tagLst>
</file>

<file path=ppt/tags/tag12.xml><?xml version="1.0" encoding="utf-8"?>
<p:tagLst xmlns:a="http://schemas.openxmlformats.org/drawingml/2006/main" xmlns:r="http://schemas.openxmlformats.org/officeDocument/2006/relationships" xmlns:p="http://schemas.openxmlformats.org/presentationml/2006/main">
  <p:tag name="SWI" val="20"/>
  <p:tag name="NBP" val="1"/>
  <p:tag name="BSN" val="20"/>
  <p:tag name="SVT" val="TRUE"/>
  <p:tag name="CVB" val="20"/>
  <p:tag name="SPT" val="FALSE"/>
  <p:tag name="CII" val="20"/>
</p:tagLst>
</file>

<file path=ppt/tags/tag13.xml><?xml version="1.0" encoding="utf-8"?>
<p:tagLst xmlns:a="http://schemas.openxmlformats.org/drawingml/2006/main" xmlns:r="http://schemas.openxmlformats.org/officeDocument/2006/relationships" xmlns:p="http://schemas.openxmlformats.org/presentationml/2006/main">
  <p:tag name="SWI" val="21"/>
  <p:tag name="NBP" val="1"/>
  <p:tag name="BSN" val="21"/>
  <p:tag name="SVT" val="TRUE"/>
  <p:tag name="CVB" val="21"/>
  <p:tag name="SPT" val="FALSE"/>
  <p:tag name="CII" val="21"/>
</p:tagLst>
</file>

<file path=ppt/tags/tag14.xml><?xml version="1.0" encoding="utf-8"?>
<p:tagLst xmlns:a="http://schemas.openxmlformats.org/drawingml/2006/main" xmlns:r="http://schemas.openxmlformats.org/officeDocument/2006/relationships" xmlns:p="http://schemas.openxmlformats.org/presentationml/2006/main">
  <p:tag name="SWI" val="42"/>
  <p:tag name="NBP" val="1"/>
  <p:tag name="CVB" val="42"/>
  <p:tag name="SPT" val="FALSE"/>
  <p:tag name="BSN" val="42"/>
  <p:tag name="LFXCI" val="0"/>
  <p:tag name="SVT" val="TRUE"/>
  <p:tag name="CII" val="42"/>
</p:tagLst>
</file>

<file path=ppt/tags/tag15.xml><?xml version="1.0" encoding="utf-8"?>
<p:tagLst xmlns:a="http://schemas.openxmlformats.org/drawingml/2006/main" xmlns:r="http://schemas.openxmlformats.org/officeDocument/2006/relationships" xmlns:p="http://schemas.openxmlformats.org/presentationml/2006/main">
  <p:tag name="SWI" val="27"/>
  <p:tag name="NBP" val="1"/>
  <p:tag name="CVB" val="27"/>
  <p:tag name="SPT" val="FALSE"/>
  <p:tag name="BSN" val="27"/>
  <p:tag name="LFXCI" val="0"/>
  <p:tag name="SVT" val="TRUE"/>
  <p:tag name="CII" val="27"/>
</p:tagLst>
</file>

<file path=ppt/tags/tag16.xml><?xml version="1.0" encoding="utf-8"?>
<p:tagLst xmlns:a="http://schemas.openxmlformats.org/drawingml/2006/main" xmlns:r="http://schemas.openxmlformats.org/officeDocument/2006/relationships" xmlns:p="http://schemas.openxmlformats.org/presentationml/2006/main">
  <p:tag name="SWI" val="55"/>
  <p:tag name="NBP" val="1"/>
  <p:tag name="CVB" val="55"/>
  <p:tag name="SPT" val="FALSE"/>
  <p:tag name="BSN" val="55"/>
  <p:tag name="LFXCI" val="0"/>
  <p:tag name="SVT" val="TRUE"/>
  <p:tag name="CII" val="55"/>
</p:tagLst>
</file>

<file path=ppt/tags/tag17.xml><?xml version="1.0" encoding="utf-8"?>
<p:tagLst xmlns:a="http://schemas.openxmlformats.org/drawingml/2006/main" xmlns:r="http://schemas.openxmlformats.org/officeDocument/2006/relationships" xmlns:p="http://schemas.openxmlformats.org/presentationml/2006/main">
  <p:tag name="SWI" val="56"/>
  <p:tag name="NBP" val="8"/>
  <p:tag name="SPT" val="FALSE"/>
  <p:tag name="BSN" val="56"/>
  <p:tag name="LFXCI" val="0"/>
  <p:tag name="CVB" val="63"/>
  <p:tag name="SVT" val="TRUE"/>
  <p:tag name="CII" val="56"/>
</p:tagLst>
</file>

<file path=ppt/tags/tag18.xml><?xml version="1.0" encoding="utf-8"?>
<p:tagLst xmlns:a="http://schemas.openxmlformats.org/drawingml/2006/main" xmlns:r="http://schemas.openxmlformats.org/officeDocument/2006/relationships" xmlns:p="http://schemas.openxmlformats.org/presentationml/2006/main">
  <p:tag name="SWI" val="56"/>
  <p:tag name="NBP" val="8"/>
  <p:tag name="SPT" val="FALSE"/>
  <p:tag name="BSN" val="56"/>
  <p:tag name="LFXCI" val="0"/>
  <p:tag name="CVB" val="63"/>
  <p:tag name="SVT" val="TRUE"/>
  <p:tag name="CII" val="56"/>
</p:tagLst>
</file>

<file path=ppt/tags/tag19.xml><?xml version="1.0" encoding="utf-8"?>
<p:tagLst xmlns:a="http://schemas.openxmlformats.org/drawingml/2006/main" xmlns:r="http://schemas.openxmlformats.org/officeDocument/2006/relationships" xmlns:p="http://schemas.openxmlformats.org/presentationml/2006/main">
  <p:tag name="SWI" val="64"/>
  <p:tag name="NBP" val="1"/>
  <p:tag name="CVB" val="64"/>
  <p:tag name="SPT" val="FALSE"/>
  <p:tag name="BSN" val="64"/>
  <p:tag name="LFXCI" val="0"/>
  <p:tag name="SVT" val="TRUE"/>
  <p:tag name="CII" val="64"/>
</p:tagLst>
</file>

<file path=ppt/tags/tag2.xml><?xml version="1.0" encoding="utf-8"?>
<p:tagLst xmlns:a="http://schemas.openxmlformats.org/drawingml/2006/main" xmlns:r="http://schemas.openxmlformats.org/officeDocument/2006/relationships" xmlns:p="http://schemas.openxmlformats.org/presentationml/2006/main">
  <p:tag name="SWI" val="18"/>
  <p:tag name="NBP" val="1"/>
  <p:tag name="BSN" val="18"/>
  <p:tag name="SVT" val="TRUE"/>
  <p:tag name="CVB" val="18"/>
  <p:tag name="SPT" val="FALSE"/>
  <p:tag name="CII" val="18"/>
</p:tagLst>
</file>

<file path=ppt/tags/tag20.xml><?xml version="1.0" encoding="utf-8"?>
<p:tagLst xmlns:a="http://schemas.openxmlformats.org/drawingml/2006/main" xmlns:r="http://schemas.openxmlformats.org/officeDocument/2006/relationships" xmlns:p="http://schemas.openxmlformats.org/presentationml/2006/main">
  <p:tag name="SWI" val="65"/>
  <p:tag name="NBP" val="1"/>
  <p:tag name="CVB" val="65"/>
  <p:tag name="SPT" val="FALSE"/>
  <p:tag name="BSN" val="65"/>
  <p:tag name="LFXCI" val="0"/>
  <p:tag name="SVT" val="TRUE"/>
  <p:tag name="CII" val="65"/>
</p:tagLst>
</file>

<file path=ppt/tags/tag21.xml><?xml version="1.0" encoding="utf-8"?>
<p:tagLst xmlns:a="http://schemas.openxmlformats.org/drawingml/2006/main" xmlns:r="http://schemas.openxmlformats.org/officeDocument/2006/relationships" xmlns:p="http://schemas.openxmlformats.org/presentationml/2006/main">
  <p:tag name="SWI" val="78"/>
  <p:tag name="NBP" val="1"/>
  <p:tag name="CVB" val="78"/>
  <p:tag name="SPT" val="FALSE"/>
  <p:tag name="BSN" val="78"/>
  <p:tag name="LFXCI" val="0"/>
  <p:tag name="SVT" val="TRUE"/>
  <p:tag name="CII" val="78"/>
</p:tagLst>
</file>

<file path=ppt/tags/tag22.xml><?xml version="1.0" encoding="utf-8"?>
<p:tagLst xmlns:a="http://schemas.openxmlformats.org/drawingml/2006/main" xmlns:r="http://schemas.openxmlformats.org/officeDocument/2006/relationships" xmlns:p="http://schemas.openxmlformats.org/presentationml/2006/main">
  <p:tag name="SWI" val="20"/>
  <p:tag name="NBP" val="1"/>
  <p:tag name="CVB" val="20"/>
  <p:tag name="SPT" val="FALSE"/>
  <p:tag name="BSN" val="20"/>
  <p:tag name="LFXCI" val="0"/>
  <p:tag name="SVT" val="TRUE"/>
  <p:tag name="CII" val="20"/>
</p:tagLst>
</file>

<file path=ppt/tags/tag23.xml><?xml version="1.0" encoding="utf-8"?>
<p:tagLst xmlns:a="http://schemas.openxmlformats.org/drawingml/2006/main" xmlns:r="http://schemas.openxmlformats.org/officeDocument/2006/relationships" xmlns:p="http://schemas.openxmlformats.org/presentationml/2006/main">
  <p:tag name="SWI" val="78"/>
  <p:tag name="NBP" val="1"/>
  <p:tag name="CVB" val="78"/>
  <p:tag name="SPT" val="FALSE"/>
  <p:tag name="BSN" val="78"/>
  <p:tag name="LFXCI" val="0"/>
  <p:tag name="SVT" val="TRUE"/>
  <p:tag name="CII" val="78"/>
</p:tagLst>
</file>

<file path=ppt/tags/tag24.xml><?xml version="1.0" encoding="utf-8"?>
<p:tagLst xmlns:a="http://schemas.openxmlformats.org/drawingml/2006/main" xmlns:r="http://schemas.openxmlformats.org/officeDocument/2006/relationships" xmlns:p="http://schemas.openxmlformats.org/presentationml/2006/main">
  <p:tag name="SWI" val="22"/>
  <p:tag name="NBP" val="1"/>
  <p:tag name="CVB" val="22"/>
  <p:tag name="SPT" val="FALSE"/>
  <p:tag name="BSN" val="22"/>
  <p:tag name="LFXCI" val="0"/>
  <p:tag name="SVT" val="TRUE"/>
  <p:tag name="CII" val="22"/>
</p:tagLst>
</file>

<file path=ppt/tags/tag25.xml><?xml version="1.0" encoding="utf-8"?>
<p:tagLst xmlns:a="http://schemas.openxmlformats.org/drawingml/2006/main" xmlns:r="http://schemas.openxmlformats.org/officeDocument/2006/relationships" xmlns:p="http://schemas.openxmlformats.org/presentationml/2006/main">
  <p:tag name="SWI" val="23"/>
  <p:tag name="NBP" val="1"/>
  <p:tag name="CVB" val="23"/>
  <p:tag name="SPT" val="FALSE"/>
  <p:tag name="BSN" val="23"/>
  <p:tag name="LFXCI" val="0"/>
  <p:tag name="SVT" val="TRUE"/>
  <p:tag name="CII" val="23"/>
</p:tagLst>
</file>

<file path=ppt/tags/tag26.xml><?xml version="1.0" encoding="utf-8"?>
<p:tagLst xmlns:a="http://schemas.openxmlformats.org/drawingml/2006/main" xmlns:r="http://schemas.openxmlformats.org/officeDocument/2006/relationships" xmlns:p="http://schemas.openxmlformats.org/presentationml/2006/main">
  <p:tag name="SWI" val="24"/>
  <p:tag name="NBP" val="1"/>
  <p:tag name="CVB" val="24"/>
  <p:tag name="SPT" val="FALSE"/>
  <p:tag name="BSN" val="24"/>
  <p:tag name="LFXCI" val="0"/>
  <p:tag name="SVT" val="TRUE"/>
  <p:tag name="CII" val="24"/>
</p:tagLst>
</file>

<file path=ppt/tags/tag27.xml><?xml version="1.0" encoding="utf-8"?>
<p:tagLst xmlns:a="http://schemas.openxmlformats.org/drawingml/2006/main" xmlns:r="http://schemas.openxmlformats.org/officeDocument/2006/relationships" xmlns:p="http://schemas.openxmlformats.org/presentationml/2006/main">
  <p:tag name="SWI" val="26"/>
  <p:tag name="NBP" val="1"/>
  <p:tag name="CVB" val="26"/>
  <p:tag name="SPT" val="FALSE"/>
  <p:tag name="BSN" val="26"/>
  <p:tag name="LFXCI" val="0"/>
  <p:tag name="SVT" val="TRUE"/>
  <p:tag name="CII" val="26"/>
</p:tagLst>
</file>

<file path=ppt/tags/tag28.xml><?xml version="1.0" encoding="utf-8"?>
<p:tagLst xmlns:a="http://schemas.openxmlformats.org/drawingml/2006/main" xmlns:r="http://schemas.openxmlformats.org/officeDocument/2006/relationships" xmlns:p="http://schemas.openxmlformats.org/presentationml/2006/main">
  <p:tag name="SWI" val="28"/>
  <p:tag name="NBP" val="1"/>
  <p:tag name="CVB" val="28"/>
  <p:tag name="SPT" val="FALSE"/>
  <p:tag name="BSN" val="28"/>
  <p:tag name="LFXCI" val="0"/>
  <p:tag name="SVT" val="TRUE"/>
  <p:tag name="CII" val="28"/>
</p:tagLst>
</file>

<file path=ppt/tags/tag29.xml><?xml version="1.0" encoding="utf-8"?>
<p:tagLst xmlns:a="http://schemas.openxmlformats.org/drawingml/2006/main" xmlns:r="http://schemas.openxmlformats.org/officeDocument/2006/relationships" xmlns:p="http://schemas.openxmlformats.org/presentationml/2006/main">
  <p:tag name="SWI" val="30"/>
  <p:tag name="NBP" val="1"/>
  <p:tag name="CVB" val="30"/>
  <p:tag name="SPT" val="FALSE"/>
  <p:tag name="BSN" val="30"/>
  <p:tag name="LFXCI" val="0"/>
  <p:tag name="SVT" val="TRUE"/>
  <p:tag name="CII" val="30"/>
</p:tagLst>
</file>

<file path=ppt/tags/tag3.xml><?xml version="1.0" encoding="utf-8"?>
<p:tagLst xmlns:a="http://schemas.openxmlformats.org/drawingml/2006/main" xmlns:r="http://schemas.openxmlformats.org/officeDocument/2006/relationships" xmlns:p="http://schemas.openxmlformats.org/presentationml/2006/main">
  <p:tag name="SWI" val="15"/>
  <p:tag name="NBP" val="1"/>
  <p:tag name="CVB" val="15"/>
  <p:tag name="SPT" val="FALSE"/>
  <p:tag name="BSN" val="15"/>
  <p:tag name="LFXCI" val="0"/>
  <p:tag name="SVT" val="TRUE"/>
  <p:tag name="CII" val="15"/>
</p:tagLst>
</file>

<file path=ppt/tags/tag30.xml><?xml version="1.0" encoding="utf-8"?>
<p:tagLst xmlns:a="http://schemas.openxmlformats.org/drawingml/2006/main" xmlns:r="http://schemas.openxmlformats.org/officeDocument/2006/relationships" xmlns:p="http://schemas.openxmlformats.org/presentationml/2006/main">
  <p:tag name="SWI" val="31"/>
  <p:tag name="NBP" val="1"/>
  <p:tag name="CVB" val="31"/>
  <p:tag name="SPT" val="FALSE"/>
  <p:tag name="BSN" val="31"/>
  <p:tag name="LFXCI" val="0"/>
  <p:tag name="SVT" val="TRUE"/>
  <p:tag name="CII" val="31"/>
</p:tagLst>
</file>

<file path=ppt/tags/tag31.xml><?xml version="1.0" encoding="utf-8"?>
<p:tagLst xmlns:a="http://schemas.openxmlformats.org/drawingml/2006/main" xmlns:r="http://schemas.openxmlformats.org/officeDocument/2006/relationships" xmlns:p="http://schemas.openxmlformats.org/presentationml/2006/main">
  <p:tag name="SWI" val="33"/>
  <p:tag name="NBP" val="1"/>
  <p:tag name="CVB" val="33"/>
  <p:tag name="SPT" val="FALSE"/>
  <p:tag name="BSN" val="33"/>
  <p:tag name="LFXCI" val="0"/>
  <p:tag name="SVT" val="TRUE"/>
  <p:tag name="CII" val="33"/>
</p:tagLst>
</file>

<file path=ppt/tags/tag32.xml><?xml version="1.0" encoding="utf-8"?>
<p:tagLst xmlns:a="http://schemas.openxmlformats.org/drawingml/2006/main" xmlns:r="http://schemas.openxmlformats.org/officeDocument/2006/relationships" xmlns:p="http://schemas.openxmlformats.org/presentationml/2006/main">
  <p:tag name="SWI" val="34"/>
  <p:tag name="NBP" val="1"/>
  <p:tag name="CVB" val="34"/>
  <p:tag name="SPT" val="FALSE"/>
  <p:tag name="BSN" val="34"/>
  <p:tag name="LFXCI" val="0"/>
  <p:tag name="SVT" val="TRUE"/>
  <p:tag name="CII" val="34"/>
</p:tagLst>
</file>

<file path=ppt/tags/tag33.xml><?xml version="1.0" encoding="utf-8"?>
<p:tagLst xmlns:a="http://schemas.openxmlformats.org/drawingml/2006/main" xmlns:r="http://schemas.openxmlformats.org/officeDocument/2006/relationships" xmlns:p="http://schemas.openxmlformats.org/presentationml/2006/main">
  <p:tag name="SWI" val="43"/>
  <p:tag name="NBP" val="7"/>
  <p:tag name="CVB" val="43"/>
  <p:tag name="SPT" val="FALSE"/>
  <p:tag name="BSN" val="43"/>
  <p:tag name="LFXCI" val="0"/>
  <p:tag name="SVT" val="TRUE"/>
  <p:tag name="CII" val="43"/>
</p:tagLst>
</file>

<file path=ppt/tags/tag34.xml><?xml version="1.0" encoding="utf-8"?>
<p:tagLst xmlns:a="http://schemas.openxmlformats.org/drawingml/2006/main" xmlns:r="http://schemas.openxmlformats.org/officeDocument/2006/relationships" xmlns:p="http://schemas.openxmlformats.org/presentationml/2006/main">
  <p:tag name="SWI" val="50"/>
  <p:tag name="NBP" val="2"/>
  <p:tag name="CVB" val="50"/>
  <p:tag name="SPT" val="FALSE"/>
  <p:tag name="BSN" val="50"/>
  <p:tag name="LFXCI" val="0"/>
  <p:tag name="SVT" val="TRUE"/>
  <p:tag name="CII" val="50"/>
</p:tagLst>
</file>

<file path=ppt/tags/tag35.xml><?xml version="1.0" encoding="utf-8"?>
<p:tagLst xmlns:a="http://schemas.openxmlformats.org/drawingml/2006/main" xmlns:r="http://schemas.openxmlformats.org/officeDocument/2006/relationships" xmlns:p="http://schemas.openxmlformats.org/presentationml/2006/main">
  <p:tag name="SWI" val="52"/>
  <p:tag name="NBP" val="1"/>
  <p:tag name="CVB" val="52"/>
  <p:tag name="SPT" val="FALSE"/>
  <p:tag name="BSN" val="52"/>
  <p:tag name="LFXCI" val="0"/>
  <p:tag name="SVT" val="TRUE"/>
  <p:tag name="CII" val="52"/>
</p:tagLst>
</file>

<file path=ppt/tags/tag36.xml><?xml version="1.0" encoding="utf-8"?>
<p:tagLst xmlns:a="http://schemas.openxmlformats.org/drawingml/2006/main" xmlns:r="http://schemas.openxmlformats.org/officeDocument/2006/relationships" xmlns:p="http://schemas.openxmlformats.org/presentationml/2006/main">
  <p:tag name="SWI" val="53"/>
  <p:tag name="NBP" val="1"/>
  <p:tag name="CVB" val="53"/>
  <p:tag name="SPT" val="FALSE"/>
  <p:tag name="BSN" val="53"/>
  <p:tag name="LFXCI" val="0"/>
  <p:tag name="SVT" val="TRUE"/>
  <p:tag name="CII" val="53"/>
</p:tagLst>
</file>

<file path=ppt/tags/tag37.xml><?xml version="1.0" encoding="utf-8"?>
<p:tagLst xmlns:a="http://schemas.openxmlformats.org/drawingml/2006/main" xmlns:r="http://schemas.openxmlformats.org/officeDocument/2006/relationships" xmlns:p="http://schemas.openxmlformats.org/presentationml/2006/main">
  <p:tag name="SWI" val="54"/>
  <p:tag name="NBP" val="1"/>
  <p:tag name="CVB" val="54"/>
  <p:tag name="SPT" val="FALSE"/>
  <p:tag name="BSN" val="54"/>
  <p:tag name="LFXCI" val="0"/>
  <p:tag name="SVT" val="TRUE"/>
  <p:tag name="CII" val="54"/>
</p:tagLst>
</file>

<file path=ppt/tags/tag38.xml><?xml version="1.0" encoding="utf-8"?>
<p:tagLst xmlns:a="http://schemas.openxmlformats.org/drawingml/2006/main" xmlns:r="http://schemas.openxmlformats.org/officeDocument/2006/relationships" xmlns:p="http://schemas.openxmlformats.org/presentationml/2006/main">
  <p:tag name="SWI" val="50"/>
  <p:tag name="NBP" val="2"/>
  <p:tag name="CVB" val="50"/>
  <p:tag name="SPT" val="FALSE"/>
  <p:tag name="BSN" val="50"/>
  <p:tag name="LFXCI" val="0"/>
  <p:tag name="SVT" val="TRUE"/>
  <p:tag name="CII" val="50"/>
</p:tagLst>
</file>

<file path=ppt/tags/tag39.xml><?xml version="1.0" encoding="utf-8"?>
<p:tagLst xmlns:a="http://schemas.openxmlformats.org/drawingml/2006/main" xmlns:r="http://schemas.openxmlformats.org/officeDocument/2006/relationships" xmlns:p="http://schemas.openxmlformats.org/presentationml/2006/main">
  <p:tag name="SWI" val="68"/>
  <p:tag name="NBP" val="1"/>
  <p:tag name="CVB" val="68"/>
  <p:tag name="SPT" val="FALSE"/>
  <p:tag name="BSN" val="68"/>
  <p:tag name="LFXCI" val="0"/>
  <p:tag name="SVT" val="TRUE"/>
  <p:tag name="CII" val="68"/>
</p:tagLst>
</file>

<file path=ppt/tags/tag4.xml><?xml version="1.0" encoding="utf-8"?>
<p:tagLst xmlns:a="http://schemas.openxmlformats.org/drawingml/2006/main" xmlns:r="http://schemas.openxmlformats.org/officeDocument/2006/relationships" xmlns:p="http://schemas.openxmlformats.org/presentationml/2006/main">
  <p:tag name="SWI" val="16"/>
  <p:tag name="NBP" val="1"/>
  <p:tag name="CVB" val="16"/>
  <p:tag name="SPT" val="FALSE"/>
  <p:tag name="BSN" val="16"/>
  <p:tag name="LFXCI" val="0"/>
  <p:tag name="SVT" val="TRUE"/>
  <p:tag name="CII" val="16"/>
</p:tagLst>
</file>

<file path=ppt/tags/tag40.xml><?xml version="1.0" encoding="utf-8"?>
<p:tagLst xmlns:a="http://schemas.openxmlformats.org/drawingml/2006/main" xmlns:r="http://schemas.openxmlformats.org/officeDocument/2006/relationships" xmlns:p="http://schemas.openxmlformats.org/presentationml/2006/main">
  <p:tag name="SWI" val="68"/>
  <p:tag name="NBP" val="1"/>
  <p:tag name="CVB" val="68"/>
  <p:tag name="SPT" val="FALSE"/>
  <p:tag name="BSN" val="68"/>
  <p:tag name="LFXCI" val="0"/>
  <p:tag name="SVT" val="TRUE"/>
  <p:tag name="CII" val="68"/>
</p:tagLst>
</file>

<file path=ppt/tags/tag41.xml><?xml version="1.0" encoding="utf-8"?>
<p:tagLst xmlns:a="http://schemas.openxmlformats.org/drawingml/2006/main" xmlns:r="http://schemas.openxmlformats.org/officeDocument/2006/relationships" xmlns:p="http://schemas.openxmlformats.org/presentationml/2006/main">
  <p:tag name="SWI" val="69"/>
  <p:tag name="NBP" val="1"/>
  <p:tag name="CVB" val="69"/>
  <p:tag name="SPT" val="FALSE"/>
  <p:tag name="BSN" val="69"/>
  <p:tag name="LFXCI" val="0"/>
  <p:tag name="SVT" val="TRUE"/>
  <p:tag name="CII" val="69"/>
</p:tagLst>
</file>

<file path=ppt/tags/tag42.xml><?xml version="1.0" encoding="utf-8"?>
<p:tagLst xmlns:a="http://schemas.openxmlformats.org/drawingml/2006/main" xmlns:r="http://schemas.openxmlformats.org/officeDocument/2006/relationships" xmlns:p="http://schemas.openxmlformats.org/presentationml/2006/main">
  <p:tag name="SWI" val="70"/>
  <p:tag name="NBP" val="1"/>
  <p:tag name="CVB" val="70"/>
  <p:tag name="SPT" val="FALSE"/>
  <p:tag name="BSN" val="70"/>
  <p:tag name="LFXCI" val="0"/>
  <p:tag name="SVT" val="TRUE"/>
  <p:tag name="CII" val="70"/>
</p:tagLst>
</file>

<file path=ppt/tags/tag43.xml><?xml version="1.0" encoding="utf-8"?>
<p:tagLst xmlns:a="http://schemas.openxmlformats.org/drawingml/2006/main" xmlns:r="http://schemas.openxmlformats.org/officeDocument/2006/relationships" xmlns:p="http://schemas.openxmlformats.org/presentationml/2006/main">
  <p:tag name="SWI" val="71"/>
  <p:tag name="NBP" val="1"/>
  <p:tag name="CVB" val="71"/>
  <p:tag name="SPT" val="FALSE"/>
  <p:tag name="BSN" val="71"/>
  <p:tag name="LFXCI" val="0"/>
  <p:tag name="SVT" val="TRUE"/>
  <p:tag name="CII" val="71"/>
</p:tagLst>
</file>

<file path=ppt/tags/tag44.xml><?xml version="1.0" encoding="utf-8"?>
<p:tagLst xmlns:a="http://schemas.openxmlformats.org/drawingml/2006/main" xmlns:r="http://schemas.openxmlformats.org/officeDocument/2006/relationships" xmlns:p="http://schemas.openxmlformats.org/presentationml/2006/main">
  <p:tag name="SWI" val="72"/>
  <p:tag name="NBP" val="1"/>
  <p:tag name="CVB" val="72"/>
  <p:tag name="SPT" val="FALSE"/>
  <p:tag name="BSN" val="72"/>
  <p:tag name="LFXCI" val="0"/>
  <p:tag name="SVT" val="TRUE"/>
  <p:tag name="CII" val="72"/>
</p:tagLst>
</file>

<file path=ppt/tags/tag45.xml><?xml version="1.0" encoding="utf-8"?>
<p:tagLst xmlns:a="http://schemas.openxmlformats.org/drawingml/2006/main" xmlns:r="http://schemas.openxmlformats.org/officeDocument/2006/relationships" xmlns:p="http://schemas.openxmlformats.org/presentationml/2006/main">
  <p:tag name="SWI" val="73"/>
  <p:tag name="NBP" val="1"/>
  <p:tag name="CVB" val="73"/>
  <p:tag name="SPT" val="FALSE"/>
  <p:tag name="BSN" val="73"/>
  <p:tag name="LFXCI" val="0"/>
  <p:tag name="SVT" val="TRUE"/>
  <p:tag name="CII" val="73"/>
</p:tagLst>
</file>

<file path=ppt/tags/tag46.xml><?xml version="1.0" encoding="utf-8"?>
<p:tagLst xmlns:a="http://schemas.openxmlformats.org/drawingml/2006/main" xmlns:r="http://schemas.openxmlformats.org/officeDocument/2006/relationships" xmlns:p="http://schemas.openxmlformats.org/presentationml/2006/main">
  <p:tag name="SWI" val="74"/>
  <p:tag name="NBP" val="1"/>
  <p:tag name="CVB" val="74"/>
  <p:tag name="SPT" val="FALSE"/>
  <p:tag name="BSN" val="74"/>
  <p:tag name="LFXCI" val="0"/>
  <p:tag name="SVT" val="TRUE"/>
  <p:tag name="CII" val="74"/>
</p:tagLst>
</file>

<file path=ppt/tags/tag47.xml><?xml version="1.0" encoding="utf-8"?>
<p:tagLst xmlns:a="http://schemas.openxmlformats.org/drawingml/2006/main" xmlns:r="http://schemas.openxmlformats.org/officeDocument/2006/relationships" xmlns:p="http://schemas.openxmlformats.org/presentationml/2006/main">
  <p:tag name="SWI" val="75"/>
  <p:tag name="NBP" val="1"/>
  <p:tag name="CVB" val="75"/>
  <p:tag name="SPT" val="FALSE"/>
  <p:tag name="BSN" val="75"/>
  <p:tag name="LFXCI" val="0"/>
  <p:tag name="SVT" val="TRUE"/>
  <p:tag name="CII" val="75"/>
</p:tagLst>
</file>

<file path=ppt/tags/tag5.xml><?xml version="1.0" encoding="utf-8"?>
<p:tagLst xmlns:a="http://schemas.openxmlformats.org/drawingml/2006/main" xmlns:r="http://schemas.openxmlformats.org/officeDocument/2006/relationships" xmlns:p="http://schemas.openxmlformats.org/presentationml/2006/main">
  <p:tag name="SWI" val="17"/>
  <p:tag name="NBP" val="1"/>
  <p:tag name="CVB" val="17"/>
  <p:tag name="SPT" val="FALSE"/>
  <p:tag name="BSN" val="17"/>
  <p:tag name="LFXCI" val="0"/>
  <p:tag name="SVT" val="TRUE"/>
  <p:tag name="CII" val="17"/>
</p:tagLst>
</file>

<file path=ppt/tags/tag6.xml><?xml version="1.0" encoding="utf-8"?>
<p:tagLst xmlns:a="http://schemas.openxmlformats.org/drawingml/2006/main" xmlns:r="http://schemas.openxmlformats.org/officeDocument/2006/relationships" xmlns:p="http://schemas.openxmlformats.org/presentationml/2006/main">
  <p:tag name="SWI" val="2"/>
  <p:tag name="NBP" val="1"/>
  <p:tag name="BSN" val="2"/>
  <p:tag name="SVT" val="TRUE"/>
  <p:tag name="CVB" val="2"/>
  <p:tag name="SPT" val="FALSE"/>
  <p:tag name="CII" val="2"/>
</p:tagLst>
</file>

<file path=ppt/tags/tag7.xml><?xml version="1.0" encoding="utf-8"?>
<p:tagLst xmlns:a="http://schemas.openxmlformats.org/drawingml/2006/main" xmlns:r="http://schemas.openxmlformats.org/officeDocument/2006/relationships" xmlns:p="http://schemas.openxmlformats.org/presentationml/2006/main">
  <p:tag name="SWI" val="5"/>
  <p:tag name="NBP" val="1"/>
  <p:tag name="BSN" val="5"/>
  <p:tag name="SVT" val="TRUE"/>
  <p:tag name="CVB" val="5"/>
  <p:tag name="SPT" val="FALSE"/>
  <p:tag name="CII" val="5"/>
</p:tagLst>
</file>

<file path=ppt/tags/tag8.xml><?xml version="1.0" encoding="utf-8"?>
<p:tagLst xmlns:a="http://schemas.openxmlformats.org/drawingml/2006/main" xmlns:r="http://schemas.openxmlformats.org/officeDocument/2006/relationships" xmlns:p="http://schemas.openxmlformats.org/presentationml/2006/main">
  <p:tag name="SWI" val="6"/>
  <p:tag name="NBP" val="1"/>
  <p:tag name="BSN" val="6"/>
  <p:tag name="SVT" val="TRUE"/>
  <p:tag name="CVB" val="6"/>
  <p:tag name="SPT" val="FALSE"/>
  <p:tag name="CII" val="6"/>
</p:tagLst>
</file>

<file path=ppt/tags/tag9.xml><?xml version="1.0" encoding="utf-8"?>
<p:tagLst xmlns:a="http://schemas.openxmlformats.org/drawingml/2006/main" xmlns:r="http://schemas.openxmlformats.org/officeDocument/2006/relationships" xmlns:p="http://schemas.openxmlformats.org/presentationml/2006/main">
  <p:tag name="SWI" val="7"/>
  <p:tag name="NBP" val="1"/>
  <p:tag name="BSN" val="7"/>
  <p:tag name="SVT" val="TRUE"/>
  <p:tag name="CVB" val="7"/>
  <p:tag name="SPT" val="FALSE"/>
  <p:tag name="CII" val="7"/>
</p:tagLst>
</file>

<file path=ppt/theme/theme1.xml><?xml version="1.0" encoding="utf-8"?>
<a:theme xmlns:a="http://schemas.openxmlformats.org/drawingml/2006/main" name="Assurance Management template1">
  <a:themeElements>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Coursewar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CERT_SEI_Coursewa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Coursewa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Coursewa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Coursewa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Coursewa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Coursewa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Coursewa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Coursewa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Coursewa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Coursewa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Coursewa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Courseware_Template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893ae260-c728-403e-8c1d-be5e00391f89">Draft</Statu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232B4FB10258540AE18A97230950FE7" ma:contentTypeVersion="1" ma:contentTypeDescription="Create a new document." ma:contentTypeScope="" ma:versionID="93d5c9943499d13ef82e12f4171cbf98">
  <xsd:schema xmlns:xsd="http://www.w3.org/2001/XMLSchema" xmlns:xs="http://www.w3.org/2001/XMLSchema" xmlns:p="http://schemas.microsoft.com/office/2006/metadata/properties" xmlns:ns2="893ae260-c728-403e-8c1d-be5e00391f89" targetNamespace="http://schemas.microsoft.com/office/2006/metadata/properties" ma:root="true" ma:fieldsID="b0cfc7bbb21cc0e5f6355df537488aee" ns2:_="">
    <xsd:import namespace="893ae260-c728-403e-8c1d-be5e00391f89"/>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ae260-c728-403e-8c1d-be5e00391f89" elementFormDefault="qualified">
    <xsd:import namespace="http://schemas.microsoft.com/office/2006/documentManagement/types"/>
    <xsd:import namespace="http://schemas.microsoft.com/office/infopath/2007/PartnerControls"/>
    <xsd:element name="Status" ma:index="8" nillable="true" ma:displayName="Status" ma:default="Draft" ma:internalName="Status">
      <xsd:simpleType>
        <xsd:restriction base="dms:Choice">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BBC9312-05C5-44F7-8943-6D6AA8993121}">
  <ds:schemaRefs>
    <ds:schemaRef ds:uri="893ae260-c728-403e-8c1d-be5e00391f89"/>
    <ds:schemaRef ds:uri="http://purl.org/dc/elements/1.1/"/>
    <ds:schemaRef ds:uri="http://purl.org/dc/dcmitype/"/>
    <ds:schemaRef ds:uri="http://schemas.microsoft.com/office/2006/documentManagement/types"/>
    <ds:schemaRef ds:uri="http://schemas.microsoft.com/office/infopath/2007/PartnerControls"/>
    <ds:schemaRef ds:uri="http://purl.org/dc/terms/"/>
    <ds:schemaRef ds:uri="http://schemas.openxmlformats.org/package/2006/metadata/core-propertie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538581DF-A914-480C-B11B-FDDA522A282F}">
  <ds:schemaRefs>
    <ds:schemaRef ds:uri="http://schemas.microsoft.com/sharepoint/v3/contenttype/forms"/>
  </ds:schemaRefs>
</ds:datastoreItem>
</file>

<file path=customXml/itemProps3.xml><?xml version="1.0" encoding="utf-8"?>
<ds:datastoreItem xmlns:ds="http://schemas.openxmlformats.org/officeDocument/2006/customXml" ds:itemID="{F1FB8E8E-A690-43BA-A3EA-98BBC896E33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3ae260-c728-403e-8c1d-be5e00391f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Assured SW Development</Template>
  <TotalTime>5451</TotalTime>
  <Words>12305</Words>
  <Application>Microsoft Office PowerPoint</Application>
  <PresentationFormat>On-screen Show (4:3)</PresentationFormat>
  <Paragraphs>1434</Paragraphs>
  <Slides>128</Slides>
  <Notes>114</Notes>
  <HiddenSlides>0</HiddenSlides>
  <MMClips>0</MMClips>
  <ScaleCrop>false</ScaleCrop>
  <HeadingPairs>
    <vt:vector size="6" baseType="variant">
      <vt:variant>
        <vt:lpstr>Theme</vt:lpstr>
      </vt:variant>
      <vt:variant>
        <vt:i4>1</vt:i4>
      </vt:variant>
      <vt:variant>
        <vt:lpstr>Embedded OLE Servers</vt:lpstr>
      </vt:variant>
      <vt:variant>
        <vt:i4>4</vt:i4>
      </vt:variant>
      <vt:variant>
        <vt:lpstr>Slide Titles</vt:lpstr>
      </vt:variant>
      <vt:variant>
        <vt:i4>128</vt:i4>
      </vt:variant>
    </vt:vector>
  </HeadingPairs>
  <TitlesOfParts>
    <vt:vector size="133" baseType="lpstr">
      <vt:lpstr>Assurance Management template1</vt:lpstr>
      <vt:lpstr>Clip</vt:lpstr>
      <vt:lpstr>Document</vt:lpstr>
      <vt:lpstr>Image</vt:lpstr>
      <vt:lpstr>Worksheet</vt:lpstr>
      <vt:lpstr>Assured Software Development 1</vt:lpstr>
      <vt:lpstr>PowerPoint Presentation</vt:lpstr>
      <vt:lpstr>PowerPoint Presentation</vt:lpstr>
      <vt:lpstr>Topics</vt:lpstr>
      <vt:lpstr>Discussion</vt:lpstr>
      <vt:lpstr>Defining Processes – A Review</vt:lpstr>
      <vt:lpstr>Don’t Make This Too Hard</vt:lpstr>
      <vt:lpstr>Be Very Careful</vt:lpstr>
      <vt:lpstr>Painful Experience: Agents of Change</vt:lpstr>
      <vt:lpstr>Painful Experience 2…</vt:lpstr>
      <vt:lpstr>Software Methodology Wars Ken Orr/Cutter Consortium</vt:lpstr>
      <vt:lpstr>Review: Remember Process = Lifecycle</vt:lpstr>
      <vt:lpstr>Process Definition</vt:lpstr>
      <vt:lpstr>What Is a Method?</vt:lpstr>
      <vt:lpstr>Our Philosophy</vt:lpstr>
      <vt:lpstr>Remember…</vt:lpstr>
      <vt:lpstr>Why Would I Want To Use an Established Process Framework?</vt:lpstr>
      <vt:lpstr>Process Myths and Abuses</vt:lpstr>
      <vt:lpstr>Process Myths and Abuses</vt:lpstr>
      <vt:lpstr>Process Myths and Abuses</vt:lpstr>
      <vt:lpstr>Process Myths and Abuses</vt:lpstr>
      <vt:lpstr>Process Myths and Abuses</vt:lpstr>
      <vt:lpstr>PowerPoint Presentation</vt:lpstr>
      <vt:lpstr>Process Spectrum</vt:lpstr>
      <vt:lpstr>As We Look at These, Ask Yourself…</vt:lpstr>
      <vt:lpstr>PowerPoint Presentation</vt:lpstr>
      <vt:lpstr>Who Takes the PSP Course</vt:lpstr>
      <vt:lpstr>PSP Framework</vt:lpstr>
      <vt:lpstr>Why Do We Teach PSP?</vt:lpstr>
      <vt:lpstr>What Is the Big PSP Strategy?</vt:lpstr>
      <vt:lpstr>Your PSP Lessons Learned</vt:lpstr>
      <vt:lpstr>PSP Concentrates on Metrics with Highest ROI</vt:lpstr>
      <vt:lpstr>What You Learn About PLANNING</vt:lpstr>
      <vt:lpstr>What You Learn About ESTIMATION</vt:lpstr>
      <vt:lpstr>To Summarize: PSP</vt:lpstr>
      <vt:lpstr>PSP Is a First Step to Improvement, but ...</vt:lpstr>
      <vt:lpstr>Team Software Process (TSP) </vt:lpstr>
      <vt:lpstr>Principal Concepts of TSP </vt:lpstr>
      <vt:lpstr>TSP Cycle</vt:lpstr>
      <vt:lpstr>Step 0: Project Launch and Step 1: Develop a Strategy</vt:lpstr>
      <vt:lpstr>Step 2: Plan the Work</vt:lpstr>
      <vt:lpstr>Step 3: Review Cycle Requirements </vt:lpstr>
      <vt:lpstr>Step 4: Design a Solution </vt:lpstr>
      <vt:lpstr>Step 5: Implementation </vt:lpstr>
      <vt:lpstr>Step 6: Testing </vt:lpstr>
      <vt:lpstr>Step 7: Postmortem </vt:lpstr>
      <vt:lpstr>Implementing TSP</vt:lpstr>
      <vt:lpstr>Each step of the process has</vt:lpstr>
      <vt:lpstr>Sample Form</vt:lpstr>
      <vt:lpstr>PowerPoint Presentation</vt:lpstr>
      <vt:lpstr>TSP Roles</vt:lpstr>
      <vt:lpstr>Example of TSP Roles: Leader</vt:lpstr>
      <vt:lpstr>TSPi, Studio, and Reality</vt:lpstr>
      <vt:lpstr>TSP Users</vt:lpstr>
      <vt:lpstr>Strengths and Weaknesses?</vt:lpstr>
      <vt:lpstr>PSP/TSP Reviewed</vt:lpstr>
      <vt:lpstr>PowerPoint Presentation</vt:lpstr>
      <vt:lpstr>ACDM Architecture-Centric Development Method http://reports-archive.adm.cs.cmu.edu/isri.html</vt:lpstr>
      <vt:lpstr>ACDM Stages -1</vt:lpstr>
      <vt:lpstr>ACDM Stages -2</vt:lpstr>
      <vt:lpstr>ACDM Strengths</vt:lpstr>
      <vt:lpstr>ACDM Weaknesses</vt:lpstr>
      <vt:lpstr>ACDM Centerpiece</vt:lpstr>
      <vt:lpstr>Summary</vt:lpstr>
      <vt:lpstr>PowerPoint Presentation</vt:lpstr>
      <vt:lpstr>PowerPoint Presentation</vt:lpstr>
      <vt:lpstr>What Is Agile?</vt:lpstr>
      <vt:lpstr>Why Agile Processes?</vt:lpstr>
      <vt:lpstr>But, opponents say…</vt:lpstr>
      <vt:lpstr>Today</vt:lpstr>
      <vt:lpstr>Agile Processes From Agile Alliance</vt:lpstr>
      <vt:lpstr>Common Characteristics -1 From Agile Alliance</vt:lpstr>
      <vt:lpstr>Common Characteristics -2 From Agile Alliance</vt:lpstr>
      <vt:lpstr>Weaknesses</vt:lpstr>
      <vt:lpstr>More Weaknesses…</vt:lpstr>
      <vt:lpstr>Agile Users</vt:lpstr>
      <vt:lpstr>Minimal Research on Agile Methods … Why?</vt:lpstr>
      <vt:lpstr>eXtreme Programming </vt:lpstr>
      <vt:lpstr>PowerPoint Presentation</vt:lpstr>
      <vt:lpstr>Four Values of XP </vt:lpstr>
      <vt:lpstr>XP Practices</vt:lpstr>
      <vt:lpstr>Planning Game</vt:lpstr>
      <vt:lpstr>Test-Driven Development (TDD)</vt:lpstr>
      <vt:lpstr>Pair Programming</vt:lpstr>
      <vt:lpstr>XP Roles</vt:lpstr>
      <vt:lpstr>XP Workplaces</vt:lpstr>
      <vt:lpstr>Where It Seems to Work Best</vt:lpstr>
      <vt:lpstr>Scrum</vt:lpstr>
      <vt:lpstr>Meetings – Time Limited</vt:lpstr>
      <vt:lpstr>Artifacts</vt:lpstr>
      <vt:lpstr>Some criticisms of Agile</vt:lpstr>
      <vt:lpstr>PowerPoint Presentation</vt:lpstr>
      <vt:lpstr>Rational Unified Process</vt:lpstr>
      <vt:lpstr>The Process Outline - Phases Versus Iterations</vt:lpstr>
      <vt:lpstr>Characteristics</vt:lpstr>
      <vt:lpstr>RUP Modeling</vt:lpstr>
      <vt:lpstr>Planning</vt:lpstr>
      <vt:lpstr>RUP Roles (about 26 of them)</vt:lpstr>
      <vt:lpstr> More Roles...</vt:lpstr>
      <vt:lpstr>RUP Review – Strengths</vt:lpstr>
      <vt:lpstr>RUP Review – Weaknesses</vt:lpstr>
      <vt:lpstr>RUP Centerpiece</vt:lpstr>
      <vt:lpstr>Agile Unified Process</vt:lpstr>
      <vt:lpstr>The Process Outline - Phases Versus Iterations</vt:lpstr>
      <vt:lpstr>Disciplines</vt:lpstr>
      <vt:lpstr>Open Unified Process</vt:lpstr>
      <vt:lpstr> Open UP roles</vt:lpstr>
      <vt:lpstr>AUP and OUP Summary</vt:lpstr>
      <vt:lpstr>Summary</vt:lpstr>
      <vt:lpstr>PowerPoint Presentation</vt:lpstr>
      <vt:lpstr>PowerPoint Presentation</vt:lpstr>
      <vt:lpstr>Common Errors in Choosing</vt:lpstr>
      <vt:lpstr>PowerPoint Presentation</vt:lpstr>
      <vt:lpstr>Comparative Matrix  Where would you put ACDM?</vt:lpstr>
      <vt:lpstr>Comparative Matrix with ACDM </vt:lpstr>
      <vt:lpstr>Criteria… You should be asking questions.</vt:lpstr>
      <vt:lpstr>Choosing Suitable SDLC</vt:lpstr>
      <vt:lpstr>Choose Your Weapon Wisely Justin Rockwood 2003</vt:lpstr>
      <vt:lpstr>Example for Total Developers</vt:lpstr>
      <vt:lpstr>Example for Type of Product</vt:lpstr>
      <vt:lpstr>Add Up Scores</vt:lpstr>
      <vt:lpstr>Boehm and Turner: “Balancing Agility with Discipline,” 2004 </vt:lpstr>
      <vt:lpstr>Personnel Discriminator…</vt:lpstr>
      <vt:lpstr>And Then</vt:lpstr>
      <vt:lpstr>Recommendations</vt:lpstr>
      <vt:lpstr>So, We Are Back to “What Criteria Are Important?”</vt:lpstr>
      <vt:lpstr>Summary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SQUARE Series  Lecture 1</dc:title>
  <dc:creator>Abhinav</dc:creator>
  <cp:lastModifiedBy>Nancy Mead</cp:lastModifiedBy>
  <cp:revision>321</cp:revision>
  <cp:lastPrinted>2006-09-07T20:48:53Z</cp:lastPrinted>
  <dcterms:created xsi:type="dcterms:W3CDTF">2007-05-18T14:52:48Z</dcterms:created>
  <dcterms:modified xsi:type="dcterms:W3CDTF">2014-03-27T03:10:02Z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0x0101004232B4FB10258540AE18A97230950FE7</vt:lpwstr>
  </property>
</Properties>
</file>